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6"/>
  </p:notesMasterIdLst>
  <p:handoutMasterIdLst>
    <p:handoutMasterId r:id="rId257"/>
  </p:handoutMasterIdLst>
  <p:sldIdLst>
    <p:sldId id="9965" r:id="rId3"/>
    <p:sldId id="9727" r:id="rId4"/>
    <p:sldId id="9728" r:id="rId5"/>
    <p:sldId id="9729" r:id="rId6"/>
    <p:sldId id="9730" r:id="rId7"/>
    <p:sldId id="9731" r:id="rId8"/>
    <p:sldId id="9732" r:id="rId9"/>
    <p:sldId id="9733" r:id="rId10"/>
    <p:sldId id="9734" r:id="rId11"/>
    <p:sldId id="9735" r:id="rId12"/>
    <p:sldId id="9736" r:id="rId13"/>
    <p:sldId id="9737" r:id="rId14"/>
    <p:sldId id="9738" r:id="rId15"/>
    <p:sldId id="9739" r:id="rId16"/>
    <p:sldId id="9740" r:id="rId17"/>
    <p:sldId id="9741" r:id="rId18"/>
    <p:sldId id="9742" r:id="rId19"/>
    <p:sldId id="9743" r:id="rId20"/>
    <p:sldId id="9744" r:id="rId21"/>
    <p:sldId id="9745" r:id="rId22"/>
    <p:sldId id="9746" r:id="rId23"/>
    <p:sldId id="9747" r:id="rId24"/>
    <p:sldId id="9748" r:id="rId25"/>
    <p:sldId id="9749" r:id="rId26"/>
    <p:sldId id="9750" r:id="rId27"/>
    <p:sldId id="9751" r:id="rId28"/>
    <p:sldId id="9752" r:id="rId29"/>
    <p:sldId id="9753" r:id="rId30"/>
    <p:sldId id="9754" r:id="rId31"/>
    <p:sldId id="9755" r:id="rId32"/>
    <p:sldId id="9756" r:id="rId33"/>
    <p:sldId id="9757" r:id="rId34"/>
    <p:sldId id="9758" r:id="rId35"/>
    <p:sldId id="9759" r:id="rId36"/>
    <p:sldId id="9760" r:id="rId37"/>
    <p:sldId id="9761" r:id="rId38"/>
    <p:sldId id="9762" r:id="rId39"/>
    <p:sldId id="9763" r:id="rId40"/>
    <p:sldId id="9764" r:id="rId41"/>
    <p:sldId id="9765" r:id="rId42"/>
    <p:sldId id="9766" r:id="rId43"/>
    <p:sldId id="9767" r:id="rId44"/>
    <p:sldId id="9768" r:id="rId45"/>
    <p:sldId id="9769" r:id="rId46"/>
    <p:sldId id="9770" r:id="rId47"/>
    <p:sldId id="9771" r:id="rId48"/>
    <p:sldId id="9772" r:id="rId49"/>
    <p:sldId id="9773" r:id="rId50"/>
    <p:sldId id="9774" r:id="rId51"/>
    <p:sldId id="9775" r:id="rId52"/>
    <p:sldId id="9776" r:id="rId53"/>
    <p:sldId id="9777" r:id="rId54"/>
    <p:sldId id="9778" r:id="rId55"/>
    <p:sldId id="9779" r:id="rId56"/>
    <p:sldId id="9780" r:id="rId57"/>
    <p:sldId id="9781" r:id="rId58"/>
    <p:sldId id="9782" r:id="rId59"/>
    <p:sldId id="9783" r:id="rId60"/>
    <p:sldId id="9784" r:id="rId61"/>
    <p:sldId id="9785" r:id="rId62"/>
    <p:sldId id="9786" r:id="rId63"/>
    <p:sldId id="9787" r:id="rId64"/>
    <p:sldId id="9788" r:id="rId65"/>
    <p:sldId id="9789" r:id="rId66"/>
    <p:sldId id="9790" r:id="rId67"/>
    <p:sldId id="9791" r:id="rId68"/>
    <p:sldId id="9792" r:id="rId69"/>
    <p:sldId id="9793" r:id="rId70"/>
    <p:sldId id="9794" r:id="rId71"/>
    <p:sldId id="9795" r:id="rId72"/>
    <p:sldId id="9796" r:id="rId73"/>
    <p:sldId id="9797" r:id="rId74"/>
    <p:sldId id="9798" r:id="rId75"/>
    <p:sldId id="9799" r:id="rId76"/>
    <p:sldId id="9800" r:id="rId77"/>
    <p:sldId id="9801" r:id="rId78"/>
    <p:sldId id="9802" r:id="rId79"/>
    <p:sldId id="9803" r:id="rId80"/>
    <p:sldId id="9804" r:id="rId81"/>
    <p:sldId id="9805" r:id="rId82"/>
    <p:sldId id="9806" r:id="rId83"/>
    <p:sldId id="9807" r:id="rId84"/>
    <p:sldId id="9808" r:id="rId85"/>
    <p:sldId id="9809" r:id="rId86"/>
    <p:sldId id="9810" r:id="rId87"/>
    <p:sldId id="9811" r:id="rId88"/>
    <p:sldId id="9812" r:id="rId89"/>
    <p:sldId id="9813" r:id="rId90"/>
    <p:sldId id="9814" r:id="rId91"/>
    <p:sldId id="9815" r:id="rId92"/>
    <p:sldId id="9816" r:id="rId93"/>
    <p:sldId id="9817" r:id="rId94"/>
    <p:sldId id="9818" r:id="rId95"/>
    <p:sldId id="9819" r:id="rId96"/>
    <p:sldId id="9820" r:id="rId97"/>
    <p:sldId id="9821" r:id="rId98"/>
    <p:sldId id="9822" r:id="rId99"/>
    <p:sldId id="9823" r:id="rId100"/>
    <p:sldId id="9824" r:id="rId101"/>
    <p:sldId id="9825" r:id="rId102"/>
    <p:sldId id="9826" r:id="rId103"/>
    <p:sldId id="9827" r:id="rId104"/>
    <p:sldId id="9828" r:id="rId105"/>
    <p:sldId id="9829" r:id="rId106"/>
    <p:sldId id="9830" r:id="rId107"/>
    <p:sldId id="9831" r:id="rId108"/>
    <p:sldId id="9832" r:id="rId109"/>
    <p:sldId id="9833" r:id="rId110"/>
    <p:sldId id="9834" r:id="rId111"/>
    <p:sldId id="9835" r:id="rId112"/>
    <p:sldId id="9836" r:id="rId113"/>
    <p:sldId id="9837" r:id="rId114"/>
    <p:sldId id="9838" r:id="rId115"/>
    <p:sldId id="9839" r:id="rId116"/>
    <p:sldId id="9840" r:id="rId117"/>
    <p:sldId id="9841" r:id="rId118"/>
    <p:sldId id="9842" r:id="rId119"/>
    <p:sldId id="9843" r:id="rId120"/>
    <p:sldId id="9844" r:id="rId121"/>
    <p:sldId id="9845" r:id="rId122"/>
    <p:sldId id="9846" r:id="rId123"/>
    <p:sldId id="9847" r:id="rId124"/>
    <p:sldId id="9848" r:id="rId125"/>
    <p:sldId id="9849" r:id="rId126"/>
    <p:sldId id="9850" r:id="rId127"/>
    <p:sldId id="9851" r:id="rId128"/>
    <p:sldId id="9852" r:id="rId129"/>
    <p:sldId id="9853" r:id="rId130"/>
    <p:sldId id="9854" r:id="rId131"/>
    <p:sldId id="9855" r:id="rId132"/>
    <p:sldId id="9856" r:id="rId133"/>
    <p:sldId id="9857" r:id="rId134"/>
    <p:sldId id="9858" r:id="rId135"/>
    <p:sldId id="9859" r:id="rId136"/>
    <p:sldId id="9860" r:id="rId137"/>
    <p:sldId id="9861" r:id="rId138"/>
    <p:sldId id="9862" r:id="rId139"/>
    <p:sldId id="9863" r:id="rId140"/>
    <p:sldId id="9864" r:id="rId141"/>
    <p:sldId id="9865" r:id="rId142"/>
    <p:sldId id="9866" r:id="rId143"/>
    <p:sldId id="9867" r:id="rId144"/>
    <p:sldId id="9868" r:id="rId145"/>
    <p:sldId id="9869" r:id="rId146"/>
    <p:sldId id="9870" r:id="rId147"/>
    <p:sldId id="9871" r:id="rId148"/>
    <p:sldId id="9872" r:id="rId149"/>
    <p:sldId id="9873" r:id="rId150"/>
    <p:sldId id="9874" r:id="rId151"/>
    <p:sldId id="9875" r:id="rId152"/>
    <p:sldId id="9876" r:id="rId153"/>
    <p:sldId id="9877" r:id="rId154"/>
    <p:sldId id="9878" r:id="rId155"/>
    <p:sldId id="9879" r:id="rId156"/>
    <p:sldId id="9880" r:id="rId157"/>
    <p:sldId id="9881" r:id="rId158"/>
    <p:sldId id="9882" r:id="rId159"/>
    <p:sldId id="9883" r:id="rId160"/>
    <p:sldId id="9884" r:id="rId161"/>
    <p:sldId id="9885" r:id="rId162"/>
    <p:sldId id="9886" r:id="rId163"/>
    <p:sldId id="9887" r:id="rId164"/>
    <p:sldId id="9888" r:id="rId165"/>
    <p:sldId id="9889" r:id="rId166"/>
    <p:sldId id="9890" r:id="rId167"/>
    <p:sldId id="9891" r:id="rId168"/>
    <p:sldId id="9892" r:id="rId169"/>
    <p:sldId id="9893" r:id="rId170"/>
    <p:sldId id="9894" r:id="rId171"/>
    <p:sldId id="9895" r:id="rId172"/>
    <p:sldId id="9896" r:id="rId173"/>
    <p:sldId id="9897" r:id="rId174"/>
    <p:sldId id="9898" r:id="rId175"/>
    <p:sldId id="9899" r:id="rId176"/>
    <p:sldId id="9900" r:id="rId177"/>
    <p:sldId id="9901" r:id="rId178"/>
    <p:sldId id="9902" r:id="rId179"/>
    <p:sldId id="9903" r:id="rId180"/>
    <p:sldId id="9904" r:id="rId181"/>
    <p:sldId id="9905" r:id="rId182"/>
    <p:sldId id="9906" r:id="rId183"/>
    <p:sldId id="9907" r:id="rId184"/>
    <p:sldId id="9908" r:id="rId185"/>
    <p:sldId id="9909" r:id="rId186"/>
    <p:sldId id="9910" r:id="rId187"/>
    <p:sldId id="9911" r:id="rId188"/>
    <p:sldId id="9912" r:id="rId189"/>
    <p:sldId id="9913" r:id="rId190"/>
    <p:sldId id="9914" r:id="rId191"/>
    <p:sldId id="9915" r:id="rId192"/>
    <p:sldId id="9916" r:id="rId193"/>
    <p:sldId id="9917" r:id="rId194"/>
    <p:sldId id="9918" r:id="rId195"/>
    <p:sldId id="9919" r:id="rId196"/>
    <p:sldId id="9920" r:id="rId197"/>
    <p:sldId id="9921" r:id="rId198"/>
    <p:sldId id="9922" r:id="rId199"/>
    <p:sldId id="9923" r:id="rId200"/>
    <p:sldId id="9924" r:id="rId201"/>
    <p:sldId id="9925" r:id="rId202"/>
    <p:sldId id="9926" r:id="rId203"/>
    <p:sldId id="9927" r:id="rId204"/>
    <p:sldId id="9928" r:id="rId205"/>
    <p:sldId id="9929" r:id="rId206"/>
    <p:sldId id="9930" r:id="rId207"/>
    <p:sldId id="9931" r:id="rId208"/>
    <p:sldId id="9932" r:id="rId209"/>
    <p:sldId id="9933" r:id="rId210"/>
    <p:sldId id="9934" r:id="rId211"/>
    <p:sldId id="9935" r:id="rId212"/>
    <p:sldId id="9936" r:id="rId213"/>
    <p:sldId id="9937" r:id="rId214"/>
    <p:sldId id="9938" r:id="rId215"/>
    <p:sldId id="9939" r:id="rId216"/>
    <p:sldId id="9940" r:id="rId217"/>
    <p:sldId id="9941" r:id="rId218"/>
    <p:sldId id="9942" r:id="rId219"/>
    <p:sldId id="9943" r:id="rId220"/>
    <p:sldId id="9944" r:id="rId221"/>
    <p:sldId id="9945" r:id="rId222"/>
    <p:sldId id="9946" r:id="rId223"/>
    <p:sldId id="9947" r:id="rId224"/>
    <p:sldId id="9948" r:id="rId225"/>
    <p:sldId id="9949" r:id="rId226"/>
    <p:sldId id="9950" r:id="rId227"/>
    <p:sldId id="9951" r:id="rId228"/>
    <p:sldId id="9952" r:id="rId229"/>
    <p:sldId id="9953" r:id="rId230"/>
    <p:sldId id="9954" r:id="rId231"/>
    <p:sldId id="9955" r:id="rId232"/>
    <p:sldId id="9956" r:id="rId233"/>
    <p:sldId id="9957" r:id="rId234"/>
    <p:sldId id="9958" r:id="rId235"/>
    <p:sldId id="9959" r:id="rId236"/>
    <p:sldId id="9960" r:id="rId237"/>
    <p:sldId id="9961" r:id="rId238"/>
    <p:sldId id="9962" r:id="rId239"/>
    <p:sldId id="9963" r:id="rId240"/>
    <p:sldId id="9964" r:id="rId241"/>
    <p:sldId id="9212" r:id="rId242"/>
    <p:sldId id="9213" r:id="rId243"/>
    <p:sldId id="9215" r:id="rId244"/>
    <p:sldId id="9726" r:id="rId245"/>
    <p:sldId id="9216" r:id="rId246"/>
    <p:sldId id="9217" r:id="rId247"/>
    <p:sldId id="9218" r:id="rId248"/>
    <p:sldId id="9219" r:id="rId249"/>
    <p:sldId id="9220" r:id="rId250"/>
    <p:sldId id="9221" r:id="rId251"/>
    <p:sldId id="9222" r:id="rId252"/>
    <p:sldId id="9223" r:id="rId253"/>
    <p:sldId id="9224" r:id="rId254"/>
    <p:sldId id="9225" r:id="rId255"/>
  </p:sldIdLst>
  <p:sldSz cx="9144000" cy="6858000" type="screen4x3"/>
  <p:notesSz cx="6858000" cy="9144000"/>
  <p:custDataLst>
    <p:tags r:id="rId261"/>
  </p:custDataLst>
  <p:defaultTextStyle>
    <a:defPPr>
      <a:defRPr lang="zh-CN"/>
    </a:defPPr>
    <a:lvl1pPr algn="ctr" rtl="0" eaLnBrk="0" fontAlgn="base" hangingPunct="0">
      <a:spcBef>
        <a:spcPct val="0"/>
      </a:spcBef>
      <a:spcAft>
        <a:spcPct val="0"/>
      </a:spcAft>
      <a:defRPr b="1" kern="1200">
        <a:solidFill>
          <a:srgbClr val="0000CC"/>
        </a:solidFill>
        <a:latin typeface="Arial" panose="020B0604020202020204" pitchFamily="34" charset="0"/>
        <a:ea typeface="宋体" panose="02010600030101010101" pitchFamily="2" charset="-122"/>
        <a:cs typeface="+mn-cs"/>
      </a:defRPr>
    </a:lvl1pPr>
    <a:lvl2pPr marL="457200" algn="ctr" rtl="0" eaLnBrk="0" fontAlgn="base" hangingPunct="0">
      <a:spcBef>
        <a:spcPct val="0"/>
      </a:spcBef>
      <a:spcAft>
        <a:spcPct val="0"/>
      </a:spcAft>
      <a:defRPr b="1" kern="1200">
        <a:solidFill>
          <a:srgbClr val="0000CC"/>
        </a:solidFill>
        <a:latin typeface="Arial" panose="020B0604020202020204" pitchFamily="34" charset="0"/>
        <a:ea typeface="宋体" panose="02010600030101010101" pitchFamily="2" charset="-122"/>
        <a:cs typeface="+mn-cs"/>
      </a:defRPr>
    </a:lvl2pPr>
    <a:lvl3pPr marL="914400" algn="ctr" rtl="0" eaLnBrk="0" fontAlgn="base" hangingPunct="0">
      <a:spcBef>
        <a:spcPct val="0"/>
      </a:spcBef>
      <a:spcAft>
        <a:spcPct val="0"/>
      </a:spcAft>
      <a:defRPr b="1" kern="1200">
        <a:solidFill>
          <a:srgbClr val="0000CC"/>
        </a:solidFill>
        <a:latin typeface="Arial" panose="020B0604020202020204" pitchFamily="34" charset="0"/>
        <a:ea typeface="宋体" panose="02010600030101010101" pitchFamily="2" charset="-122"/>
        <a:cs typeface="+mn-cs"/>
      </a:defRPr>
    </a:lvl3pPr>
    <a:lvl4pPr marL="1371600" algn="ctr" rtl="0" eaLnBrk="0" fontAlgn="base" hangingPunct="0">
      <a:spcBef>
        <a:spcPct val="0"/>
      </a:spcBef>
      <a:spcAft>
        <a:spcPct val="0"/>
      </a:spcAft>
      <a:defRPr b="1" kern="1200">
        <a:solidFill>
          <a:srgbClr val="0000CC"/>
        </a:solidFill>
        <a:latin typeface="Arial" panose="020B0604020202020204" pitchFamily="34" charset="0"/>
        <a:ea typeface="宋体" panose="02010600030101010101" pitchFamily="2" charset="-122"/>
        <a:cs typeface="+mn-cs"/>
      </a:defRPr>
    </a:lvl4pPr>
    <a:lvl5pPr marL="1828800" algn="ctr" rtl="0" eaLnBrk="0" fontAlgn="base" hangingPunct="0">
      <a:spcBef>
        <a:spcPct val="0"/>
      </a:spcBef>
      <a:spcAft>
        <a:spcPct val="0"/>
      </a:spcAft>
      <a:defRPr b="1" kern="1200">
        <a:solidFill>
          <a:srgbClr val="0000CC"/>
        </a:solidFill>
        <a:latin typeface="Arial" panose="020B0604020202020204" pitchFamily="34" charset="0"/>
        <a:ea typeface="宋体" panose="02010600030101010101" pitchFamily="2" charset="-122"/>
        <a:cs typeface="+mn-cs"/>
      </a:defRPr>
    </a:lvl5pPr>
    <a:lvl6pPr marL="2286000" algn="l" defTabSz="914400" rtl="0" eaLnBrk="1" latinLnBrk="0" hangingPunct="1">
      <a:defRPr b="1" kern="1200">
        <a:solidFill>
          <a:srgbClr val="0000CC"/>
        </a:solidFill>
        <a:latin typeface="Arial" panose="020B0604020202020204" pitchFamily="34" charset="0"/>
        <a:ea typeface="宋体" panose="02010600030101010101" pitchFamily="2" charset="-122"/>
        <a:cs typeface="+mn-cs"/>
      </a:defRPr>
    </a:lvl6pPr>
    <a:lvl7pPr marL="2743200" algn="l" defTabSz="914400" rtl="0" eaLnBrk="1" latinLnBrk="0" hangingPunct="1">
      <a:defRPr b="1" kern="1200">
        <a:solidFill>
          <a:srgbClr val="0000CC"/>
        </a:solidFill>
        <a:latin typeface="Arial" panose="020B0604020202020204" pitchFamily="34" charset="0"/>
        <a:ea typeface="宋体" panose="02010600030101010101" pitchFamily="2" charset="-122"/>
        <a:cs typeface="+mn-cs"/>
      </a:defRPr>
    </a:lvl7pPr>
    <a:lvl8pPr marL="3200400" algn="l" defTabSz="914400" rtl="0" eaLnBrk="1" latinLnBrk="0" hangingPunct="1">
      <a:defRPr b="1" kern="1200">
        <a:solidFill>
          <a:srgbClr val="0000CC"/>
        </a:solidFill>
        <a:latin typeface="Arial" panose="020B0604020202020204" pitchFamily="34" charset="0"/>
        <a:ea typeface="宋体" panose="02010600030101010101" pitchFamily="2" charset="-122"/>
        <a:cs typeface="+mn-cs"/>
      </a:defRPr>
    </a:lvl8pPr>
    <a:lvl9pPr marL="3657600" algn="l" defTabSz="914400" rtl="0" eaLnBrk="1" latinLnBrk="0" hangingPunct="1">
      <a:defRPr b="1" kern="1200">
        <a:solidFill>
          <a:srgbClr val="0000CC"/>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78" d="100"/>
          <a:sy n="78" d="100"/>
        </p:scale>
        <p:origin x="1594"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7.xml"/><Relationship Id="rId98" Type="http://schemas.openxmlformats.org/officeDocument/2006/relationships/slide" Target="slides/slide96.xml"/><Relationship Id="rId97" Type="http://schemas.openxmlformats.org/officeDocument/2006/relationships/slide" Target="slides/slide95.xml"/><Relationship Id="rId96" Type="http://schemas.openxmlformats.org/officeDocument/2006/relationships/slide" Target="slides/slide94.xml"/><Relationship Id="rId95" Type="http://schemas.openxmlformats.org/officeDocument/2006/relationships/slide" Target="slides/slide93.xml"/><Relationship Id="rId94" Type="http://schemas.openxmlformats.org/officeDocument/2006/relationships/slide" Target="slides/slide92.xml"/><Relationship Id="rId93" Type="http://schemas.openxmlformats.org/officeDocument/2006/relationships/slide" Target="slides/slide91.xml"/><Relationship Id="rId92" Type="http://schemas.openxmlformats.org/officeDocument/2006/relationships/slide" Target="slides/slide90.xml"/><Relationship Id="rId91" Type="http://schemas.openxmlformats.org/officeDocument/2006/relationships/slide" Target="slides/slide89.xml"/><Relationship Id="rId90" Type="http://schemas.openxmlformats.org/officeDocument/2006/relationships/slide" Target="slides/slide88.xml"/><Relationship Id="rId9" Type="http://schemas.openxmlformats.org/officeDocument/2006/relationships/slide" Target="slides/slide7.xml"/><Relationship Id="rId89" Type="http://schemas.openxmlformats.org/officeDocument/2006/relationships/slide" Target="slides/slide87.xml"/><Relationship Id="rId88" Type="http://schemas.openxmlformats.org/officeDocument/2006/relationships/slide" Target="slides/slide86.xml"/><Relationship Id="rId87" Type="http://schemas.openxmlformats.org/officeDocument/2006/relationships/slide" Target="slides/slide85.xml"/><Relationship Id="rId86" Type="http://schemas.openxmlformats.org/officeDocument/2006/relationships/slide" Target="slides/slide84.xml"/><Relationship Id="rId85" Type="http://schemas.openxmlformats.org/officeDocument/2006/relationships/slide" Target="slides/slide83.xml"/><Relationship Id="rId84" Type="http://schemas.openxmlformats.org/officeDocument/2006/relationships/slide" Target="slides/slide82.xml"/><Relationship Id="rId83" Type="http://schemas.openxmlformats.org/officeDocument/2006/relationships/slide" Target="slides/slide81.xml"/><Relationship Id="rId82" Type="http://schemas.openxmlformats.org/officeDocument/2006/relationships/slide" Target="slides/slide80.xml"/><Relationship Id="rId81" Type="http://schemas.openxmlformats.org/officeDocument/2006/relationships/slide" Target="slides/slide79.xml"/><Relationship Id="rId80" Type="http://schemas.openxmlformats.org/officeDocument/2006/relationships/slide" Target="slides/slide78.xml"/><Relationship Id="rId8" Type="http://schemas.openxmlformats.org/officeDocument/2006/relationships/slide" Target="slides/slide6.xml"/><Relationship Id="rId79" Type="http://schemas.openxmlformats.org/officeDocument/2006/relationships/slide" Target="slides/slide77.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1" Type="http://schemas.openxmlformats.org/officeDocument/2006/relationships/tags" Target="tags/tag1.xml"/><Relationship Id="rId260" Type="http://schemas.openxmlformats.org/officeDocument/2006/relationships/tableStyles" Target="tableStyles.xml"/><Relationship Id="rId26" Type="http://schemas.openxmlformats.org/officeDocument/2006/relationships/slide" Target="slides/slide24.xml"/><Relationship Id="rId259" Type="http://schemas.openxmlformats.org/officeDocument/2006/relationships/viewProps" Target="viewProps.xml"/><Relationship Id="rId258" Type="http://schemas.openxmlformats.org/officeDocument/2006/relationships/presProps" Target="presProps.xml"/><Relationship Id="rId257" Type="http://schemas.openxmlformats.org/officeDocument/2006/relationships/handoutMaster" Target="handoutMasters/handoutMaster1.xml"/><Relationship Id="rId256" Type="http://schemas.openxmlformats.org/officeDocument/2006/relationships/notesMaster" Target="notesMasters/notesMaster1.xml"/><Relationship Id="rId255" Type="http://schemas.openxmlformats.org/officeDocument/2006/relationships/slide" Target="slides/slide253.xml"/><Relationship Id="rId254" Type="http://schemas.openxmlformats.org/officeDocument/2006/relationships/slide" Target="slides/slide252.xml"/><Relationship Id="rId253" Type="http://schemas.openxmlformats.org/officeDocument/2006/relationships/slide" Target="slides/slide251.xml"/><Relationship Id="rId252" Type="http://schemas.openxmlformats.org/officeDocument/2006/relationships/slide" Target="slides/slide250.xml"/><Relationship Id="rId251" Type="http://schemas.openxmlformats.org/officeDocument/2006/relationships/slide" Target="slides/slide249.xml"/><Relationship Id="rId250" Type="http://schemas.openxmlformats.org/officeDocument/2006/relationships/slide" Target="slides/slide248.xml"/><Relationship Id="rId25" Type="http://schemas.openxmlformats.org/officeDocument/2006/relationships/slide" Target="slides/slide23.xml"/><Relationship Id="rId249" Type="http://schemas.openxmlformats.org/officeDocument/2006/relationships/slide" Target="slides/slide247.xml"/><Relationship Id="rId248" Type="http://schemas.openxmlformats.org/officeDocument/2006/relationships/slide" Target="slides/slide246.xml"/><Relationship Id="rId247" Type="http://schemas.openxmlformats.org/officeDocument/2006/relationships/slide" Target="slides/slide245.xml"/><Relationship Id="rId246" Type="http://schemas.openxmlformats.org/officeDocument/2006/relationships/slide" Target="slides/slide244.xml"/><Relationship Id="rId245" Type="http://schemas.openxmlformats.org/officeDocument/2006/relationships/slide" Target="slides/slide243.xml"/><Relationship Id="rId244" Type="http://schemas.openxmlformats.org/officeDocument/2006/relationships/slide" Target="slides/slide242.xml"/><Relationship Id="rId243" Type="http://schemas.openxmlformats.org/officeDocument/2006/relationships/slide" Target="slides/slide241.xml"/><Relationship Id="rId242" Type="http://schemas.openxmlformats.org/officeDocument/2006/relationships/slide" Target="slides/slide240.xml"/><Relationship Id="rId241" Type="http://schemas.openxmlformats.org/officeDocument/2006/relationships/slide" Target="slides/slide239.xml"/><Relationship Id="rId240" Type="http://schemas.openxmlformats.org/officeDocument/2006/relationships/slide" Target="slides/slide238.xml"/><Relationship Id="rId24" Type="http://schemas.openxmlformats.org/officeDocument/2006/relationships/slide" Target="slides/slide22.xml"/><Relationship Id="rId239" Type="http://schemas.openxmlformats.org/officeDocument/2006/relationships/slide" Target="slides/slide237.xml"/><Relationship Id="rId238" Type="http://schemas.openxmlformats.org/officeDocument/2006/relationships/slide" Target="slides/slide236.xml"/><Relationship Id="rId237" Type="http://schemas.openxmlformats.org/officeDocument/2006/relationships/slide" Target="slides/slide235.xml"/><Relationship Id="rId236" Type="http://schemas.openxmlformats.org/officeDocument/2006/relationships/slide" Target="slides/slide234.xml"/><Relationship Id="rId235" Type="http://schemas.openxmlformats.org/officeDocument/2006/relationships/slide" Target="slides/slide233.xml"/><Relationship Id="rId234" Type="http://schemas.openxmlformats.org/officeDocument/2006/relationships/slide" Target="slides/slide232.xml"/><Relationship Id="rId233" Type="http://schemas.openxmlformats.org/officeDocument/2006/relationships/slide" Target="slides/slide231.xml"/><Relationship Id="rId232" Type="http://schemas.openxmlformats.org/officeDocument/2006/relationships/slide" Target="slides/slide230.xml"/><Relationship Id="rId231" Type="http://schemas.openxmlformats.org/officeDocument/2006/relationships/slide" Target="slides/slide229.xml"/><Relationship Id="rId230" Type="http://schemas.openxmlformats.org/officeDocument/2006/relationships/slide" Target="slides/slide228.xml"/><Relationship Id="rId23" Type="http://schemas.openxmlformats.org/officeDocument/2006/relationships/slide" Target="slides/slide21.xml"/><Relationship Id="rId229" Type="http://schemas.openxmlformats.org/officeDocument/2006/relationships/slide" Target="slides/slide227.xml"/><Relationship Id="rId228" Type="http://schemas.openxmlformats.org/officeDocument/2006/relationships/slide" Target="slides/slide226.xml"/><Relationship Id="rId227" Type="http://schemas.openxmlformats.org/officeDocument/2006/relationships/slide" Target="slides/slide225.xml"/><Relationship Id="rId226" Type="http://schemas.openxmlformats.org/officeDocument/2006/relationships/slide" Target="slides/slide224.xml"/><Relationship Id="rId225" Type="http://schemas.openxmlformats.org/officeDocument/2006/relationships/slide" Target="slides/slide223.xml"/><Relationship Id="rId224" Type="http://schemas.openxmlformats.org/officeDocument/2006/relationships/slide" Target="slides/slide222.xml"/><Relationship Id="rId223" Type="http://schemas.openxmlformats.org/officeDocument/2006/relationships/slide" Target="slides/slide221.xml"/><Relationship Id="rId222" Type="http://schemas.openxmlformats.org/officeDocument/2006/relationships/slide" Target="slides/slide220.xml"/><Relationship Id="rId221" Type="http://schemas.openxmlformats.org/officeDocument/2006/relationships/slide" Target="slides/slide219.xml"/><Relationship Id="rId220" Type="http://schemas.openxmlformats.org/officeDocument/2006/relationships/slide" Target="slides/slide218.xml"/><Relationship Id="rId22" Type="http://schemas.openxmlformats.org/officeDocument/2006/relationships/slide" Target="slides/slide20.xml"/><Relationship Id="rId219" Type="http://schemas.openxmlformats.org/officeDocument/2006/relationships/slide" Target="slides/slide217.xml"/><Relationship Id="rId218" Type="http://schemas.openxmlformats.org/officeDocument/2006/relationships/slide" Target="slides/slide216.xml"/><Relationship Id="rId217" Type="http://schemas.openxmlformats.org/officeDocument/2006/relationships/slide" Target="slides/slide215.xml"/><Relationship Id="rId216" Type="http://schemas.openxmlformats.org/officeDocument/2006/relationships/slide" Target="slides/slide214.xml"/><Relationship Id="rId215" Type="http://schemas.openxmlformats.org/officeDocument/2006/relationships/slide" Target="slides/slide213.xml"/><Relationship Id="rId214" Type="http://schemas.openxmlformats.org/officeDocument/2006/relationships/slide" Target="slides/slide212.xml"/><Relationship Id="rId213" Type="http://schemas.openxmlformats.org/officeDocument/2006/relationships/slide" Target="slides/slide211.xml"/><Relationship Id="rId212" Type="http://schemas.openxmlformats.org/officeDocument/2006/relationships/slide" Target="slides/slide210.xml"/><Relationship Id="rId211" Type="http://schemas.openxmlformats.org/officeDocument/2006/relationships/slide" Target="slides/slide209.xml"/><Relationship Id="rId210" Type="http://schemas.openxmlformats.org/officeDocument/2006/relationships/slide" Target="slides/slide208.xml"/><Relationship Id="rId21" Type="http://schemas.openxmlformats.org/officeDocument/2006/relationships/slide" Target="slides/slide19.xml"/><Relationship Id="rId209" Type="http://schemas.openxmlformats.org/officeDocument/2006/relationships/slide" Target="slides/slide207.xml"/><Relationship Id="rId208" Type="http://schemas.openxmlformats.org/officeDocument/2006/relationships/slide" Target="slides/slide206.xml"/><Relationship Id="rId207" Type="http://schemas.openxmlformats.org/officeDocument/2006/relationships/slide" Target="slides/slide205.xml"/><Relationship Id="rId206" Type="http://schemas.openxmlformats.org/officeDocument/2006/relationships/slide" Target="slides/slide204.xml"/><Relationship Id="rId205" Type="http://schemas.openxmlformats.org/officeDocument/2006/relationships/slide" Target="slides/slide203.xml"/><Relationship Id="rId204" Type="http://schemas.openxmlformats.org/officeDocument/2006/relationships/slide" Target="slides/slide202.xml"/><Relationship Id="rId203" Type="http://schemas.openxmlformats.org/officeDocument/2006/relationships/slide" Target="slides/slide201.xml"/><Relationship Id="rId202" Type="http://schemas.openxmlformats.org/officeDocument/2006/relationships/slide" Target="slides/slide200.xml"/><Relationship Id="rId201" Type="http://schemas.openxmlformats.org/officeDocument/2006/relationships/slide" Target="slides/slide199.xml"/><Relationship Id="rId200" Type="http://schemas.openxmlformats.org/officeDocument/2006/relationships/slide" Target="slides/slide198.xml"/><Relationship Id="rId20" Type="http://schemas.openxmlformats.org/officeDocument/2006/relationships/slide" Target="slides/slide18.xml"/><Relationship Id="rId2" Type="http://schemas.openxmlformats.org/officeDocument/2006/relationships/theme" Target="theme/theme1.xml"/><Relationship Id="rId199" Type="http://schemas.openxmlformats.org/officeDocument/2006/relationships/slide" Target="slides/slide197.xml"/><Relationship Id="rId198" Type="http://schemas.openxmlformats.org/officeDocument/2006/relationships/slide" Target="slides/slide196.xml"/><Relationship Id="rId197" Type="http://schemas.openxmlformats.org/officeDocument/2006/relationships/slide" Target="slides/slide195.xml"/><Relationship Id="rId196" Type="http://schemas.openxmlformats.org/officeDocument/2006/relationships/slide" Target="slides/slide194.xml"/><Relationship Id="rId195" Type="http://schemas.openxmlformats.org/officeDocument/2006/relationships/slide" Target="slides/slide193.xml"/><Relationship Id="rId194" Type="http://schemas.openxmlformats.org/officeDocument/2006/relationships/slide" Target="slides/slide192.xml"/><Relationship Id="rId193" Type="http://schemas.openxmlformats.org/officeDocument/2006/relationships/slide" Target="slides/slide191.xml"/><Relationship Id="rId192" Type="http://schemas.openxmlformats.org/officeDocument/2006/relationships/slide" Target="slides/slide190.xml"/><Relationship Id="rId191" Type="http://schemas.openxmlformats.org/officeDocument/2006/relationships/slide" Target="slides/slide189.xml"/><Relationship Id="rId190" Type="http://schemas.openxmlformats.org/officeDocument/2006/relationships/slide" Target="slides/slide188.xml"/><Relationship Id="rId19" Type="http://schemas.openxmlformats.org/officeDocument/2006/relationships/slide" Target="slides/slide17.xml"/><Relationship Id="rId189" Type="http://schemas.openxmlformats.org/officeDocument/2006/relationships/slide" Target="slides/slide187.xml"/><Relationship Id="rId188" Type="http://schemas.openxmlformats.org/officeDocument/2006/relationships/slide" Target="slides/slide186.xml"/><Relationship Id="rId187" Type="http://schemas.openxmlformats.org/officeDocument/2006/relationships/slide" Target="slides/slide185.xml"/><Relationship Id="rId186" Type="http://schemas.openxmlformats.org/officeDocument/2006/relationships/slide" Target="slides/slide184.xml"/><Relationship Id="rId185" Type="http://schemas.openxmlformats.org/officeDocument/2006/relationships/slide" Target="slides/slide183.xml"/><Relationship Id="rId184" Type="http://schemas.openxmlformats.org/officeDocument/2006/relationships/slide" Target="slides/slide182.xml"/><Relationship Id="rId183" Type="http://schemas.openxmlformats.org/officeDocument/2006/relationships/slide" Target="slides/slide181.xml"/><Relationship Id="rId182" Type="http://schemas.openxmlformats.org/officeDocument/2006/relationships/slide" Target="slides/slide180.xml"/><Relationship Id="rId181" Type="http://schemas.openxmlformats.org/officeDocument/2006/relationships/slide" Target="slides/slide179.xml"/><Relationship Id="rId180" Type="http://schemas.openxmlformats.org/officeDocument/2006/relationships/slide" Target="slides/slide178.xml"/><Relationship Id="rId18" Type="http://schemas.openxmlformats.org/officeDocument/2006/relationships/slide" Target="slides/slide16.xml"/><Relationship Id="rId179" Type="http://schemas.openxmlformats.org/officeDocument/2006/relationships/slide" Target="slides/slide177.xml"/><Relationship Id="rId178" Type="http://schemas.openxmlformats.org/officeDocument/2006/relationships/slide" Target="slides/slide176.xml"/><Relationship Id="rId177" Type="http://schemas.openxmlformats.org/officeDocument/2006/relationships/slide" Target="slides/slide175.xml"/><Relationship Id="rId176" Type="http://schemas.openxmlformats.org/officeDocument/2006/relationships/slide" Target="slides/slide174.xml"/><Relationship Id="rId175" Type="http://schemas.openxmlformats.org/officeDocument/2006/relationships/slide" Target="slides/slide173.xml"/><Relationship Id="rId174" Type="http://schemas.openxmlformats.org/officeDocument/2006/relationships/slide" Target="slides/slide172.xml"/><Relationship Id="rId173" Type="http://schemas.openxmlformats.org/officeDocument/2006/relationships/slide" Target="slides/slide171.xml"/><Relationship Id="rId172" Type="http://schemas.openxmlformats.org/officeDocument/2006/relationships/slide" Target="slides/slide170.xml"/><Relationship Id="rId171" Type="http://schemas.openxmlformats.org/officeDocument/2006/relationships/slide" Target="slides/slide169.xml"/><Relationship Id="rId170" Type="http://schemas.openxmlformats.org/officeDocument/2006/relationships/slide" Target="slides/slide168.xml"/><Relationship Id="rId17" Type="http://schemas.openxmlformats.org/officeDocument/2006/relationships/slide" Target="slides/slide15.xml"/><Relationship Id="rId169" Type="http://schemas.openxmlformats.org/officeDocument/2006/relationships/slide" Target="slides/slide167.xml"/><Relationship Id="rId168" Type="http://schemas.openxmlformats.org/officeDocument/2006/relationships/slide" Target="slides/slide166.xml"/><Relationship Id="rId167" Type="http://schemas.openxmlformats.org/officeDocument/2006/relationships/slide" Target="slides/slide165.xml"/><Relationship Id="rId166" Type="http://schemas.openxmlformats.org/officeDocument/2006/relationships/slide" Target="slides/slide164.xml"/><Relationship Id="rId165" Type="http://schemas.openxmlformats.org/officeDocument/2006/relationships/slide" Target="slides/slide163.xml"/><Relationship Id="rId164" Type="http://schemas.openxmlformats.org/officeDocument/2006/relationships/slide" Target="slides/slide162.xml"/><Relationship Id="rId163" Type="http://schemas.openxmlformats.org/officeDocument/2006/relationships/slide" Target="slides/slide161.xml"/><Relationship Id="rId162" Type="http://schemas.openxmlformats.org/officeDocument/2006/relationships/slide" Target="slides/slide160.xml"/><Relationship Id="rId161" Type="http://schemas.openxmlformats.org/officeDocument/2006/relationships/slide" Target="slides/slide159.xml"/><Relationship Id="rId160" Type="http://schemas.openxmlformats.org/officeDocument/2006/relationships/slide" Target="slides/slide158.xml"/><Relationship Id="rId16" Type="http://schemas.openxmlformats.org/officeDocument/2006/relationships/slide" Target="slides/slide14.xml"/><Relationship Id="rId159" Type="http://schemas.openxmlformats.org/officeDocument/2006/relationships/slide" Target="slides/slide157.xml"/><Relationship Id="rId158" Type="http://schemas.openxmlformats.org/officeDocument/2006/relationships/slide" Target="slides/slide156.xml"/><Relationship Id="rId157" Type="http://schemas.openxmlformats.org/officeDocument/2006/relationships/slide" Target="slides/slide155.xml"/><Relationship Id="rId156" Type="http://schemas.openxmlformats.org/officeDocument/2006/relationships/slide" Target="slides/slide154.xml"/><Relationship Id="rId155" Type="http://schemas.openxmlformats.org/officeDocument/2006/relationships/slide" Target="slides/slide153.xml"/><Relationship Id="rId154" Type="http://schemas.openxmlformats.org/officeDocument/2006/relationships/slide" Target="slides/slide152.xml"/><Relationship Id="rId153" Type="http://schemas.openxmlformats.org/officeDocument/2006/relationships/slide" Target="slides/slide151.xml"/><Relationship Id="rId152" Type="http://schemas.openxmlformats.org/officeDocument/2006/relationships/slide" Target="slides/slide150.xml"/><Relationship Id="rId151" Type="http://schemas.openxmlformats.org/officeDocument/2006/relationships/slide" Target="slides/slide149.xml"/><Relationship Id="rId150" Type="http://schemas.openxmlformats.org/officeDocument/2006/relationships/slide" Target="slides/slide148.xml"/><Relationship Id="rId15" Type="http://schemas.openxmlformats.org/officeDocument/2006/relationships/slide" Target="slides/slide13.xml"/><Relationship Id="rId149" Type="http://schemas.openxmlformats.org/officeDocument/2006/relationships/slide" Target="slides/slide147.xml"/><Relationship Id="rId148" Type="http://schemas.openxmlformats.org/officeDocument/2006/relationships/slide" Target="slides/slide146.xml"/><Relationship Id="rId147" Type="http://schemas.openxmlformats.org/officeDocument/2006/relationships/slide" Target="slides/slide145.xml"/><Relationship Id="rId146" Type="http://schemas.openxmlformats.org/officeDocument/2006/relationships/slide" Target="slides/slide144.xml"/><Relationship Id="rId145" Type="http://schemas.openxmlformats.org/officeDocument/2006/relationships/slide" Target="slides/slide143.xml"/><Relationship Id="rId144" Type="http://schemas.openxmlformats.org/officeDocument/2006/relationships/slide" Target="slides/slide142.xml"/><Relationship Id="rId143" Type="http://schemas.openxmlformats.org/officeDocument/2006/relationships/slide" Target="slides/slide141.xml"/><Relationship Id="rId142" Type="http://schemas.openxmlformats.org/officeDocument/2006/relationships/slide" Target="slides/slide140.xml"/><Relationship Id="rId141" Type="http://schemas.openxmlformats.org/officeDocument/2006/relationships/slide" Target="slides/slide139.xml"/><Relationship Id="rId140" Type="http://schemas.openxmlformats.org/officeDocument/2006/relationships/slide" Target="slides/slide138.xml"/><Relationship Id="rId14" Type="http://schemas.openxmlformats.org/officeDocument/2006/relationships/slide" Target="slides/slide12.xml"/><Relationship Id="rId139" Type="http://schemas.openxmlformats.org/officeDocument/2006/relationships/slide" Target="slides/slide137.xml"/><Relationship Id="rId138" Type="http://schemas.openxmlformats.org/officeDocument/2006/relationships/slide" Target="slides/slide136.xml"/><Relationship Id="rId137" Type="http://schemas.openxmlformats.org/officeDocument/2006/relationships/slide" Target="slides/slide135.xml"/><Relationship Id="rId136" Type="http://schemas.openxmlformats.org/officeDocument/2006/relationships/slide" Target="slides/slide134.xml"/><Relationship Id="rId135" Type="http://schemas.openxmlformats.org/officeDocument/2006/relationships/slide" Target="slides/slide133.xml"/><Relationship Id="rId134" Type="http://schemas.openxmlformats.org/officeDocument/2006/relationships/slide" Target="slides/slide132.xml"/><Relationship Id="rId133" Type="http://schemas.openxmlformats.org/officeDocument/2006/relationships/slide" Target="slides/slide131.xml"/><Relationship Id="rId132" Type="http://schemas.openxmlformats.org/officeDocument/2006/relationships/slide" Target="slides/slide130.xml"/><Relationship Id="rId131" Type="http://schemas.openxmlformats.org/officeDocument/2006/relationships/slide" Target="slides/slide129.xml"/><Relationship Id="rId130" Type="http://schemas.openxmlformats.org/officeDocument/2006/relationships/slide" Target="slides/slide128.xml"/><Relationship Id="rId13" Type="http://schemas.openxmlformats.org/officeDocument/2006/relationships/slide" Target="slides/slide11.xml"/><Relationship Id="rId129" Type="http://schemas.openxmlformats.org/officeDocument/2006/relationships/slide" Target="slides/slide127.xml"/><Relationship Id="rId128" Type="http://schemas.openxmlformats.org/officeDocument/2006/relationships/slide" Target="slides/slide126.xml"/><Relationship Id="rId127" Type="http://schemas.openxmlformats.org/officeDocument/2006/relationships/slide" Target="slides/slide125.xml"/><Relationship Id="rId126" Type="http://schemas.openxmlformats.org/officeDocument/2006/relationships/slide" Target="slides/slide124.xml"/><Relationship Id="rId125" Type="http://schemas.openxmlformats.org/officeDocument/2006/relationships/slide" Target="slides/slide123.xml"/><Relationship Id="rId124" Type="http://schemas.openxmlformats.org/officeDocument/2006/relationships/slide" Target="slides/slide122.xml"/><Relationship Id="rId123" Type="http://schemas.openxmlformats.org/officeDocument/2006/relationships/slide" Target="slides/slide121.xml"/><Relationship Id="rId122" Type="http://schemas.openxmlformats.org/officeDocument/2006/relationships/slide" Target="slides/slide120.xml"/><Relationship Id="rId121" Type="http://schemas.openxmlformats.org/officeDocument/2006/relationships/slide" Target="slides/slide119.xml"/><Relationship Id="rId120" Type="http://schemas.openxmlformats.org/officeDocument/2006/relationships/slide" Target="slides/slide118.xml"/><Relationship Id="rId12" Type="http://schemas.openxmlformats.org/officeDocument/2006/relationships/slide" Target="slides/slide10.xml"/><Relationship Id="rId119" Type="http://schemas.openxmlformats.org/officeDocument/2006/relationships/slide" Target="slides/slide117.xml"/><Relationship Id="rId118" Type="http://schemas.openxmlformats.org/officeDocument/2006/relationships/slide" Target="slides/slide116.xml"/><Relationship Id="rId117" Type="http://schemas.openxmlformats.org/officeDocument/2006/relationships/slide" Target="slides/slide115.xml"/><Relationship Id="rId116" Type="http://schemas.openxmlformats.org/officeDocument/2006/relationships/slide" Target="slides/slide114.xml"/><Relationship Id="rId115" Type="http://schemas.openxmlformats.org/officeDocument/2006/relationships/slide" Target="slides/slide113.xml"/><Relationship Id="rId114" Type="http://schemas.openxmlformats.org/officeDocument/2006/relationships/slide" Target="slides/slide112.xml"/><Relationship Id="rId113" Type="http://schemas.openxmlformats.org/officeDocument/2006/relationships/slide" Target="slides/slide111.xml"/><Relationship Id="rId112" Type="http://schemas.openxmlformats.org/officeDocument/2006/relationships/slide" Target="slides/slide110.xml"/><Relationship Id="rId111" Type="http://schemas.openxmlformats.org/officeDocument/2006/relationships/slide" Target="slides/slide109.xml"/><Relationship Id="rId110" Type="http://schemas.openxmlformats.org/officeDocument/2006/relationships/slide" Target="slides/slide108.xml"/><Relationship Id="rId11" Type="http://schemas.openxmlformats.org/officeDocument/2006/relationships/slide" Target="slides/slide9.xml"/><Relationship Id="rId109" Type="http://schemas.openxmlformats.org/officeDocument/2006/relationships/slide" Target="slides/slide107.xml"/><Relationship Id="rId108" Type="http://schemas.openxmlformats.org/officeDocument/2006/relationships/slide" Target="slides/slide106.xml"/><Relationship Id="rId107" Type="http://schemas.openxmlformats.org/officeDocument/2006/relationships/slide" Target="slides/slide105.xml"/><Relationship Id="rId106" Type="http://schemas.openxmlformats.org/officeDocument/2006/relationships/slide" Target="slides/slide104.xml"/><Relationship Id="rId105" Type="http://schemas.openxmlformats.org/officeDocument/2006/relationships/slide" Target="slides/slide103.xml"/><Relationship Id="rId104" Type="http://schemas.openxmlformats.org/officeDocument/2006/relationships/slide" Target="slides/slide102.xml"/><Relationship Id="rId103" Type="http://schemas.openxmlformats.org/officeDocument/2006/relationships/slide" Target="slides/slide101.xml"/><Relationship Id="rId102" Type="http://schemas.openxmlformats.org/officeDocument/2006/relationships/slide" Target="slides/slide100.xml"/><Relationship Id="rId101" Type="http://schemas.openxmlformats.org/officeDocument/2006/relationships/slide" Target="slides/slide99.xml"/><Relationship Id="rId100" Type="http://schemas.openxmlformats.org/officeDocument/2006/relationships/slide" Target="slides/slide98.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4BF0018-F62C-45F5-B83E-EF2477B6FC57}" type="slidenum">
              <a:rPr lang="zh-CN" altLang="en-US" smtClean="0"/>
            </a:fld>
            <a:endParaRPr lang="zh-CN" altLang="en-US"/>
          </a:p>
        </p:txBody>
      </p:sp>
    </p:spTree>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2146"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lgn="l" eaLnBrk="1" hangingPunct="1">
              <a:defRPr sz="1200" b="0">
                <a:solidFill>
                  <a:schemeClr val="tx1"/>
                </a:solidFill>
              </a:defRPr>
            </a:lvl1pPr>
          </a:lstStyle>
          <a:p>
            <a:pPr>
              <a:defRPr/>
            </a:pPr>
            <a:endParaRPr lang="en-US" altLang="zh-CN"/>
          </a:p>
        </p:txBody>
      </p:sp>
      <p:sp>
        <p:nvSpPr>
          <p:cNvPr id="262147"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200" b="0">
                <a:solidFill>
                  <a:schemeClr val="tx1"/>
                </a:solidFill>
              </a:defRPr>
            </a:lvl1pPr>
          </a:lstStyle>
          <a:p>
            <a:pPr>
              <a:defRPr/>
            </a:pPr>
            <a:endParaRPr lang="en-US" altLang="zh-CN"/>
          </a:p>
        </p:txBody>
      </p:sp>
      <p:sp>
        <p:nvSpPr>
          <p:cNvPr id="51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262149" name="Rectangle 5"/>
          <p:cNvSpPr>
            <a:spLocks noGrp="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262150"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algn="l" eaLnBrk="1" hangingPunct="1">
              <a:defRPr sz="1200" b="0">
                <a:solidFill>
                  <a:schemeClr val="tx1"/>
                </a:solidFill>
              </a:defRPr>
            </a:lvl1pPr>
          </a:lstStyle>
          <a:p>
            <a:pPr>
              <a:defRPr/>
            </a:pPr>
            <a:endParaRPr lang="en-US" altLang="zh-CN"/>
          </a:p>
        </p:txBody>
      </p:sp>
      <p:sp>
        <p:nvSpPr>
          <p:cNvPr id="262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lvl1pPr algn="r" eaLnBrk="1" hangingPunct="1">
              <a:defRPr sz="1200" b="0">
                <a:solidFill>
                  <a:schemeClr val="tx1"/>
                </a:solidFill>
              </a:defRPr>
            </a:lvl1pPr>
          </a:lstStyle>
          <a:p>
            <a:fld id="{B7113EEF-B364-4AF2-8F14-623F335812DD}" type="slidenum">
              <a:rPr lang="en-US" altLang="zh-CN"/>
            </a:fld>
            <a:endParaRPr lang="en-US" altLang="zh-CN"/>
          </a:p>
        </p:txBody>
      </p:sp>
    </p:spTree>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1" y="2130429"/>
            <a:ext cx="7772400" cy="1470025"/>
          </a:xfrm>
          <a:prstGeom prst="rect">
            <a:avLst/>
          </a:prstGeom>
        </p:spPr>
        <p:txBody>
          <a:bodyPr/>
          <a:lstStyle>
            <a:lvl1pPr>
              <a:defRPr sz="4000">
                <a:latin typeface="+mn-ea"/>
                <a:ea typeface="+mn-ea"/>
              </a:defRPr>
            </a:lvl1pPr>
          </a:lstStyle>
          <a:p>
            <a:r>
              <a:rPr lang="zh-CN" altLang="en-US"/>
              <a:t>单击此处编辑母版标题样式</a:t>
            </a:r>
            <a:endParaRPr lang="zh-CN" altLang="en-US"/>
          </a:p>
        </p:txBody>
      </p:sp>
      <p:sp>
        <p:nvSpPr>
          <p:cNvPr id="3" name="副标题 2"/>
          <p:cNvSpPr>
            <a:spLocks noGrp="1"/>
          </p:cNvSpPr>
          <p:nvPr>
            <p:ph type="subTitle" idx="1"/>
          </p:nvPr>
        </p:nvSpPr>
        <p:spPr>
          <a:xfrm>
            <a:off x="1371602"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a:p>
        </p:txBody>
      </p:sp>
      <p:sp>
        <p:nvSpPr>
          <p:cNvPr id="4" name="Rectangle 6"/>
          <p:cNvSpPr>
            <a:spLocks noGrp="1" noChangeArrowheads="1"/>
          </p:cNvSpPr>
          <p:nvPr>
            <p:ph type="sldNum" sz="quarter" idx="10"/>
          </p:nvPr>
        </p:nvSpPr>
        <p:spPr/>
        <p:txBody>
          <a:bodyPr/>
          <a:lstStyle>
            <a:lvl1pPr>
              <a:defRPr/>
            </a:lvl1pPr>
          </a:lstStyle>
          <a:p>
            <a:fld id="{49C8CD49-5F05-4C68-A9BC-4ACDA046E14B}" type="slidenum">
              <a:rPr lang="en-US" altLang="zh-CN"/>
            </a:fld>
            <a:endParaRPr lang="en-US" altLang="zh-CN"/>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2" y="76200"/>
            <a:ext cx="9144000" cy="65532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Rectangle 6"/>
          <p:cNvSpPr>
            <a:spLocks noGrp="1" noChangeArrowheads="1"/>
          </p:cNvSpPr>
          <p:nvPr>
            <p:ph type="sldNum" sz="quarter" idx="10"/>
          </p:nvPr>
        </p:nvSpPr>
        <p:spPr/>
        <p:txBody>
          <a:bodyPr/>
          <a:lstStyle>
            <a:lvl1pPr>
              <a:defRPr/>
            </a:lvl1pPr>
          </a:lstStyle>
          <a:p>
            <a:fld id="{11BD2CA1-CEE1-4824-A1C9-4C3EDF56342D}" type="slidenum">
              <a:rPr lang="en-US" altLang="zh-CN"/>
            </a:fld>
            <a:endParaRPr lang="en-US" altLang="zh-CN"/>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4"/>
            <a:ext cx="7772400" cy="1362075"/>
          </a:xfrm>
          <a:prstGeom prst="rect">
            <a:avLst/>
          </a:prstGeo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906715"/>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Rectangle 6"/>
          <p:cNvSpPr>
            <a:spLocks noGrp="1" noChangeArrowheads="1"/>
          </p:cNvSpPr>
          <p:nvPr>
            <p:ph type="sldNum" sz="quarter" idx="10"/>
          </p:nvPr>
        </p:nvSpPr>
        <p:spPr/>
        <p:txBody>
          <a:bodyPr/>
          <a:lstStyle>
            <a:lvl1pPr>
              <a:defRPr/>
            </a:lvl1pPr>
          </a:lstStyle>
          <a:p>
            <a:fld id="{8744B7AE-8E1E-4559-BD42-A5000BF122E7}" type="slidenum">
              <a:rPr lang="en-US" altLang="zh-CN"/>
            </a:fld>
            <a:endParaRPr lang="en-US" altLang="zh-CN"/>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1295401" y="304800"/>
            <a:ext cx="7391400"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381000" y="1524000"/>
            <a:ext cx="41529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86300" y="1524000"/>
            <a:ext cx="41529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6"/>
          <p:cNvSpPr>
            <a:spLocks noGrp="1" noChangeArrowheads="1"/>
          </p:cNvSpPr>
          <p:nvPr>
            <p:ph type="sldNum" sz="quarter" idx="10"/>
          </p:nvPr>
        </p:nvSpPr>
        <p:spPr/>
        <p:txBody>
          <a:bodyPr/>
          <a:lstStyle>
            <a:lvl1pPr>
              <a:defRPr/>
            </a:lvl1pPr>
          </a:lstStyle>
          <a:p>
            <a:fld id="{FFA3C49A-8AD1-4013-80B2-CA9D01EE7B55}" type="slidenum">
              <a:rPr lang="en-US" altLang="zh-CN"/>
            </a:fld>
            <a:endParaRPr lang="en-US" altLang="zh-CN"/>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38"/>
            <a:ext cx="8229600" cy="1143000"/>
          </a:xfrm>
          <a:prstGeom prst="rect">
            <a:avLst/>
          </a:prstGeo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Rectangle 6"/>
          <p:cNvSpPr>
            <a:spLocks noGrp="1" noChangeArrowheads="1"/>
          </p:cNvSpPr>
          <p:nvPr>
            <p:ph type="sldNum" sz="quarter" idx="10"/>
          </p:nvPr>
        </p:nvSpPr>
        <p:spPr/>
        <p:txBody>
          <a:bodyPr/>
          <a:lstStyle>
            <a:lvl1pPr>
              <a:defRPr/>
            </a:lvl1pPr>
          </a:lstStyle>
          <a:p>
            <a:fld id="{19A15216-41AB-4CDB-A304-5AE495AFD269}" type="slidenum">
              <a:rPr lang="en-US" altLang="zh-CN"/>
            </a:fld>
            <a:endParaRPr lang="en-US" altLang="zh-CN"/>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295401" y="304800"/>
            <a:ext cx="7391400" cy="1143000"/>
          </a:xfrm>
          <a:prstGeom prst="rect">
            <a:avLst/>
          </a:prstGeom>
        </p:spPr>
        <p:txBody>
          <a:bodyPr/>
          <a:lstStyle/>
          <a:p>
            <a:r>
              <a:rPr lang="zh-CN" altLang="en-US"/>
              <a:t>单击此处编辑母版标题样式</a:t>
            </a:r>
            <a:endParaRPr lang="zh-CN" altLang="en-US"/>
          </a:p>
        </p:txBody>
      </p:sp>
      <p:sp>
        <p:nvSpPr>
          <p:cNvPr id="3" name="Rectangle 6"/>
          <p:cNvSpPr>
            <a:spLocks noGrp="1" noChangeArrowheads="1"/>
          </p:cNvSpPr>
          <p:nvPr>
            <p:ph type="sldNum" sz="quarter" idx="10"/>
          </p:nvPr>
        </p:nvSpPr>
        <p:spPr/>
        <p:txBody>
          <a:bodyPr/>
          <a:lstStyle>
            <a:lvl1pPr>
              <a:defRPr/>
            </a:lvl1pPr>
          </a:lstStyle>
          <a:p>
            <a:fld id="{2157234B-788D-42F0-B6F8-E011B6A113A8}" type="slidenum">
              <a:rPr lang="en-US" altLang="zh-CN"/>
            </a:fld>
            <a:endParaRPr lang="en-US" altLang="zh-CN"/>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p:txBody>
          <a:bodyPr/>
          <a:lstStyle>
            <a:lvl1pPr>
              <a:defRPr/>
            </a:lvl1pPr>
          </a:lstStyle>
          <a:p>
            <a:fld id="{8EC7B293-9D38-439D-B810-99BEE632F058}" type="slidenum">
              <a:rPr lang="en-US" altLang="zh-CN"/>
            </a:fld>
            <a:endParaRPr lang="en-US" altLang="zh-CN"/>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73050"/>
            <a:ext cx="3008313" cy="1162050"/>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6"/>
          <p:cNvSpPr>
            <a:spLocks noGrp="1" noChangeArrowheads="1"/>
          </p:cNvSpPr>
          <p:nvPr>
            <p:ph type="sldNum" sz="quarter" idx="10"/>
          </p:nvPr>
        </p:nvSpPr>
        <p:spPr/>
        <p:txBody>
          <a:bodyPr/>
          <a:lstStyle>
            <a:lvl1pPr>
              <a:defRPr/>
            </a:lvl1pPr>
          </a:lstStyle>
          <a:p>
            <a:fld id="{4A626C2C-8569-4F3F-AD76-E1F78489F5C8}" type="slidenum">
              <a:rPr lang="en-US" altLang="zh-CN"/>
            </a:fld>
            <a:endParaRPr lang="en-US" altLang="zh-CN"/>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40"/>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6"/>
          <p:cNvSpPr>
            <a:spLocks noGrp="1" noChangeArrowheads="1"/>
          </p:cNvSpPr>
          <p:nvPr>
            <p:ph type="sldNum" sz="quarter" idx="10"/>
          </p:nvPr>
        </p:nvSpPr>
        <p:spPr/>
        <p:txBody>
          <a:bodyPr/>
          <a:lstStyle>
            <a:lvl1pPr>
              <a:defRPr/>
            </a:lvl1pPr>
          </a:lstStyle>
          <a:p>
            <a:fld id="{F8512DCE-8914-445C-9BD3-5EED6102E40F}" type="slidenum">
              <a:rPr lang="en-US" altLang="zh-CN"/>
            </a:fld>
            <a:endParaRPr lang="en-US" altLang="zh-CN"/>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1295401" y="304800"/>
            <a:ext cx="7391400"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6"/>
          <p:cNvSpPr>
            <a:spLocks noGrp="1" noChangeArrowheads="1"/>
          </p:cNvSpPr>
          <p:nvPr>
            <p:ph type="sldNum" sz="quarter" idx="10"/>
          </p:nvPr>
        </p:nvSpPr>
        <p:spPr/>
        <p:txBody>
          <a:bodyPr/>
          <a:lstStyle>
            <a:lvl1pPr>
              <a:defRPr/>
            </a:lvl1pPr>
          </a:lstStyle>
          <a:p>
            <a:fld id="{A01B7D20-46BC-4505-A788-D8FD7E4F0673}" type="slidenum">
              <a:rPr lang="en-US" altLang="zh-CN"/>
            </a:fld>
            <a:endParaRPr lang="en-US" altLang="zh-CN"/>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24652" y="304800"/>
            <a:ext cx="2114550" cy="6248400"/>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381000" y="304800"/>
            <a:ext cx="6191250" cy="6248400"/>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6"/>
          <p:cNvSpPr>
            <a:spLocks noGrp="1" noChangeArrowheads="1"/>
          </p:cNvSpPr>
          <p:nvPr>
            <p:ph type="sldNum" sz="quarter" idx="10"/>
          </p:nvPr>
        </p:nvSpPr>
        <p:spPr/>
        <p:txBody>
          <a:bodyPr/>
          <a:lstStyle>
            <a:lvl1pPr>
              <a:defRPr/>
            </a:lvl1pPr>
          </a:lstStyle>
          <a:p>
            <a:fld id="{156EF441-289F-4F1C-B37B-0C1FF94D86B1}" type="slidenum">
              <a:rPr lang="en-US" altLang="zh-CN"/>
            </a:fld>
            <a:endParaRPr lang="en-US" altLang="zh-CN"/>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381001" y="457200"/>
            <a:ext cx="8458201"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2"/>
            <a:endParaRPr lang="en-US" altLang="zh-CN"/>
          </a:p>
        </p:txBody>
      </p:sp>
      <p:sp>
        <p:nvSpPr>
          <p:cNvPr id="7173" name="Rectangle 3"/>
          <p:cNvSpPr>
            <a:spLocks noChangeArrowheads="1"/>
          </p:cNvSpPr>
          <p:nvPr/>
        </p:nvSpPr>
        <p:spPr bwMode="auto">
          <a:xfrm>
            <a:off x="1712915" y="214317"/>
            <a:ext cx="7046912" cy="1063625"/>
          </a:xfrm>
          <a:prstGeom prst="rect">
            <a:avLst/>
          </a:prstGeom>
          <a:noFill/>
          <a:ln w="9525">
            <a:noFill/>
            <a:miter lim="800000"/>
          </a:ln>
        </p:spPr>
        <p:txBody>
          <a:bodyPr/>
          <a:lstStyle/>
          <a:p>
            <a:pPr marL="342900" indent="-342900" algn="l">
              <a:spcBef>
                <a:spcPct val="20000"/>
              </a:spcBef>
              <a:buClr>
                <a:srgbClr val="076AD7"/>
              </a:buClr>
              <a:buFont typeface="Wingdings" panose="05000000000000000000" pitchFamily="2" charset="2"/>
              <a:buChar char=""/>
              <a:defRPr/>
            </a:pPr>
            <a:endParaRPr lang="en-US" altLang="zh-CN" sz="3000">
              <a:solidFill>
                <a:srgbClr val="0066FF"/>
              </a:solidFill>
              <a:ea typeface="黑体" panose="02010609060101010101" pitchFamily="49" charset="-122"/>
            </a:endParaRPr>
          </a:p>
          <a:p>
            <a:pPr marL="342900" indent="-342900" algn="l">
              <a:spcBef>
                <a:spcPct val="20000"/>
              </a:spcBef>
              <a:buClr>
                <a:srgbClr val="076AD7"/>
              </a:buClr>
              <a:buFont typeface="Wingdings" panose="05000000000000000000" pitchFamily="2" charset="2"/>
              <a:buChar char=""/>
              <a:defRPr/>
            </a:pPr>
            <a:endParaRPr lang="en-US" altLang="zh-CN" sz="3000">
              <a:solidFill>
                <a:srgbClr val="0066FF"/>
              </a:solidFill>
              <a:ea typeface="黑体" panose="02010609060101010101" pitchFamily="49" charset="-122"/>
            </a:endParaRPr>
          </a:p>
        </p:txBody>
      </p:sp>
      <p:sp>
        <p:nvSpPr>
          <p:cNvPr id="7174" name="Rectangle 6"/>
          <p:cNvSpPr>
            <a:spLocks noGrp="1" noChangeArrowheads="1"/>
          </p:cNvSpPr>
          <p:nvPr>
            <p:ph type="sldNum" sz="quarter" idx="4"/>
          </p:nvPr>
        </p:nvSpPr>
        <p:spPr bwMode="auto">
          <a:xfrm>
            <a:off x="-1558925" y="6381750"/>
            <a:ext cx="2133600" cy="476250"/>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400" b="0">
                <a:solidFill>
                  <a:schemeClr val="tx1"/>
                </a:solidFill>
              </a:defRPr>
            </a:lvl1pPr>
          </a:lstStyle>
          <a:p>
            <a:fld id="{D0A93F56-98CF-44B2-9943-81B12BE78919}" type="slidenum">
              <a:rPr lang="en-US" altLang="zh-CN"/>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hf hdr="0" ftr="0" dt="0"/>
  <p:txStyles>
    <p:titleStyle>
      <a:lvl1pPr algn="ctr" rtl="0" eaLnBrk="0" fontAlgn="base" hangingPunct="0">
        <a:spcBef>
          <a:spcPct val="0"/>
        </a:spcBef>
        <a:spcAft>
          <a:spcPct val="0"/>
        </a:spcAft>
        <a:defRPr sz="2800" b="1">
          <a:solidFill>
            <a:srgbClr val="0000CC"/>
          </a:solidFill>
          <a:latin typeface="+mj-lt"/>
          <a:ea typeface="+mj-ea"/>
          <a:cs typeface="+mj-cs"/>
        </a:defRPr>
      </a:lvl1pPr>
      <a:lvl2pPr algn="ctr" rtl="0" eaLnBrk="0" fontAlgn="base" hangingPunct="0">
        <a:spcBef>
          <a:spcPct val="0"/>
        </a:spcBef>
        <a:spcAft>
          <a:spcPct val="0"/>
        </a:spcAft>
        <a:defRPr sz="2800" b="1">
          <a:solidFill>
            <a:srgbClr val="0000CC"/>
          </a:solidFill>
          <a:latin typeface="Arial Black" panose="020B0A04020102020204" pitchFamily="34" charset="0"/>
          <a:ea typeface="楷体_GB2312"/>
          <a:cs typeface="楷体_GB2312"/>
        </a:defRPr>
      </a:lvl2pPr>
      <a:lvl3pPr algn="ctr" rtl="0" eaLnBrk="0" fontAlgn="base" hangingPunct="0">
        <a:spcBef>
          <a:spcPct val="0"/>
        </a:spcBef>
        <a:spcAft>
          <a:spcPct val="0"/>
        </a:spcAft>
        <a:defRPr sz="2800" b="1">
          <a:solidFill>
            <a:srgbClr val="0000CC"/>
          </a:solidFill>
          <a:latin typeface="Arial Black" panose="020B0A04020102020204" pitchFamily="34" charset="0"/>
          <a:ea typeface="楷体_GB2312"/>
          <a:cs typeface="楷体_GB2312"/>
        </a:defRPr>
      </a:lvl3pPr>
      <a:lvl4pPr algn="ctr" rtl="0" eaLnBrk="0" fontAlgn="base" hangingPunct="0">
        <a:spcBef>
          <a:spcPct val="0"/>
        </a:spcBef>
        <a:spcAft>
          <a:spcPct val="0"/>
        </a:spcAft>
        <a:defRPr sz="2800" b="1">
          <a:solidFill>
            <a:srgbClr val="0000CC"/>
          </a:solidFill>
          <a:latin typeface="Arial Black" panose="020B0A04020102020204" pitchFamily="34" charset="0"/>
          <a:ea typeface="楷体_GB2312"/>
          <a:cs typeface="楷体_GB2312"/>
        </a:defRPr>
      </a:lvl4pPr>
      <a:lvl5pPr algn="ctr" rtl="0" eaLnBrk="0" fontAlgn="base" hangingPunct="0">
        <a:spcBef>
          <a:spcPct val="0"/>
        </a:spcBef>
        <a:spcAft>
          <a:spcPct val="0"/>
        </a:spcAft>
        <a:defRPr sz="2800" b="1">
          <a:solidFill>
            <a:srgbClr val="0000CC"/>
          </a:solidFill>
          <a:latin typeface="Arial Black" panose="020B0A04020102020204" pitchFamily="34" charset="0"/>
          <a:ea typeface="楷体_GB2312"/>
          <a:cs typeface="楷体_GB2312"/>
        </a:defRPr>
      </a:lvl5pPr>
      <a:lvl6pPr marL="457200" algn="ctr" rtl="0" eaLnBrk="0" fontAlgn="base" hangingPunct="0">
        <a:spcBef>
          <a:spcPct val="0"/>
        </a:spcBef>
        <a:spcAft>
          <a:spcPct val="0"/>
        </a:spcAft>
        <a:defRPr sz="2800" b="1">
          <a:solidFill>
            <a:srgbClr val="0000CC"/>
          </a:solidFill>
          <a:latin typeface="Arial Black" panose="020B0A04020102020204" pitchFamily="34" charset="0"/>
          <a:ea typeface="楷体_GB2312"/>
          <a:cs typeface="楷体_GB2312"/>
        </a:defRPr>
      </a:lvl6pPr>
      <a:lvl7pPr marL="914400" algn="ctr" rtl="0" eaLnBrk="0" fontAlgn="base" hangingPunct="0">
        <a:spcBef>
          <a:spcPct val="0"/>
        </a:spcBef>
        <a:spcAft>
          <a:spcPct val="0"/>
        </a:spcAft>
        <a:defRPr sz="2800" b="1">
          <a:solidFill>
            <a:srgbClr val="0000CC"/>
          </a:solidFill>
          <a:latin typeface="Arial Black" panose="020B0A04020102020204" pitchFamily="34" charset="0"/>
          <a:ea typeface="楷体_GB2312"/>
          <a:cs typeface="楷体_GB2312"/>
        </a:defRPr>
      </a:lvl7pPr>
      <a:lvl8pPr marL="1371600" algn="ctr" rtl="0" eaLnBrk="0" fontAlgn="base" hangingPunct="0">
        <a:spcBef>
          <a:spcPct val="0"/>
        </a:spcBef>
        <a:spcAft>
          <a:spcPct val="0"/>
        </a:spcAft>
        <a:defRPr sz="2800" b="1">
          <a:solidFill>
            <a:srgbClr val="0000CC"/>
          </a:solidFill>
          <a:latin typeface="Arial Black" panose="020B0A04020102020204" pitchFamily="34" charset="0"/>
          <a:ea typeface="楷体_GB2312"/>
          <a:cs typeface="楷体_GB2312"/>
        </a:defRPr>
      </a:lvl8pPr>
      <a:lvl9pPr marL="1828800" algn="ctr" rtl="0" eaLnBrk="0" fontAlgn="base" hangingPunct="0">
        <a:spcBef>
          <a:spcPct val="0"/>
        </a:spcBef>
        <a:spcAft>
          <a:spcPct val="0"/>
        </a:spcAft>
        <a:defRPr sz="2800" b="1">
          <a:solidFill>
            <a:srgbClr val="0000CC"/>
          </a:solidFill>
          <a:latin typeface="Arial Black" panose="020B0A04020102020204" pitchFamily="34" charset="0"/>
          <a:ea typeface="楷体_GB2312"/>
          <a:cs typeface="楷体_GB2312"/>
        </a:defRPr>
      </a:lvl9pPr>
    </p:titleStyle>
    <p:bodyStyle>
      <a:lvl1pPr marL="342900" indent="-342900" algn="l" rtl="0" eaLnBrk="0" fontAlgn="base" hangingPunct="0">
        <a:spcBef>
          <a:spcPct val="20000"/>
        </a:spcBef>
        <a:spcAft>
          <a:spcPct val="0"/>
        </a:spcAft>
        <a:buClr>
          <a:srgbClr val="076AD7"/>
        </a:buClr>
        <a:buFont typeface="Wingdings" panose="05000000000000000000" pitchFamily="2" charset="2"/>
        <a:buChar char=""/>
        <a:defRPr sz="3000" b="1">
          <a:solidFill>
            <a:srgbClr val="0066FF"/>
          </a:solidFill>
          <a:latin typeface="+mn-lt"/>
          <a:ea typeface="+mn-ea"/>
          <a:cs typeface="+mn-cs"/>
        </a:defRPr>
      </a:lvl1pPr>
      <a:lvl2pPr marL="742950" indent="-285750" algn="l" rtl="0" eaLnBrk="0" fontAlgn="base" hangingPunct="0">
        <a:spcBef>
          <a:spcPct val="20000"/>
        </a:spcBef>
        <a:spcAft>
          <a:spcPct val="0"/>
        </a:spcAft>
        <a:buClr>
          <a:srgbClr val="990000"/>
        </a:buClr>
        <a:buFont typeface="Wingdings" panose="05000000000000000000" pitchFamily="2" charset="2"/>
        <a:buChar char=""/>
        <a:defRPr sz="2800" b="1">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Font typeface="Wingdings" panose="05000000000000000000" pitchFamily="2" charset="2"/>
        <a:buChar char=""/>
        <a:defRPr sz="2400" b="1">
          <a:solidFill>
            <a:schemeClr val="tx1"/>
          </a:solidFill>
          <a:latin typeface="+mn-lt"/>
          <a:ea typeface="+mn-ea"/>
          <a:cs typeface="+mn-cs"/>
        </a:defRPr>
      </a:lvl3pPr>
      <a:lvl4pPr marL="1600200" indent="-228600" algn="l" rtl="0" eaLnBrk="0" fontAlgn="base" hangingPunct="0">
        <a:spcBef>
          <a:spcPct val="20000"/>
        </a:spcBef>
        <a:spcAft>
          <a:spcPct val="0"/>
        </a:spcAft>
        <a:buClr>
          <a:schemeClr val="tx2"/>
        </a:buClr>
        <a:buSzPct val="150000"/>
        <a:buChar char="•"/>
        <a:defRPr sz="2000" b="1">
          <a:solidFill>
            <a:schemeClr val="tx1"/>
          </a:solidFill>
          <a:latin typeface="+mn-lt"/>
          <a:ea typeface="+mn-ea"/>
          <a:cs typeface="+mn-cs"/>
        </a:defRPr>
      </a:lvl4pPr>
      <a:lvl5pPr marL="2057400" indent="-228600" algn="l" rtl="0" eaLnBrk="0" fontAlgn="base" hangingPunct="0">
        <a:spcBef>
          <a:spcPct val="20000"/>
        </a:spcBef>
        <a:spcAft>
          <a:spcPct val="0"/>
        </a:spcAft>
        <a:buClr>
          <a:schemeClr val="folHlink"/>
        </a:buClr>
        <a:buSzPct val="150000"/>
        <a:buChar char="•"/>
        <a:defRPr sz="2000">
          <a:solidFill>
            <a:schemeClr val="tx1"/>
          </a:solidFill>
          <a:latin typeface="+mn-lt"/>
          <a:ea typeface="宋体" panose="02010600030101010101" pitchFamily="2" charset="-122"/>
          <a:cs typeface="+mn-cs"/>
        </a:defRPr>
      </a:lvl5pPr>
      <a:lvl6pPr marL="2514600" indent="-228600" algn="l" rtl="0" eaLnBrk="0" fontAlgn="base" hangingPunct="0">
        <a:spcBef>
          <a:spcPct val="20000"/>
        </a:spcBef>
        <a:spcAft>
          <a:spcPct val="0"/>
        </a:spcAft>
        <a:buClr>
          <a:schemeClr val="folHlink"/>
        </a:buClr>
        <a:buSzPct val="150000"/>
        <a:buChar char="•"/>
        <a:defRPr sz="2000">
          <a:solidFill>
            <a:schemeClr val="tx1"/>
          </a:solidFill>
          <a:latin typeface="+mn-lt"/>
          <a:ea typeface="宋体" panose="02010600030101010101" pitchFamily="2" charset="-122"/>
          <a:cs typeface="+mn-cs"/>
        </a:defRPr>
      </a:lvl6pPr>
      <a:lvl7pPr marL="2971800" indent="-228600" algn="l" rtl="0" eaLnBrk="0" fontAlgn="base" hangingPunct="0">
        <a:spcBef>
          <a:spcPct val="20000"/>
        </a:spcBef>
        <a:spcAft>
          <a:spcPct val="0"/>
        </a:spcAft>
        <a:buClr>
          <a:schemeClr val="folHlink"/>
        </a:buClr>
        <a:buSzPct val="150000"/>
        <a:buChar char="•"/>
        <a:defRPr sz="2000">
          <a:solidFill>
            <a:schemeClr val="tx1"/>
          </a:solidFill>
          <a:latin typeface="+mn-lt"/>
          <a:ea typeface="宋体" panose="02010600030101010101" pitchFamily="2" charset="-122"/>
          <a:cs typeface="+mn-cs"/>
        </a:defRPr>
      </a:lvl7pPr>
      <a:lvl8pPr marL="3429000" indent="-228600" algn="l" rtl="0" eaLnBrk="0" fontAlgn="base" hangingPunct="0">
        <a:spcBef>
          <a:spcPct val="20000"/>
        </a:spcBef>
        <a:spcAft>
          <a:spcPct val="0"/>
        </a:spcAft>
        <a:buClr>
          <a:schemeClr val="folHlink"/>
        </a:buClr>
        <a:buSzPct val="150000"/>
        <a:buChar char="•"/>
        <a:defRPr sz="2000">
          <a:solidFill>
            <a:schemeClr val="tx1"/>
          </a:solidFill>
          <a:latin typeface="+mn-lt"/>
          <a:ea typeface="宋体" panose="02010600030101010101" pitchFamily="2" charset="-122"/>
          <a:cs typeface="+mn-cs"/>
        </a:defRPr>
      </a:lvl8pPr>
      <a:lvl9pPr marL="3886200" indent="-228600" algn="l" rtl="0" eaLnBrk="0" fontAlgn="base" hangingPunct="0">
        <a:spcBef>
          <a:spcPct val="20000"/>
        </a:spcBef>
        <a:spcAft>
          <a:spcPct val="0"/>
        </a:spcAft>
        <a:buClr>
          <a:schemeClr val="folHlink"/>
        </a:buClr>
        <a:buSzPct val="150000"/>
        <a:buChar char="•"/>
        <a:defRPr sz="2000">
          <a:solidFill>
            <a:schemeClr val="tx1"/>
          </a:solidFill>
          <a:latin typeface="+mn-lt"/>
          <a:ea typeface="宋体" panose="02010600030101010101" pitchFamily="2" charset="-122"/>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a:xfrm>
            <a:off x="553720" y="1412875"/>
            <a:ext cx="8047990" cy="1470025"/>
          </a:xfrm>
        </p:spPr>
        <p:txBody>
          <a:bodyPr/>
          <a:p>
            <a:r>
              <a:rPr lang="zh-CN" altLang="en-US"/>
              <a:t>《建设工程工程量清单计价标准》（</a:t>
            </a:r>
            <a:r>
              <a:rPr lang="en-US" altLang="zh-CN"/>
              <a:t>GB/T50500-2024</a:t>
            </a:r>
            <a:r>
              <a:rPr lang="zh-CN" altLang="en-US"/>
              <a:t>）深入解析、《工程量计算标准》深入解读以及建设项目计价纠纷、造价合同管控与结算审计实务疑难点解析培训</a:t>
            </a:r>
            <a:endParaRPr lang="zh-CN" altLang="en-US"/>
          </a:p>
        </p:txBody>
      </p:sp>
      <p:sp>
        <p:nvSpPr>
          <p:cNvPr id="3" name="副标题 2"/>
          <p:cNvSpPr>
            <a:spLocks noGrp="1"/>
          </p:cNvSpPr>
          <p:nvPr>
            <p:ph type="subTitle" idx="1"/>
          </p:nvPr>
        </p:nvSpPr>
        <p:spPr/>
        <p:txBody>
          <a:bodyPr/>
          <a:p>
            <a:endParaRPr lang="zh-CN" altLang="en-US"/>
          </a:p>
        </p:txBody>
      </p:sp>
      <p:sp>
        <p:nvSpPr>
          <p:cNvPr id="4" name="灯片编号占位符 3"/>
          <p:cNvSpPr>
            <a:spLocks noGrp="1"/>
          </p:cNvSpPr>
          <p:nvPr>
            <p:ph type="sldNum" sz="quarter" idx="10"/>
          </p:nvPr>
        </p:nvSpPr>
        <p:spPr/>
        <p:txBody>
          <a:bodyPr/>
          <a:p>
            <a:fld id="{49C8CD49-5F05-4C68-A9BC-4ACDA046E14B}" type="slidenum">
              <a:rPr lang="en-US" altLang="zh-CN"/>
            </a:fld>
            <a:endParaRPr lang="en-US" altLang="zh-CN"/>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pPr algn="ctr"/>
            <a:r>
              <a:rPr lang="zh-CN" altLang="en-US" sz="2700">
                <a:solidFill>
                  <a:srgbClr val="0070C0"/>
                </a:solidFill>
                <a:sym typeface="+mn-ea"/>
              </a:rPr>
              <a:t>《建设工程工程量清单计价标准》（</a:t>
            </a:r>
            <a:r>
              <a:rPr lang="en-US" altLang="zh-CN" sz="2700">
                <a:solidFill>
                  <a:srgbClr val="0070C0"/>
                </a:solidFill>
                <a:sym typeface="+mn-ea"/>
              </a:rPr>
              <a:t>GB/T50500-2024</a:t>
            </a:r>
            <a:r>
              <a:rPr lang="zh-CN" altLang="en-US" sz="2700">
                <a:solidFill>
                  <a:srgbClr val="0070C0"/>
                </a:solidFill>
                <a:sym typeface="+mn-ea"/>
              </a:rPr>
              <a:t>）</a:t>
            </a:r>
            <a:r>
              <a:rPr lang="zh-CN" altLang="en-US" sz="2700">
                <a:solidFill>
                  <a:srgbClr val="0070C0"/>
                </a:solidFill>
                <a:sym typeface="+mn-ea"/>
              </a:rPr>
              <a:t>修订概览</a:t>
            </a:r>
            <a:endParaRPr lang="zh-CN" altLang="en-US" sz="2700">
              <a:solidFill>
                <a:srgbClr val="0070C0"/>
              </a:solidFill>
              <a:sym typeface="+mn-ea"/>
            </a:endParaRPr>
          </a:p>
          <a:p>
            <a:r>
              <a:rPr lang="zh-CN" altLang="en-US" sz="2000"/>
              <a:t>《中华人民共和国标准化法》，自</a:t>
            </a:r>
            <a:r>
              <a:rPr lang="en-US" altLang="zh-CN" sz="2000"/>
              <a:t>2018</a:t>
            </a:r>
            <a:r>
              <a:rPr lang="zh-CN" altLang="en-US" sz="2000"/>
              <a:t>年</a:t>
            </a:r>
            <a:r>
              <a:rPr lang="en-US" altLang="zh-CN" sz="2000"/>
              <a:t>1</a:t>
            </a:r>
            <a:r>
              <a:rPr lang="zh-CN" altLang="en-US" sz="2000"/>
              <a:t>月</a:t>
            </a:r>
            <a:r>
              <a:rPr lang="en-US" altLang="zh-CN" sz="2000"/>
              <a:t>1</a:t>
            </a:r>
            <a:r>
              <a:rPr lang="zh-CN" altLang="en-US" sz="2000"/>
              <a:t>日起施行。</a:t>
            </a:r>
            <a:endParaRPr lang="zh-CN" altLang="en-US" sz="2000"/>
          </a:p>
          <a:p>
            <a:r>
              <a:rPr lang="zh-CN" altLang="en-US" sz="2000">
                <a:solidFill>
                  <a:srgbClr val="FF0000"/>
                </a:solidFill>
              </a:rPr>
              <a:t>第二条</a:t>
            </a:r>
            <a:r>
              <a:rPr lang="zh-CN" altLang="en-US" sz="2000"/>
              <a:t>　标准包括国家标准、行业标准、地方标准和团体标准、企业标准。国家标准分为</a:t>
            </a:r>
            <a:r>
              <a:rPr lang="zh-CN" altLang="en-US" sz="2000">
                <a:solidFill>
                  <a:srgbClr val="00B050"/>
                </a:solidFill>
              </a:rPr>
              <a:t>强制性</a:t>
            </a:r>
            <a:r>
              <a:rPr lang="zh-CN" altLang="en-US" sz="2000"/>
              <a:t>标准、</a:t>
            </a:r>
            <a:r>
              <a:rPr lang="zh-CN" altLang="en-US" sz="2000">
                <a:solidFill>
                  <a:srgbClr val="00B050"/>
                </a:solidFill>
              </a:rPr>
              <a:t>推荐性</a:t>
            </a:r>
            <a:r>
              <a:rPr lang="zh-CN" altLang="en-US" sz="2000"/>
              <a:t>标准，行业标准、地方标准是推荐性标准。</a:t>
            </a:r>
            <a:endParaRPr lang="zh-CN" altLang="en-US" sz="2000"/>
          </a:p>
          <a:p>
            <a:r>
              <a:rPr lang="zh-CN" altLang="en-US" sz="2000">
                <a:solidFill>
                  <a:srgbClr val="00B050"/>
                </a:solidFill>
              </a:rPr>
              <a:t>强制性标准</a:t>
            </a:r>
            <a:r>
              <a:rPr lang="zh-CN" altLang="en-US" sz="2000"/>
              <a:t>必须执行。国家鼓励采用</a:t>
            </a:r>
            <a:r>
              <a:rPr lang="zh-CN" altLang="en-US" sz="2000">
                <a:solidFill>
                  <a:srgbClr val="00B050"/>
                </a:solidFill>
              </a:rPr>
              <a:t>推荐性标准</a:t>
            </a:r>
            <a:r>
              <a:rPr lang="zh-CN" altLang="en-US" sz="2000"/>
              <a:t>。</a:t>
            </a:r>
            <a:endParaRPr lang="zh-CN" altLang="en-US" sz="2000"/>
          </a:p>
          <a:p>
            <a:r>
              <a:rPr lang="zh-CN" altLang="en-US" sz="2000">
                <a:solidFill>
                  <a:srgbClr val="FF0000"/>
                </a:solidFill>
              </a:rPr>
              <a:t>第十条</a:t>
            </a:r>
            <a:r>
              <a:rPr lang="zh-CN" altLang="en-US" sz="2000"/>
              <a:t>　对保障人身健康和生命财产安全、国家安全、生态环境安全以及满足经济社会管理基本需要的技术要求，应当制定</a:t>
            </a:r>
            <a:r>
              <a:rPr lang="zh-CN" altLang="en-US" sz="2000">
                <a:solidFill>
                  <a:srgbClr val="00B050"/>
                </a:solidFill>
              </a:rPr>
              <a:t>强制性</a:t>
            </a:r>
            <a:r>
              <a:rPr lang="zh-CN" altLang="en-US" sz="2000"/>
              <a:t>国家标准。</a:t>
            </a:r>
            <a:endParaRPr lang="zh-CN" altLang="en-US" sz="2000"/>
          </a:p>
          <a:p>
            <a:r>
              <a:rPr lang="zh-CN" altLang="en-US" sz="2000"/>
              <a:t>强制性国家标准由</a:t>
            </a:r>
            <a:r>
              <a:rPr lang="zh-CN" altLang="en-US" sz="2000">
                <a:solidFill>
                  <a:srgbClr val="00B050"/>
                </a:solidFill>
              </a:rPr>
              <a:t>国务院</a:t>
            </a:r>
            <a:r>
              <a:rPr lang="zh-CN" altLang="en-US" sz="2000"/>
              <a:t>批准发布或者授权批准发布。</a:t>
            </a:r>
            <a:endParaRPr lang="zh-CN" altLang="en-US" sz="2000"/>
          </a:p>
          <a:p>
            <a:r>
              <a:rPr lang="zh-CN" altLang="en-US" sz="2000">
                <a:solidFill>
                  <a:srgbClr val="00B050"/>
                </a:solidFill>
              </a:rPr>
              <a:t>法律、行政法规</a:t>
            </a:r>
            <a:r>
              <a:rPr lang="zh-CN" altLang="en-US" sz="2000"/>
              <a:t>和国务院决定对强制性标准的制定另有规定的，从其规定。</a:t>
            </a:r>
            <a:endParaRPr lang="zh-CN" altLang="en-US" sz="2000"/>
          </a:p>
          <a:p>
            <a:r>
              <a:rPr lang="zh-CN" altLang="en-US" sz="2000">
                <a:solidFill>
                  <a:srgbClr val="FF0000"/>
                </a:solidFill>
              </a:rPr>
              <a:t>第十一条</a:t>
            </a:r>
            <a:r>
              <a:rPr lang="zh-CN" altLang="en-US" sz="2000"/>
              <a:t>　对满足基础通用、与强制性国家标准配套、对各有关行业起引领作用等需要的技术要求，可以制定</a:t>
            </a:r>
            <a:r>
              <a:rPr lang="zh-CN" altLang="en-US" sz="2000">
                <a:solidFill>
                  <a:srgbClr val="00B050"/>
                </a:solidFill>
              </a:rPr>
              <a:t>推荐性</a:t>
            </a:r>
            <a:r>
              <a:rPr lang="zh-CN" altLang="en-US" sz="2000"/>
              <a:t>国家标准。</a:t>
            </a:r>
            <a:endParaRPr lang="zh-CN" altLang="en-US" sz="2000"/>
          </a:p>
          <a:p>
            <a:r>
              <a:rPr lang="zh-CN" altLang="en-US" sz="2000"/>
              <a:t>推荐性国家标准由国务院标准化</a:t>
            </a:r>
            <a:r>
              <a:rPr lang="zh-CN" altLang="en-US" sz="2000">
                <a:solidFill>
                  <a:srgbClr val="00B050"/>
                </a:solidFill>
              </a:rPr>
              <a:t>行政主管部门</a:t>
            </a:r>
            <a:r>
              <a:rPr lang="zh-CN" altLang="en-US" sz="2000"/>
              <a:t>制定。</a:t>
            </a:r>
            <a:endParaRPr lang="zh-CN" altLang="en-US" sz="2000"/>
          </a:p>
          <a:p>
            <a:r>
              <a:rPr lang="zh-CN" altLang="en-US" sz="2000">
                <a:solidFill>
                  <a:srgbClr val="FF0000"/>
                </a:solidFill>
              </a:rPr>
              <a:t>第二十一条</a:t>
            </a:r>
            <a:r>
              <a:rPr lang="zh-CN" altLang="en-US" sz="2000"/>
              <a:t>　推荐性国家标准、行业标准、地方标准、团体标准、企业标准的技术要求</a:t>
            </a:r>
            <a:r>
              <a:rPr lang="zh-CN" altLang="en-US" sz="2000">
                <a:solidFill>
                  <a:srgbClr val="00B050"/>
                </a:solidFill>
              </a:rPr>
              <a:t>不得低于</a:t>
            </a:r>
            <a:r>
              <a:rPr lang="zh-CN" altLang="en-US" sz="2000"/>
              <a:t>强制性国家标准的相关技术要求。</a:t>
            </a:r>
            <a:endParaRPr lang="zh-CN" altLang="en-US" sz="2000"/>
          </a:p>
          <a:p>
            <a:r>
              <a:rPr lang="zh-CN" altLang="en-US" sz="2000"/>
              <a:t>国家鼓励社会团体、企业制定</a:t>
            </a:r>
            <a:r>
              <a:rPr lang="zh-CN" altLang="en-US" sz="2000">
                <a:solidFill>
                  <a:srgbClr val="00B050"/>
                </a:solidFill>
              </a:rPr>
              <a:t>高于</a:t>
            </a:r>
            <a:r>
              <a:rPr lang="zh-CN" altLang="en-US" sz="2000"/>
              <a:t>推荐性标准相关技术要求的团体标准、企业标准。</a:t>
            </a:r>
            <a:endParaRPr lang="zh-CN" altLang="en-US" sz="20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1. </a:t>
            </a:r>
            <a:r>
              <a:rPr lang="zh-CN" altLang="en-US">
                <a:sym typeface="+mn-ea"/>
              </a:rPr>
              <a:t>改革最高投标限价依据</a:t>
            </a:r>
            <a:endParaRPr lang="zh-CN" altLang="en-US"/>
          </a:p>
          <a:p>
            <a:r>
              <a:rPr lang="en-US" altLang="zh-CN">
                <a:sym typeface="+mn-ea"/>
              </a:rPr>
              <a:t>   - </a:t>
            </a:r>
            <a:r>
              <a:rPr lang="zh-CN" altLang="en-US">
                <a:sym typeface="+mn-ea"/>
              </a:rPr>
              <a:t>取消定额及造价信息作为最高投标限价的依据。</a:t>
            </a:r>
            <a:endParaRPr lang="zh-CN" altLang="en-US"/>
          </a:p>
          <a:p>
            <a:r>
              <a:rPr lang="en-US" altLang="zh-CN">
                <a:sym typeface="+mn-ea"/>
              </a:rPr>
              <a:t>   - </a:t>
            </a:r>
            <a:r>
              <a:rPr lang="zh-CN" altLang="en-US">
                <a:sym typeface="+mn-ea"/>
              </a:rPr>
              <a:t>引入类似工程市场竞争单价、清单项目结算单价、合同价格及市场询价作为新依据。</a:t>
            </a:r>
            <a:endParaRPr lang="zh-CN" altLang="en-US"/>
          </a:p>
          <a:p>
            <a:r>
              <a:rPr lang="en-US" altLang="zh-CN">
                <a:sym typeface="+mn-ea"/>
              </a:rPr>
              <a:t>2. </a:t>
            </a:r>
            <a:r>
              <a:rPr lang="zh-CN" altLang="en-US">
                <a:sym typeface="+mn-ea"/>
              </a:rPr>
              <a:t>调整综合单价分析表编制方式</a:t>
            </a:r>
            <a:endParaRPr lang="zh-CN" altLang="en-US"/>
          </a:p>
          <a:p>
            <a:r>
              <a:rPr lang="en-US" altLang="zh-CN">
                <a:sym typeface="+mn-ea"/>
              </a:rPr>
              <a:t>   - </a:t>
            </a:r>
            <a:r>
              <a:rPr lang="zh-CN" altLang="en-US">
                <a:sym typeface="+mn-ea"/>
              </a:rPr>
              <a:t>不再按定额进行人材机组价。</a:t>
            </a:r>
            <a:endParaRPr lang="zh-CN" altLang="en-US"/>
          </a:p>
          <a:p>
            <a:r>
              <a:rPr lang="en-US" altLang="zh-CN">
                <a:sym typeface="+mn-ea"/>
              </a:rPr>
              <a:t>   - </a:t>
            </a:r>
            <a:r>
              <a:rPr lang="zh-CN" altLang="en-US">
                <a:sym typeface="+mn-ea"/>
              </a:rPr>
              <a:t>投标人需根据自身条件和成本消耗进行成本测算及报价。</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3. </a:t>
            </a:r>
            <a:r>
              <a:rPr lang="zh-CN" altLang="en-US">
                <a:sym typeface="+mn-ea"/>
              </a:rPr>
              <a:t>优化措施项目报价与管理</a:t>
            </a:r>
            <a:endParaRPr lang="zh-CN" altLang="en-US"/>
          </a:p>
          <a:p>
            <a:r>
              <a:rPr lang="en-US" altLang="zh-CN">
                <a:sym typeface="+mn-ea"/>
              </a:rPr>
              <a:t>   - </a:t>
            </a:r>
            <a:r>
              <a:rPr lang="zh-CN" altLang="en-US">
                <a:sym typeface="+mn-ea"/>
              </a:rPr>
              <a:t>投标人根据施工组织设计自主报价，可增补措施项目。</a:t>
            </a:r>
            <a:endParaRPr lang="zh-CN" altLang="en-US"/>
          </a:p>
          <a:p>
            <a:r>
              <a:rPr lang="en-US" altLang="zh-CN">
                <a:sym typeface="+mn-ea"/>
              </a:rPr>
              <a:t>   - </a:t>
            </a:r>
            <a:r>
              <a:rPr lang="zh-CN" altLang="en-US">
                <a:sym typeface="+mn-ea"/>
              </a:rPr>
              <a:t>取消部分单价措施项目，多数措施项目按项包干计价。</a:t>
            </a:r>
            <a:endParaRPr lang="zh-CN" altLang="en-US"/>
          </a:p>
          <a:p>
            <a:r>
              <a:rPr lang="en-US" altLang="zh-CN">
                <a:sym typeface="+mn-ea"/>
              </a:rPr>
              <a:t>4. </a:t>
            </a:r>
            <a:r>
              <a:rPr lang="zh-CN" altLang="en-US">
                <a:sym typeface="+mn-ea"/>
              </a:rPr>
              <a:t>分离施工组织设计与清单编制结算</a:t>
            </a:r>
            <a:endParaRPr lang="zh-CN" altLang="en-US"/>
          </a:p>
          <a:p>
            <a:r>
              <a:rPr lang="en-US" altLang="zh-CN">
                <a:sym typeface="+mn-ea"/>
              </a:rPr>
              <a:t>   - </a:t>
            </a:r>
            <a:r>
              <a:rPr lang="zh-CN" altLang="en-US">
                <a:sym typeface="+mn-ea"/>
              </a:rPr>
              <a:t>承包人施工组织设计不作为工程量清单编制及结算依据。</a:t>
            </a:r>
            <a:endParaRPr lang="zh-CN" altLang="en-US"/>
          </a:p>
          <a:p>
            <a:r>
              <a:rPr lang="en-US" altLang="zh-CN">
                <a:sym typeface="+mn-ea"/>
              </a:rPr>
              <a:t>   - </a:t>
            </a:r>
            <a:r>
              <a:rPr lang="zh-CN" altLang="en-US">
                <a:sym typeface="+mn-ea"/>
              </a:rPr>
              <a:t>清单项目特征中取消运距、台次、高度等定额计算说明。</a:t>
            </a:r>
            <a:endParaRPr lang="zh-CN" altLang="en-US"/>
          </a:p>
          <a:p>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5. </a:t>
            </a:r>
            <a:r>
              <a:rPr lang="zh-CN" altLang="en-US">
                <a:sym typeface="+mn-ea"/>
              </a:rPr>
              <a:t>完善总价合同与计价体系</a:t>
            </a:r>
            <a:endParaRPr lang="zh-CN" altLang="en-US"/>
          </a:p>
          <a:p>
            <a:r>
              <a:rPr lang="en-US" altLang="zh-CN">
                <a:sym typeface="+mn-ea"/>
              </a:rPr>
              <a:t>   - </a:t>
            </a:r>
            <a:r>
              <a:rPr lang="zh-CN" altLang="en-US">
                <a:sym typeface="+mn-ea"/>
              </a:rPr>
              <a:t>满足不同计价模式需求，明确总价合同性质及计价特点。</a:t>
            </a:r>
            <a:endParaRPr lang="zh-CN" altLang="en-US"/>
          </a:p>
          <a:p>
            <a:r>
              <a:rPr lang="en-US" altLang="zh-CN">
                <a:sym typeface="+mn-ea"/>
              </a:rPr>
              <a:t>   - </a:t>
            </a:r>
            <a:r>
              <a:rPr lang="zh-CN" altLang="en-US">
                <a:sym typeface="+mn-ea"/>
              </a:rPr>
              <a:t>编制唯一性工程量清单，降低按实结算风险。</a:t>
            </a:r>
            <a:endParaRPr lang="zh-CN" altLang="en-US"/>
          </a:p>
          <a:p>
            <a:r>
              <a:rPr lang="en-US" altLang="zh-CN"/>
              <a:t>6. </a:t>
            </a:r>
            <a:r>
              <a:rPr lang="zh-CN" altLang="en-US"/>
              <a:t>引入新概念与完善合同性质</a:t>
            </a:r>
            <a:endParaRPr lang="zh-CN" altLang="en-US"/>
          </a:p>
          <a:p>
            <a:r>
              <a:rPr lang="en-US" altLang="zh-CN"/>
              <a:t>   - </a:t>
            </a:r>
            <a:r>
              <a:rPr lang="zh-CN" altLang="en-US"/>
              <a:t>引入合同清单、单价、图纸、规范、工期、费用分解等概念。</a:t>
            </a:r>
            <a:endParaRPr lang="zh-CN" altLang="en-US"/>
          </a:p>
          <a:p>
            <a:r>
              <a:rPr lang="en-US" altLang="zh-CN"/>
              <a:t>   - </a:t>
            </a:r>
            <a:r>
              <a:rPr lang="zh-CN" altLang="en-US"/>
              <a:t>完善单价合同与总价合同性质，明确其与合同图纸及规范的关系。</a:t>
            </a:r>
            <a:endParaRPr lang="zh-CN" altLang="en-US"/>
          </a:p>
          <a:p>
            <a:r>
              <a:rPr lang="en-US" altLang="zh-CN"/>
              <a:t>7. </a:t>
            </a:r>
            <a:r>
              <a:rPr lang="zh-CN" altLang="en-US"/>
              <a:t>实现全过程造价管理</a:t>
            </a:r>
            <a:endParaRPr lang="zh-CN" altLang="en-US"/>
          </a:p>
          <a:p>
            <a:r>
              <a:rPr lang="en-US" altLang="zh-CN"/>
              <a:t>   - </a:t>
            </a:r>
            <a:r>
              <a:rPr lang="zh-CN" altLang="en-US"/>
              <a:t>满足计量、询价、竞标、清标及中期付款等全过程计价要求。</a:t>
            </a:r>
            <a:endParaRPr lang="zh-CN" altLang="en-US"/>
          </a:p>
          <a:p>
            <a:r>
              <a:rPr lang="en-US" altLang="zh-CN"/>
              <a:t>   - </a:t>
            </a:r>
            <a:r>
              <a:rPr lang="zh-CN" altLang="en-US"/>
              <a:t>规范结算过程管理，强调过程控制。</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8. </a:t>
            </a:r>
            <a:r>
              <a:rPr lang="zh-CN" altLang="en-US">
                <a:sym typeface="+mn-ea"/>
              </a:rPr>
              <a:t>强化承包人责任与义务</a:t>
            </a:r>
            <a:endParaRPr lang="zh-CN" altLang="en-US"/>
          </a:p>
          <a:p>
            <a:r>
              <a:rPr lang="en-US" altLang="zh-CN">
                <a:sym typeface="+mn-ea"/>
              </a:rPr>
              <a:t>   - </a:t>
            </a:r>
            <a:r>
              <a:rPr lang="zh-CN" altLang="en-US">
                <a:sym typeface="+mn-ea"/>
              </a:rPr>
              <a:t>承包人对工期、质量、安全文明等承担全部责任。</a:t>
            </a:r>
            <a:endParaRPr lang="zh-CN" altLang="en-US"/>
          </a:p>
          <a:p>
            <a:r>
              <a:rPr lang="en-US" altLang="zh-CN">
                <a:sym typeface="+mn-ea"/>
              </a:rPr>
              <a:t>   - </a:t>
            </a:r>
            <a:r>
              <a:rPr lang="zh-CN" altLang="en-US">
                <a:sym typeface="+mn-ea"/>
              </a:rPr>
              <a:t>专业分包工程款由承包人支付。</a:t>
            </a:r>
            <a:endParaRPr lang="zh-CN" altLang="en-US"/>
          </a:p>
          <a:p>
            <a:r>
              <a:rPr lang="en-US" altLang="zh-CN"/>
              <a:t>9. </a:t>
            </a:r>
            <a:r>
              <a:rPr lang="zh-CN" altLang="en-US"/>
              <a:t>促进工程量清单招标竞争</a:t>
            </a:r>
            <a:endParaRPr lang="zh-CN" altLang="en-US"/>
          </a:p>
          <a:p>
            <a:r>
              <a:rPr lang="en-US" altLang="zh-CN"/>
              <a:t>   - </a:t>
            </a:r>
            <a:r>
              <a:rPr lang="zh-CN" altLang="en-US"/>
              <a:t>工程量清单招标促进公平竞争。</a:t>
            </a:r>
            <a:endParaRPr lang="zh-CN" altLang="en-US"/>
          </a:p>
          <a:p>
            <a:r>
              <a:rPr lang="en-US" altLang="zh-CN"/>
              <a:t>   - </a:t>
            </a:r>
            <a:r>
              <a:rPr lang="zh-CN" altLang="en-US"/>
              <a:t>单价合同下，投标人不承担清单缺陷风险；总价合同下，投标人需复核并承担风险。</a:t>
            </a:r>
            <a:endParaRPr lang="zh-CN" altLang="en-US"/>
          </a:p>
          <a:p>
            <a:r>
              <a:rPr lang="en-US" altLang="zh-CN"/>
              <a:t>10. </a:t>
            </a:r>
            <a:r>
              <a:rPr lang="zh-CN" altLang="en-US"/>
              <a:t>增强报价透明度与风险识别</a:t>
            </a:r>
            <a:endParaRPr lang="zh-CN" altLang="en-US"/>
          </a:p>
          <a:p>
            <a:r>
              <a:rPr lang="en-US" altLang="zh-CN"/>
              <a:t>    - </a:t>
            </a:r>
            <a:r>
              <a:rPr lang="zh-CN" altLang="en-US"/>
              <a:t>增设澄清或说明环节，降低投标报价风险。</a:t>
            </a:r>
            <a:endParaRPr lang="zh-CN" altLang="en-US"/>
          </a:p>
          <a:p>
            <a:r>
              <a:rPr lang="en-US" altLang="zh-CN"/>
              <a:t>    - </a:t>
            </a:r>
            <a:r>
              <a:rPr lang="zh-CN" altLang="en-US"/>
              <a:t>投标人需对算术误差、细微偏差进行澄清。</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11. </a:t>
            </a:r>
            <a:r>
              <a:rPr lang="zh-CN" altLang="en-US">
                <a:sym typeface="+mn-ea"/>
              </a:rPr>
              <a:t>完善价格调整与风险分配机制</a:t>
            </a:r>
            <a:endParaRPr lang="zh-CN" altLang="en-US"/>
          </a:p>
          <a:p>
            <a:r>
              <a:rPr lang="en-US" altLang="zh-CN">
                <a:sym typeface="+mn-ea"/>
              </a:rPr>
              <a:t>    - </a:t>
            </a:r>
            <a:r>
              <a:rPr lang="zh-CN" altLang="en-US">
                <a:sym typeface="+mn-ea"/>
              </a:rPr>
              <a:t>明确价格调整办法，包括清单缺陷、物价变化等。</a:t>
            </a:r>
            <a:endParaRPr lang="zh-CN" altLang="en-US"/>
          </a:p>
          <a:p>
            <a:r>
              <a:rPr lang="en-US" altLang="zh-CN">
                <a:sym typeface="+mn-ea"/>
              </a:rPr>
              <a:t>    - </a:t>
            </a:r>
            <a:r>
              <a:rPr lang="zh-CN" altLang="en-US">
                <a:sym typeface="+mn-ea"/>
              </a:rPr>
              <a:t>合理分配风险，鼓励双方有效管控风险。</a:t>
            </a:r>
            <a:endParaRPr lang="zh-CN" altLang="en-US"/>
          </a:p>
          <a:p>
            <a:r>
              <a:rPr lang="en-US" altLang="zh-CN">
                <a:sym typeface="+mn-ea"/>
              </a:rPr>
              <a:t>12. </a:t>
            </a:r>
            <a:r>
              <a:rPr lang="zh-CN" altLang="en-US">
                <a:sym typeface="+mn-ea"/>
              </a:rPr>
              <a:t>确保合同约定的清晰与全面</a:t>
            </a:r>
            <a:endParaRPr lang="zh-CN" altLang="en-US"/>
          </a:p>
          <a:p>
            <a:r>
              <a:rPr lang="en-US" altLang="zh-CN">
                <a:sym typeface="+mn-ea"/>
              </a:rPr>
              <a:t>- </a:t>
            </a:r>
            <a:r>
              <a:rPr lang="zh-CN" altLang="en-US">
                <a:sym typeface="+mn-ea"/>
              </a:rPr>
              <a:t>提供明确的合同条款，为工程索赔和争议解决提供依据。</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pPr algn="ctr"/>
            <a:r>
              <a:rPr lang="zh-CN" altLang="en-US">
                <a:solidFill>
                  <a:srgbClr val="0070C0"/>
                </a:solidFill>
              </a:rPr>
              <a:t>《房屋建筑与装饰工程工程量计算标准》</a:t>
            </a:r>
            <a:endParaRPr lang="zh-CN" altLang="en-US">
              <a:solidFill>
                <a:srgbClr val="0070C0"/>
              </a:solidFill>
            </a:endParaRPr>
          </a:p>
          <a:p>
            <a:pPr algn="ctr"/>
            <a:r>
              <a:rPr lang="zh-CN" altLang="en-US">
                <a:solidFill>
                  <a:srgbClr val="0070C0"/>
                </a:solidFill>
              </a:rPr>
              <a:t>（</a:t>
            </a:r>
            <a:r>
              <a:rPr lang="en-US" altLang="zh-CN">
                <a:solidFill>
                  <a:srgbClr val="0070C0"/>
                </a:solidFill>
              </a:rPr>
              <a:t>GB/T50854-2024</a:t>
            </a:r>
            <a:r>
              <a:rPr lang="zh-CN" altLang="en-US">
                <a:solidFill>
                  <a:srgbClr val="0070C0"/>
                </a:solidFill>
              </a:rPr>
              <a:t>）</a:t>
            </a:r>
            <a:endParaRPr lang="zh-CN" altLang="en-US">
              <a:solidFill>
                <a:srgbClr val="0070C0"/>
              </a:solidFill>
            </a:endParaRPr>
          </a:p>
          <a:p>
            <a:pPr algn="l"/>
            <a:r>
              <a:rPr lang="en-US" altLang="zh-CN"/>
              <a:t>1.</a:t>
            </a:r>
            <a:r>
              <a:rPr lang="zh-CN" altLang="en-US"/>
              <a:t>修订了部分工程量清单项目的项目特征</a:t>
            </a:r>
            <a:r>
              <a:rPr lang="en-US" altLang="zh-CN"/>
              <a:t>,</a:t>
            </a:r>
            <a:r>
              <a:rPr lang="zh-CN" altLang="en-US"/>
              <a:t>删除与设计文件无关的内容</a:t>
            </a:r>
            <a:r>
              <a:rPr lang="en-US" altLang="zh-CN"/>
              <a:t>:</a:t>
            </a:r>
            <a:endParaRPr lang="en-US" altLang="zh-CN"/>
          </a:p>
          <a:p>
            <a:pPr algn="l"/>
            <a:r>
              <a:rPr lang="en-US" altLang="zh-CN"/>
              <a:t>2.</a:t>
            </a:r>
            <a:r>
              <a:rPr lang="zh-CN" altLang="en-US"/>
              <a:t>修订了部分工程量清单项目的计量单位和计算规则</a:t>
            </a:r>
            <a:r>
              <a:rPr lang="en-US" altLang="zh-CN"/>
              <a:t>;</a:t>
            </a:r>
            <a:endParaRPr lang="en-US" altLang="zh-CN"/>
          </a:p>
          <a:p>
            <a:pPr algn="l"/>
            <a:r>
              <a:rPr lang="en-US" altLang="zh-CN"/>
              <a:t>3.</a:t>
            </a:r>
            <a:r>
              <a:rPr lang="zh-CN" altLang="en-US"/>
              <a:t>修订了部分工程量清单项目的工作内容</a:t>
            </a:r>
            <a:r>
              <a:rPr lang="en-US" altLang="zh-CN"/>
              <a:t>,</a:t>
            </a:r>
            <a:r>
              <a:rPr lang="zh-CN" altLang="en-US"/>
              <a:t>体现主要施工工序</a:t>
            </a:r>
            <a:r>
              <a:rPr lang="en-US" altLang="zh-CN"/>
              <a:t>;</a:t>
            </a:r>
            <a:endParaRPr lang="en-US" altLang="zh-CN"/>
          </a:p>
          <a:p>
            <a:pPr algn="l"/>
            <a:r>
              <a:rPr lang="en-US" altLang="zh-CN"/>
              <a:t>4.</a:t>
            </a:r>
            <a:r>
              <a:rPr lang="zh-CN" altLang="en-US"/>
              <a:t>删除了拆除工程及被淘汰施工工艺的工程量清单项目</a:t>
            </a:r>
            <a:r>
              <a:rPr lang="en-US" altLang="zh-CN"/>
              <a:t>,</a:t>
            </a:r>
            <a:r>
              <a:rPr lang="zh-CN" altLang="en-US"/>
              <a:t>增加了部分与现行设计、施工工艺相对应的清单项目</a:t>
            </a:r>
            <a:r>
              <a:rPr lang="en-US" altLang="zh-CN"/>
              <a:t>;</a:t>
            </a:r>
            <a:endParaRPr lang="en-US" altLang="zh-CN"/>
          </a:p>
          <a:p>
            <a:pPr algn="l"/>
            <a:r>
              <a:rPr lang="en-US" altLang="zh-CN"/>
              <a:t>5.</a:t>
            </a:r>
            <a:r>
              <a:rPr lang="zh-CN" altLang="en-US"/>
              <a:t>修订了</a:t>
            </a:r>
            <a:r>
              <a:rPr lang="zh-CN" altLang="en-US">
                <a:solidFill>
                  <a:srgbClr val="FF0000"/>
                </a:solidFill>
              </a:rPr>
              <a:t>措施项目</a:t>
            </a:r>
            <a:r>
              <a:rPr lang="zh-CN" altLang="en-US"/>
              <a:t>的计算规则</a:t>
            </a:r>
            <a:r>
              <a:rPr lang="en-US" altLang="zh-CN"/>
              <a:t>,</a:t>
            </a:r>
            <a:r>
              <a:rPr lang="zh-CN" altLang="en-US"/>
              <a:t>模板工程列入</a:t>
            </a:r>
            <a:r>
              <a:rPr lang="zh-CN" altLang="en-US">
                <a:solidFill>
                  <a:srgbClr val="00B050"/>
                </a:solidFill>
              </a:rPr>
              <a:t>分部分项</a:t>
            </a:r>
            <a:r>
              <a:rPr lang="zh-CN" altLang="en-US"/>
              <a:t>工程量清单计算</a:t>
            </a:r>
            <a:r>
              <a:rPr lang="en-US" altLang="zh-CN"/>
              <a:t>,</a:t>
            </a:r>
            <a:r>
              <a:rPr lang="zh-CN" altLang="en-US"/>
              <a:t>其他措施项目</a:t>
            </a:r>
            <a:r>
              <a:rPr lang="zh-CN" altLang="en-US">
                <a:solidFill>
                  <a:srgbClr val="FF0000"/>
                </a:solidFill>
              </a:rPr>
              <a:t>按项计算</a:t>
            </a:r>
            <a:r>
              <a:rPr lang="zh-CN" altLang="en-US"/>
              <a:t>。</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solidFill>
                  <a:srgbClr val="FF0000"/>
                </a:solidFill>
              </a:rPr>
              <a:t>主要修改：</a:t>
            </a:r>
            <a:endParaRPr lang="en-US" altLang="zh-CN"/>
          </a:p>
          <a:p>
            <a:r>
              <a:rPr lang="en-US" altLang="zh-CN"/>
              <a:t>1.</a:t>
            </a:r>
            <a:r>
              <a:rPr lang="zh-CN" altLang="en-US"/>
              <a:t>删除原</a:t>
            </a:r>
            <a:r>
              <a:rPr lang="en-US" altLang="zh-CN"/>
              <a:t>“13</a:t>
            </a:r>
            <a:r>
              <a:rPr lang="zh-CN" altLang="en-US"/>
              <a:t>规范</a:t>
            </a:r>
            <a:r>
              <a:rPr lang="en-US" altLang="zh-CN"/>
              <a:t>”</a:t>
            </a:r>
            <a:r>
              <a:rPr lang="zh-CN" altLang="en-US"/>
              <a:t>附录</a:t>
            </a:r>
            <a:r>
              <a:rPr lang="en-US" altLang="zh-CN"/>
              <a:t>R</a:t>
            </a:r>
            <a:r>
              <a:rPr lang="zh-CN" altLang="en-US">
                <a:solidFill>
                  <a:srgbClr val="00B050"/>
                </a:solidFill>
              </a:rPr>
              <a:t>拆除工程</a:t>
            </a:r>
            <a:r>
              <a:rPr lang="en-US" altLang="zh-CN"/>
              <a:t>,</a:t>
            </a:r>
            <a:r>
              <a:rPr lang="zh-CN" altLang="en-US"/>
              <a:t>拆除的相关内容移至目前正在编制的《</a:t>
            </a:r>
            <a:r>
              <a:rPr lang="zh-CN" altLang="en-US">
                <a:solidFill>
                  <a:srgbClr val="00B050"/>
                </a:solidFill>
              </a:rPr>
              <a:t>房屋修缮</a:t>
            </a:r>
            <a:r>
              <a:rPr lang="zh-CN" altLang="en-US"/>
              <a:t>工程工程量计算标准》中。</a:t>
            </a:r>
            <a:endParaRPr lang="zh-CN" altLang="en-US"/>
          </a:p>
          <a:p>
            <a:r>
              <a:rPr lang="en-US" altLang="zh-CN"/>
              <a:t>2.</a:t>
            </a:r>
            <a:r>
              <a:rPr lang="zh-CN" altLang="en-US"/>
              <a:t>增加有关</a:t>
            </a:r>
            <a:r>
              <a:rPr lang="zh-CN" altLang="en-US">
                <a:solidFill>
                  <a:srgbClr val="00B050"/>
                </a:solidFill>
              </a:rPr>
              <a:t>装配式构件、成品构件</a:t>
            </a:r>
            <a:r>
              <a:rPr lang="zh-CN" altLang="en-US"/>
              <a:t>的项目，以满足当前装配式结构、装配式装饰和施工现场成品构件安装的计价需求。</a:t>
            </a:r>
            <a:endParaRPr lang="zh-CN" altLang="en-US"/>
          </a:p>
          <a:p>
            <a:r>
              <a:rPr lang="zh-CN" altLang="en-US"/>
              <a:t>例如</a:t>
            </a:r>
            <a:r>
              <a:rPr lang="en-US" altLang="zh-CN"/>
              <a:t>:</a:t>
            </a:r>
            <a:endParaRPr lang="en-US" altLang="zh-CN"/>
          </a:p>
          <a:p>
            <a:r>
              <a:rPr lang="zh-CN" altLang="en-US"/>
              <a:t>附录</a:t>
            </a:r>
            <a:r>
              <a:rPr lang="en-US" altLang="zh-CN"/>
              <a:t>E</a:t>
            </a:r>
            <a:r>
              <a:rPr lang="zh-CN" altLang="en-US"/>
              <a:t>新增了装配式预制混凝土构件小节。</a:t>
            </a:r>
            <a:endParaRPr lang="zh-CN" altLang="en-US"/>
          </a:p>
          <a:p>
            <a:r>
              <a:rPr lang="zh-CN" altLang="en-US"/>
              <a:t>附录</a:t>
            </a:r>
            <a:r>
              <a:rPr lang="en-US" altLang="zh-CN"/>
              <a:t>L</a:t>
            </a:r>
            <a:r>
              <a:rPr lang="zh-CN" altLang="en-US"/>
              <a:t>新增了装配式楼地面小节。</a:t>
            </a:r>
            <a:endParaRPr lang="zh-CN" altLang="en-US"/>
          </a:p>
          <a:p>
            <a:r>
              <a:rPr lang="zh-CN" altLang="en-US"/>
              <a:t>附录</a:t>
            </a:r>
            <a:r>
              <a:rPr lang="en-US" altLang="zh-CN"/>
              <a:t>M</a:t>
            </a:r>
            <a:r>
              <a:rPr lang="zh-CN" altLang="en-US"/>
              <a:t>新增了单元式幕墙等项目。</a:t>
            </a:r>
            <a:endParaRPr lang="zh-CN" altLang="en-US"/>
          </a:p>
          <a:p>
            <a:r>
              <a:rPr lang="zh-CN" altLang="en-US"/>
              <a:t>附录</a:t>
            </a:r>
            <a:r>
              <a:rPr lang="en-US" altLang="zh-CN"/>
              <a:t>Q</a:t>
            </a:r>
            <a:r>
              <a:rPr lang="zh-CN" altLang="en-US"/>
              <a:t>新增了成品柜架、成品暖气罩等项目。</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3.</a:t>
            </a:r>
            <a:r>
              <a:rPr lang="zh-CN" altLang="en-US"/>
              <a:t>删除了部分</a:t>
            </a:r>
            <a:r>
              <a:rPr lang="zh-CN" altLang="en-US">
                <a:solidFill>
                  <a:srgbClr val="00B050"/>
                </a:solidFill>
              </a:rPr>
              <a:t>淘汰</a:t>
            </a:r>
            <a:r>
              <a:rPr lang="zh-CN" altLang="en-US"/>
              <a:t>或者</a:t>
            </a:r>
            <a:r>
              <a:rPr lang="zh-CN" altLang="en-US">
                <a:solidFill>
                  <a:srgbClr val="00B050"/>
                </a:solidFill>
              </a:rPr>
              <a:t>限制使用</a:t>
            </a:r>
            <a:r>
              <a:rPr lang="zh-CN" altLang="en-US"/>
              <a:t>的工艺和做法。</a:t>
            </a:r>
            <a:endParaRPr lang="en-US" altLang="zh-CN"/>
          </a:p>
          <a:p>
            <a:r>
              <a:rPr lang="zh-CN" altLang="en-US"/>
              <a:t>例如</a:t>
            </a:r>
            <a:r>
              <a:rPr lang="en-US" altLang="zh-CN"/>
              <a:t>:</a:t>
            </a:r>
            <a:endParaRPr lang="en-US" altLang="zh-CN"/>
          </a:p>
          <a:p>
            <a:r>
              <a:rPr lang="zh-CN" altLang="en-US"/>
              <a:t>附录</a:t>
            </a:r>
            <a:r>
              <a:rPr lang="en-US" altLang="zh-CN"/>
              <a:t>C</a:t>
            </a:r>
            <a:r>
              <a:rPr lang="zh-CN" altLang="en-US"/>
              <a:t>桩基工程中删除了按相关规定限制使用的</a:t>
            </a:r>
            <a:r>
              <a:rPr lang="en-US" altLang="zh-CN"/>
              <a:t>“</a:t>
            </a:r>
            <a:r>
              <a:rPr lang="zh-CN" altLang="en-US">
                <a:solidFill>
                  <a:srgbClr val="00B050"/>
                </a:solidFill>
              </a:rPr>
              <a:t>人工挖孔灌注桩</a:t>
            </a:r>
            <a:r>
              <a:rPr lang="en-US" altLang="zh-CN"/>
              <a:t>”</a:t>
            </a:r>
            <a:r>
              <a:rPr lang="zh-CN" altLang="en-US"/>
              <a:t>及相关的</a:t>
            </a:r>
            <a:r>
              <a:rPr lang="en-US" altLang="zh-CN"/>
              <a:t>“</a:t>
            </a:r>
            <a:r>
              <a:rPr lang="zh-CN" altLang="en-US">
                <a:solidFill>
                  <a:srgbClr val="00B050"/>
                </a:solidFill>
              </a:rPr>
              <a:t>挖桩孔土石方</a:t>
            </a:r>
            <a:r>
              <a:rPr lang="en-US" altLang="zh-CN"/>
              <a:t>”</a:t>
            </a:r>
            <a:r>
              <a:rPr lang="zh-CN" altLang="en-US"/>
              <a:t>项目</a:t>
            </a:r>
            <a:endParaRPr lang="zh-CN" altLang="en-US"/>
          </a:p>
          <a:p>
            <a:r>
              <a:rPr lang="zh-CN" altLang="en-US"/>
              <a:t>附录</a:t>
            </a:r>
            <a:r>
              <a:rPr lang="en-US" altLang="zh-CN"/>
              <a:t>D</a:t>
            </a:r>
            <a:r>
              <a:rPr lang="zh-CN" altLang="en-US"/>
              <a:t>砌筑工程中删除了</a:t>
            </a:r>
            <a:r>
              <a:rPr lang="en-US" altLang="zh-CN"/>
              <a:t>“</a:t>
            </a:r>
            <a:r>
              <a:rPr lang="zh-CN" altLang="en-US">
                <a:solidFill>
                  <a:srgbClr val="00B050"/>
                </a:solidFill>
              </a:rPr>
              <a:t>砖砌挖孔桩护壁</a:t>
            </a:r>
            <a:r>
              <a:rPr lang="en-US" altLang="zh-CN"/>
              <a:t>”</a:t>
            </a:r>
            <a:r>
              <a:rPr lang="zh-CN" altLang="en-US"/>
              <a:t>等项目。</a:t>
            </a:r>
            <a:endParaRPr lang="zh-CN" altLang="en-US"/>
          </a:p>
          <a:p>
            <a:r>
              <a:rPr lang="zh-CN" altLang="en-US"/>
              <a:t>附录</a:t>
            </a:r>
            <a:r>
              <a:rPr lang="en-US" altLang="zh-CN"/>
              <a:t>L</a:t>
            </a:r>
            <a:r>
              <a:rPr lang="zh-CN" altLang="en-US"/>
              <a:t>楼地面工程中删除了</a:t>
            </a:r>
            <a:r>
              <a:rPr lang="en-US" altLang="zh-CN"/>
              <a:t>“</a:t>
            </a:r>
            <a:r>
              <a:rPr lang="zh-CN" altLang="en-US">
                <a:solidFill>
                  <a:srgbClr val="00B050"/>
                </a:solidFill>
              </a:rPr>
              <a:t>现浇水磨石楼地面</a:t>
            </a:r>
            <a:r>
              <a:rPr lang="en-US" altLang="zh-CN"/>
              <a:t>”“</a:t>
            </a:r>
            <a:r>
              <a:rPr lang="zh-CN" altLang="en-US"/>
              <a:t>菱苦土楼地面</a:t>
            </a:r>
            <a:r>
              <a:rPr lang="en-US" altLang="zh-CN"/>
              <a:t>”</a:t>
            </a:r>
            <a:r>
              <a:rPr lang="zh-CN" altLang="en-US"/>
              <a:t>等项目。</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4.</a:t>
            </a:r>
            <a:r>
              <a:rPr lang="zh-CN" altLang="en-US">
                <a:sym typeface="+mn-ea"/>
              </a:rPr>
              <a:t>根据</a:t>
            </a:r>
            <a:r>
              <a:rPr lang="zh-CN" altLang="en-US">
                <a:solidFill>
                  <a:srgbClr val="00B050"/>
                </a:solidFill>
                <a:sym typeface="+mn-ea"/>
              </a:rPr>
              <a:t>现行规范</a:t>
            </a:r>
            <a:r>
              <a:rPr lang="zh-CN" altLang="en-US">
                <a:sym typeface="+mn-ea"/>
              </a:rPr>
              <a:t>要求</a:t>
            </a:r>
            <a:r>
              <a:rPr lang="zh-CN" altLang="en-US">
                <a:solidFill>
                  <a:srgbClr val="00B050"/>
                </a:solidFill>
                <a:sym typeface="+mn-ea"/>
              </a:rPr>
              <a:t>新增</a:t>
            </a:r>
            <a:r>
              <a:rPr lang="zh-CN" altLang="en-US">
                <a:sym typeface="+mn-ea"/>
              </a:rPr>
              <a:t>或者</a:t>
            </a:r>
            <a:r>
              <a:rPr lang="zh-CN" altLang="en-US">
                <a:solidFill>
                  <a:srgbClr val="00B050"/>
                </a:solidFill>
                <a:sym typeface="+mn-ea"/>
              </a:rPr>
              <a:t>修改</a:t>
            </a:r>
            <a:r>
              <a:rPr lang="zh-CN" altLang="en-US">
                <a:sym typeface="+mn-ea"/>
              </a:rPr>
              <a:t>部分清单项目。</a:t>
            </a:r>
            <a:endParaRPr lang="en-US" altLang="zh-CN"/>
          </a:p>
          <a:p>
            <a:r>
              <a:rPr lang="zh-CN" altLang="en-US">
                <a:sym typeface="+mn-ea"/>
              </a:rPr>
              <a:t>例如</a:t>
            </a:r>
            <a:r>
              <a:rPr lang="en-US" altLang="zh-CN">
                <a:sym typeface="+mn-ea"/>
              </a:rPr>
              <a:t>:</a:t>
            </a:r>
            <a:endParaRPr lang="en-US" altLang="zh-CN"/>
          </a:p>
          <a:p>
            <a:r>
              <a:rPr lang="zh-CN" altLang="en-US">
                <a:sym typeface="+mn-ea"/>
              </a:rPr>
              <a:t>附录</a:t>
            </a:r>
            <a:r>
              <a:rPr lang="en-US" altLang="zh-CN">
                <a:sym typeface="+mn-ea"/>
              </a:rPr>
              <a:t>B</a:t>
            </a:r>
            <a:r>
              <a:rPr lang="zh-CN" altLang="en-US">
                <a:sym typeface="+mn-ea"/>
              </a:rPr>
              <a:t>地基处理小节根据规范要求，修改某些桩名称为</a:t>
            </a:r>
            <a:r>
              <a:rPr lang="zh-CN" altLang="en-US">
                <a:solidFill>
                  <a:srgbClr val="00B050"/>
                </a:solidFill>
                <a:sym typeface="+mn-ea"/>
              </a:rPr>
              <a:t>复合地基</a:t>
            </a:r>
            <a:r>
              <a:rPr lang="zh-CN" altLang="en-US">
                <a:sym typeface="+mn-ea"/>
              </a:rPr>
              <a:t>。</a:t>
            </a:r>
            <a:endParaRPr lang="zh-CN" altLang="en-US"/>
          </a:p>
          <a:p>
            <a:r>
              <a:rPr lang="zh-CN" altLang="en-US">
                <a:sym typeface="+mn-ea"/>
              </a:rPr>
              <a:t>附录</a:t>
            </a:r>
            <a:r>
              <a:rPr lang="en-US" altLang="zh-CN">
                <a:sym typeface="+mn-ea"/>
              </a:rPr>
              <a:t>E</a:t>
            </a:r>
            <a:r>
              <a:rPr lang="zh-CN" altLang="en-US">
                <a:sym typeface="+mn-ea"/>
              </a:rPr>
              <a:t>现浇混凝土构件小节中的</a:t>
            </a:r>
            <a:r>
              <a:rPr lang="en-US" altLang="zh-CN">
                <a:sym typeface="+mn-ea"/>
              </a:rPr>
              <a:t>“</a:t>
            </a:r>
            <a:r>
              <a:rPr lang="zh-CN" altLang="en-US">
                <a:solidFill>
                  <a:srgbClr val="00B050"/>
                </a:solidFill>
                <a:sym typeface="+mn-ea"/>
              </a:rPr>
              <a:t>满堂基础</a:t>
            </a:r>
            <a:r>
              <a:rPr lang="en-US" altLang="zh-CN">
                <a:sym typeface="+mn-ea"/>
              </a:rPr>
              <a:t>”</a:t>
            </a:r>
            <a:r>
              <a:rPr lang="zh-CN" altLang="en-US">
                <a:sym typeface="+mn-ea"/>
              </a:rPr>
              <a:t>名称修改为</a:t>
            </a:r>
            <a:r>
              <a:rPr lang="en-US" altLang="zh-CN">
                <a:sym typeface="+mn-ea"/>
              </a:rPr>
              <a:t>“</a:t>
            </a:r>
            <a:r>
              <a:rPr lang="zh-CN" altLang="en-US">
                <a:solidFill>
                  <a:srgbClr val="00B050"/>
                </a:solidFill>
                <a:sym typeface="+mn-ea"/>
              </a:rPr>
              <a:t>筏形基础</a:t>
            </a:r>
            <a:r>
              <a:rPr lang="en-US" altLang="zh-CN">
                <a:sym typeface="+mn-ea"/>
              </a:rPr>
              <a:t>”</a:t>
            </a:r>
            <a:r>
              <a:rPr lang="zh-CN" altLang="en-US">
                <a:sym typeface="+mn-ea"/>
              </a:rPr>
              <a:t>。</a:t>
            </a:r>
            <a:endParaRPr lang="zh-CN" altLang="en-US">
              <a:sym typeface="+mn-ea"/>
            </a:endParaRPr>
          </a:p>
          <a:p>
            <a:r>
              <a:rPr lang="zh-CN" altLang="en-US">
                <a:sym typeface="+mn-ea"/>
              </a:rPr>
              <a:t>而且根据</a:t>
            </a:r>
            <a:r>
              <a:rPr lang="zh-CN" altLang="en-US">
                <a:solidFill>
                  <a:srgbClr val="FF0000"/>
                </a:solidFill>
                <a:sym typeface="+mn-ea"/>
              </a:rPr>
              <a:t>设计规范</a:t>
            </a:r>
            <a:r>
              <a:rPr lang="zh-CN" altLang="en-US">
                <a:sym typeface="+mn-ea"/>
              </a:rPr>
              <a:t>的定义设置了</a:t>
            </a:r>
            <a:r>
              <a:rPr lang="en-US" altLang="zh-CN">
                <a:sym typeface="+mn-ea"/>
              </a:rPr>
              <a:t>“</a:t>
            </a:r>
            <a:r>
              <a:rPr lang="zh-CN" altLang="en-US">
                <a:solidFill>
                  <a:srgbClr val="00B050"/>
                </a:solidFill>
                <a:sym typeface="+mn-ea"/>
              </a:rPr>
              <a:t>地下室外墙</a:t>
            </a:r>
            <a:r>
              <a:rPr lang="en-US" altLang="zh-CN">
                <a:sym typeface="+mn-ea"/>
              </a:rPr>
              <a:t>”“</a:t>
            </a:r>
            <a:r>
              <a:rPr lang="zh-CN" altLang="en-US">
                <a:solidFill>
                  <a:srgbClr val="00B050"/>
                </a:solidFill>
                <a:sym typeface="+mn-ea"/>
              </a:rPr>
              <a:t>钢筋混凝</a:t>
            </a:r>
            <a:r>
              <a:rPr lang="zh-CN" altLang="en-US">
                <a:solidFill>
                  <a:srgbClr val="00B050"/>
                </a:solidFill>
                <a:sym typeface="+mn-ea"/>
              </a:rPr>
              <a:t>土墙</a:t>
            </a:r>
            <a:r>
              <a:rPr lang="en-US" altLang="zh-CN">
                <a:sym typeface="+mn-ea"/>
              </a:rPr>
              <a:t>”</a:t>
            </a:r>
            <a:r>
              <a:rPr lang="zh-CN" altLang="en-US">
                <a:sym typeface="+mn-ea"/>
              </a:rPr>
              <a:t>，删除了</a:t>
            </a:r>
            <a:r>
              <a:rPr lang="en-US" altLang="zh-CN">
                <a:sym typeface="+mn-ea"/>
              </a:rPr>
              <a:t>“13</a:t>
            </a:r>
            <a:r>
              <a:rPr lang="zh-CN" altLang="en-US">
                <a:sym typeface="+mn-ea"/>
              </a:rPr>
              <a:t>规范</a:t>
            </a:r>
            <a:r>
              <a:rPr lang="en-US" altLang="zh-CN">
                <a:sym typeface="+mn-ea"/>
              </a:rPr>
              <a:t>”</a:t>
            </a:r>
            <a:r>
              <a:rPr lang="zh-CN" altLang="en-US">
                <a:sym typeface="+mn-ea"/>
              </a:rPr>
              <a:t>的</a:t>
            </a:r>
            <a:r>
              <a:rPr lang="zh-CN" altLang="en-US">
                <a:solidFill>
                  <a:srgbClr val="00B050"/>
                </a:solidFill>
                <a:sym typeface="+mn-ea"/>
              </a:rPr>
              <a:t>直形墙</a:t>
            </a:r>
            <a:r>
              <a:rPr lang="zh-CN" altLang="en-US">
                <a:sym typeface="+mn-ea"/>
              </a:rPr>
              <a:t>和</a:t>
            </a:r>
            <a:r>
              <a:rPr lang="zh-CN" altLang="en-US">
                <a:solidFill>
                  <a:srgbClr val="00B050"/>
                </a:solidFill>
                <a:sym typeface="+mn-ea"/>
              </a:rPr>
              <a:t>短肢剪力墙</a:t>
            </a:r>
            <a:r>
              <a:rPr lang="zh-CN" altLang="en-US">
                <a:sym typeface="+mn-ea"/>
              </a:rPr>
              <a:t>项目，与现行设计规范要求</a:t>
            </a:r>
            <a:r>
              <a:rPr lang="zh-CN" altLang="en-US">
                <a:solidFill>
                  <a:srgbClr val="FF0000"/>
                </a:solidFill>
                <a:sym typeface="+mn-ea"/>
              </a:rPr>
              <a:t>相匹配</a:t>
            </a:r>
            <a:r>
              <a:rPr lang="zh-CN" altLang="en-US">
                <a:sym typeface="+mn-ea"/>
              </a:rPr>
              <a:t>。</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5.</a:t>
            </a:r>
            <a:r>
              <a:rPr lang="zh-CN" altLang="en-US"/>
              <a:t>按照</a:t>
            </a:r>
            <a:r>
              <a:rPr lang="zh-CN" altLang="en-US">
                <a:solidFill>
                  <a:srgbClr val="FF0000"/>
                </a:solidFill>
              </a:rPr>
              <a:t>构件归类</a:t>
            </a:r>
            <a:r>
              <a:rPr lang="zh-CN" altLang="en-US"/>
              <a:t>的原则调整项目设置，不再按</a:t>
            </a:r>
            <a:r>
              <a:rPr lang="zh-CN" altLang="en-US">
                <a:solidFill>
                  <a:srgbClr val="FF0000"/>
                </a:solidFill>
              </a:rPr>
              <a:t>定额</a:t>
            </a:r>
            <a:r>
              <a:rPr lang="zh-CN" altLang="en-US"/>
              <a:t>设置项目，便于造价数据清洗和分析，促进造价数据的积累。</a:t>
            </a:r>
            <a:endParaRPr lang="zh-CN" altLang="en-US"/>
          </a:p>
          <a:p>
            <a:r>
              <a:rPr lang="zh-CN" altLang="en-US"/>
              <a:t>例如</a:t>
            </a:r>
            <a:r>
              <a:rPr lang="en-US" altLang="zh-CN"/>
              <a:t>:</a:t>
            </a:r>
            <a:endParaRPr lang="en-US" altLang="zh-CN"/>
          </a:p>
          <a:p>
            <a:r>
              <a:rPr lang="zh-CN" altLang="en-US"/>
              <a:t>在附录</a:t>
            </a:r>
            <a:r>
              <a:rPr lang="en-US" altLang="zh-CN">
                <a:solidFill>
                  <a:srgbClr val="00B050"/>
                </a:solidFill>
              </a:rPr>
              <a:t>E</a:t>
            </a:r>
            <a:r>
              <a:rPr lang="zh-CN" altLang="en-US">
                <a:solidFill>
                  <a:srgbClr val="00B050"/>
                </a:solidFill>
              </a:rPr>
              <a:t>混凝土及钢筋混凝土</a:t>
            </a:r>
            <a:r>
              <a:rPr lang="zh-CN" altLang="en-US"/>
              <a:t>的</a:t>
            </a:r>
            <a:r>
              <a:rPr lang="zh-CN" altLang="en-US">
                <a:solidFill>
                  <a:srgbClr val="00B050"/>
                </a:solidFill>
              </a:rPr>
              <a:t>现浇混凝土构件</a:t>
            </a:r>
            <a:r>
              <a:rPr lang="zh-CN" altLang="en-US"/>
              <a:t>小节，取消了</a:t>
            </a:r>
            <a:r>
              <a:rPr lang="en-US" altLang="zh-CN"/>
              <a:t>“13</a:t>
            </a:r>
            <a:r>
              <a:rPr lang="zh-CN" altLang="en-US"/>
              <a:t>规范</a:t>
            </a:r>
            <a:r>
              <a:rPr lang="en-US" altLang="zh-CN"/>
              <a:t>”</a:t>
            </a:r>
            <a:r>
              <a:rPr lang="zh-CN" altLang="en-US"/>
              <a:t>的</a:t>
            </a:r>
            <a:r>
              <a:rPr lang="zh-CN" altLang="en-US">
                <a:solidFill>
                  <a:srgbClr val="00B050"/>
                </a:solidFill>
              </a:rPr>
              <a:t>有梁板项</a:t>
            </a:r>
            <a:r>
              <a:rPr lang="zh-CN" altLang="en-US"/>
              <a:t>目，混凝土构件应按照</a:t>
            </a:r>
            <a:r>
              <a:rPr lang="zh-CN" altLang="en-US">
                <a:solidFill>
                  <a:srgbClr val="FF0000"/>
                </a:solidFill>
              </a:rPr>
              <a:t>梁、板</a:t>
            </a:r>
            <a:r>
              <a:rPr lang="zh-CN" altLang="en-US"/>
              <a:t>分别列项计算</a:t>
            </a:r>
            <a:r>
              <a:rPr lang="en-US" altLang="zh-CN"/>
              <a:t>;</a:t>
            </a:r>
            <a:endParaRPr lang="en-US" altLang="zh-CN"/>
          </a:p>
          <a:p>
            <a:r>
              <a:rPr lang="zh-CN" altLang="en-US">
                <a:solidFill>
                  <a:srgbClr val="00B050"/>
                </a:solidFill>
              </a:rPr>
              <a:t>钢筋</a:t>
            </a:r>
            <a:r>
              <a:rPr lang="zh-CN" altLang="en-US"/>
              <a:t>小节首次采用了按照</a:t>
            </a:r>
            <a:r>
              <a:rPr lang="zh-CN" altLang="en-US">
                <a:solidFill>
                  <a:srgbClr val="00B050"/>
                </a:solidFill>
              </a:rPr>
              <a:t>构件名称</a:t>
            </a:r>
            <a:r>
              <a:rPr lang="zh-CN" altLang="en-US">
                <a:solidFill>
                  <a:srgbClr val="FF0000"/>
                </a:solidFill>
              </a:rPr>
              <a:t>归类设置</a:t>
            </a:r>
            <a:r>
              <a:rPr lang="zh-CN" altLang="en-US"/>
              <a:t>项目，这样就形成了现浇混凝土构件的</a:t>
            </a:r>
            <a:r>
              <a:rPr lang="zh-CN" altLang="en-US">
                <a:solidFill>
                  <a:srgbClr val="FF0000"/>
                </a:solidFill>
              </a:rPr>
              <a:t>混凝土、模板、钢筋</a:t>
            </a:r>
            <a:r>
              <a:rPr lang="zh-CN" altLang="en-US"/>
              <a:t>都需要按照</a:t>
            </a:r>
            <a:r>
              <a:rPr lang="zh-CN" altLang="en-US">
                <a:solidFill>
                  <a:srgbClr val="00B050"/>
                </a:solidFill>
              </a:rPr>
              <a:t>构件列项</a:t>
            </a:r>
            <a:r>
              <a:rPr lang="zh-CN" altLang="en-US"/>
              <a:t>计算，实现构件的</a:t>
            </a:r>
            <a:r>
              <a:rPr lang="zh-CN" altLang="en-US">
                <a:solidFill>
                  <a:srgbClr val="00B050"/>
                </a:solidFill>
              </a:rPr>
              <a:t>差异化</a:t>
            </a:r>
            <a:r>
              <a:rPr lang="zh-CN" altLang="en-US"/>
              <a:t>报价，也将有效促进数据按</a:t>
            </a:r>
            <a:r>
              <a:rPr lang="zh-CN" altLang="en-US">
                <a:solidFill>
                  <a:srgbClr val="00B050"/>
                </a:solidFill>
              </a:rPr>
              <a:t>构件类型</a:t>
            </a:r>
            <a:r>
              <a:rPr lang="zh-CN" altLang="en-US"/>
              <a:t>进行归集。</a:t>
            </a:r>
            <a:endParaRPr lang="zh-CN" altLang="en-US"/>
          </a:p>
          <a:p>
            <a:r>
              <a:rPr lang="zh-CN" altLang="en-US"/>
              <a:t>（</a:t>
            </a:r>
            <a:r>
              <a:rPr lang="zh-CN" altLang="en-US">
                <a:solidFill>
                  <a:srgbClr val="00B050"/>
                </a:solidFill>
              </a:rPr>
              <a:t>附录</a:t>
            </a:r>
            <a:r>
              <a:rPr lang="en-US" altLang="zh-CN">
                <a:solidFill>
                  <a:srgbClr val="00B050"/>
                </a:solidFill>
              </a:rPr>
              <a:t>E  </a:t>
            </a:r>
            <a:r>
              <a:rPr lang="zh-CN" altLang="en-US">
                <a:solidFill>
                  <a:srgbClr val="00B050"/>
                </a:solidFill>
              </a:rPr>
              <a:t>混凝土及钢筋混凝土工程</a:t>
            </a:r>
            <a:r>
              <a:rPr lang="zh-CN" altLang="en-US"/>
              <a:t>）</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sym typeface="+mn-ea"/>
              </a:rPr>
              <a:t>本册附录的</a:t>
            </a:r>
            <a:r>
              <a:rPr lang="zh-CN" altLang="en-US">
                <a:solidFill>
                  <a:srgbClr val="00B050"/>
                </a:solidFill>
                <a:sym typeface="+mn-ea"/>
              </a:rPr>
              <a:t>混凝土模板</a:t>
            </a:r>
            <a:r>
              <a:rPr lang="zh-CN" altLang="en-US">
                <a:sym typeface="+mn-ea"/>
              </a:rPr>
              <a:t>在</a:t>
            </a:r>
            <a:r>
              <a:rPr lang="zh-CN" altLang="en-US">
                <a:solidFill>
                  <a:srgbClr val="00B050"/>
                </a:solidFill>
                <a:sym typeface="+mn-ea"/>
              </a:rPr>
              <a:t>附录</a:t>
            </a:r>
            <a:r>
              <a:rPr lang="en-US" altLang="zh-CN">
                <a:solidFill>
                  <a:srgbClr val="00B050"/>
                </a:solidFill>
                <a:sym typeface="+mn-ea"/>
              </a:rPr>
              <a:t>E</a:t>
            </a:r>
            <a:r>
              <a:rPr lang="zh-CN" altLang="en-US">
                <a:sym typeface="+mn-ea"/>
              </a:rPr>
              <a:t>章节设项，但是也有一个特殊情况</a:t>
            </a:r>
            <a:r>
              <a:rPr lang="en-US" altLang="zh-CN">
                <a:sym typeface="+mn-ea"/>
              </a:rPr>
              <a:t>:</a:t>
            </a:r>
            <a:endParaRPr lang="en-US" altLang="zh-CN">
              <a:sym typeface="+mn-ea"/>
            </a:endParaRPr>
          </a:p>
          <a:p>
            <a:r>
              <a:rPr lang="zh-CN" altLang="en-US">
                <a:sym typeface="+mn-ea"/>
              </a:rPr>
              <a:t>附录</a:t>
            </a:r>
            <a:r>
              <a:rPr lang="en-US" altLang="zh-CN">
                <a:sym typeface="+mn-ea"/>
              </a:rPr>
              <a:t>B</a:t>
            </a:r>
            <a:r>
              <a:rPr lang="zh-CN" altLang="en-US">
                <a:sym typeface="+mn-ea"/>
              </a:rPr>
              <a:t>中钢筋混凝土</a:t>
            </a:r>
            <a:r>
              <a:rPr lang="zh-CN" altLang="en-US">
                <a:solidFill>
                  <a:srgbClr val="00B050"/>
                </a:solidFill>
                <a:sym typeface="+mn-ea"/>
              </a:rPr>
              <a:t>支撑、腰梁、冠梁</a:t>
            </a:r>
            <a:r>
              <a:rPr lang="zh-CN" altLang="en-US">
                <a:sym typeface="+mn-ea"/>
              </a:rPr>
              <a:t>的模板项目按照</a:t>
            </a:r>
            <a:r>
              <a:rPr lang="zh-CN" altLang="en-US">
                <a:solidFill>
                  <a:srgbClr val="00B050"/>
                </a:solidFill>
                <a:sym typeface="+mn-ea"/>
              </a:rPr>
              <a:t>附录</a:t>
            </a:r>
            <a:r>
              <a:rPr lang="en-US" altLang="zh-CN">
                <a:solidFill>
                  <a:srgbClr val="00B050"/>
                </a:solidFill>
                <a:sym typeface="+mn-ea"/>
              </a:rPr>
              <a:t>B</a:t>
            </a:r>
            <a:r>
              <a:rPr lang="zh-CN" altLang="en-US">
                <a:sym typeface="+mn-ea"/>
              </a:rPr>
              <a:t>编码列项，不在附录</a:t>
            </a:r>
            <a:r>
              <a:rPr lang="en-US" altLang="zh-CN">
                <a:sym typeface="+mn-ea"/>
              </a:rPr>
              <a:t>E</a:t>
            </a:r>
            <a:r>
              <a:rPr lang="zh-CN" altLang="en-US">
                <a:sym typeface="+mn-ea"/>
              </a:rPr>
              <a:t>中进行列项。</a:t>
            </a:r>
            <a:endParaRPr lang="zh-CN" altLang="en-US">
              <a:sym typeface="+mn-ea"/>
            </a:endParaRPr>
          </a:p>
          <a:p>
            <a:r>
              <a:rPr lang="zh-CN" altLang="en-US">
                <a:sym typeface="+mn-ea"/>
              </a:rPr>
              <a:t>这也是充分考虑了实际工程的发承包情况和清单项目的使用方便。</a:t>
            </a:r>
            <a:endParaRPr lang="zh-CN" altLang="en-US">
              <a:sym typeface="+mn-ea"/>
            </a:endParaRPr>
          </a:p>
          <a:p>
            <a:r>
              <a:rPr lang="zh-CN" altLang="en-US">
                <a:sym typeface="+mn-ea"/>
              </a:rPr>
              <a:t>但是</a:t>
            </a:r>
            <a:r>
              <a:rPr lang="zh-CN" altLang="en-US">
                <a:solidFill>
                  <a:srgbClr val="00B050"/>
                </a:solidFill>
                <a:sym typeface="+mn-ea"/>
              </a:rPr>
              <a:t>附录</a:t>
            </a:r>
            <a:r>
              <a:rPr lang="en-US" altLang="zh-CN">
                <a:solidFill>
                  <a:srgbClr val="00B050"/>
                </a:solidFill>
                <a:sym typeface="+mn-ea"/>
              </a:rPr>
              <a:t>B</a:t>
            </a:r>
            <a:r>
              <a:rPr lang="zh-CN" altLang="en-US">
                <a:sym typeface="+mn-ea"/>
              </a:rPr>
              <a:t>中涉及到的</a:t>
            </a:r>
            <a:r>
              <a:rPr lang="zh-CN" altLang="en-US">
                <a:solidFill>
                  <a:srgbClr val="FF0000"/>
                </a:solidFill>
                <a:sym typeface="+mn-ea"/>
              </a:rPr>
              <a:t>钢筋制作</a:t>
            </a:r>
            <a:r>
              <a:rPr lang="zh-CN" altLang="en-US">
                <a:sym typeface="+mn-ea"/>
              </a:rPr>
              <a:t>、</a:t>
            </a:r>
            <a:r>
              <a:rPr lang="zh-CN" altLang="en-US">
                <a:solidFill>
                  <a:srgbClr val="FF0000"/>
                </a:solidFill>
                <a:sym typeface="+mn-ea"/>
              </a:rPr>
              <a:t>安装</a:t>
            </a:r>
            <a:r>
              <a:rPr lang="zh-CN" altLang="en-US">
                <a:sym typeface="+mn-ea"/>
              </a:rPr>
              <a:t>仍然需要按照</a:t>
            </a:r>
            <a:r>
              <a:rPr lang="zh-CN" altLang="en-US">
                <a:solidFill>
                  <a:srgbClr val="FF0000"/>
                </a:solidFill>
                <a:sym typeface="+mn-ea"/>
              </a:rPr>
              <a:t>附录</a:t>
            </a:r>
            <a:r>
              <a:rPr lang="en-US" altLang="zh-CN">
                <a:solidFill>
                  <a:srgbClr val="FF0000"/>
                </a:solidFill>
                <a:sym typeface="+mn-ea"/>
              </a:rPr>
              <a:t>E</a:t>
            </a:r>
            <a:r>
              <a:rPr lang="zh-CN" altLang="en-US">
                <a:sym typeface="+mn-ea"/>
              </a:rPr>
              <a:t>相应项目编码列项。</a:t>
            </a:r>
            <a:endParaRPr lang="zh-CN" altLang="en-US">
              <a:sym typeface="+mn-ea"/>
            </a:endParaRPr>
          </a:p>
          <a:p>
            <a:r>
              <a:rPr lang="zh-CN" altLang="en-US">
                <a:sym typeface="+mn-ea"/>
              </a:rPr>
              <a:t>（</a:t>
            </a:r>
            <a:r>
              <a:rPr lang="zh-CN" altLang="en-US">
                <a:solidFill>
                  <a:srgbClr val="00B050"/>
                </a:solidFill>
              </a:rPr>
              <a:t>附录</a:t>
            </a:r>
            <a:r>
              <a:rPr lang="en-US" altLang="zh-CN">
                <a:solidFill>
                  <a:srgbClr val="00B050"/>
                </a:solidFill>
              </a:rPr>
              <a:t>B  </a:t>
            </a:r>
            <a:r>
              <a:rPr lang="zh-CN" altLang="en-US">
                <a:solidFill>
                  <a:srgbClr val="00B050"/>
                </a:solidFill>
              </a:rPr>
              <a:t>地基处理与边坡支护工程</a:t>
            </a:r>
            <a:r>
              <a:rPr lang="zh-CN" altLang="en-US">
                <a:sym typeface="+mn-ea"/>
              </a:rPr>
              <a:t>）</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4</a:t>
            </a:r>
            <a:r>
              <a:rPr lang="zh-CN" altLang="en-US"/>
              <a:t>工程量</a:t>
            </a:r>
            <a:r>
              <a:rPr lang="zh-CN" altLang="en-US">
                <a:solidFill>
                  <a:srgbClr val="FF0000"/>
                </a:solidFill>
              </a:rPr>
              <a:t>清单编制</a:t>
            </a:r>
            <a:endParaRPr lang="zh-CN" altLang="en-US">
              <a:solidFill>
                <a:srgbClr val="FF0000"/>
              </a:solidFill>
            </a:endParaRPr>
          </a:p>
          <a:p>
            <a:r>
              <a:rPr lang="en-US" altLang="zh-CN"/>
              <a:t>4.1</a:t>
            </a:r>
            <a:r>
              <a:rPr lang="zh-CN" altLang="en-US"/>
              <a:t>一般规定</a:t>
            </a:r>
            <a:endParaRPr lang="zh-CN" altLang="en-US"/>
          </a:p>
          <a:p>
            <a:r>
              <a:rPr lang="en-US" altLang="zh-CN">
                <a:sym typeface="+mn-ea"/>
              </a:rPr>
              <a:t>4.1.1</a:t>
            </a:r>
            <a:r>
              <a:rPr lang="zh-CN" altLang="en-US"/>
              <a:t>编制工程量清单应依据下列内容</a:t>
            </a:r>
            <a:r>
              <a:rPr lang="en-US" altLang="zh-CN"/>
              <a:t>:</a:t>
            </a:r>
            <a:endParaRPr lang="en-US" altLang="zh-CN"/>
          </a:p>
          <a:p>
            <a:r>
              <a:rPr lang="en-US" altLang="zh-CN"/>
              <a:t>1</a:t>
            </a:r>
            <a:r>
              <a:rPr lang="zh-CN" altLang="en-US"/>
              <a:t>本标准和现行国家标准《建设工程工程量清单计价标准》</a:t>
            </a:r>
            <a:r>
              <a:rPr lang="en-US" altLang="zh-CN"/>
              <a:t>GB/T50500;</a:t>
            </a:r>
            <a:endParaRPr lang="en-US" altLang="zh-CN"/>
          </a:p>
          <a:p>
            <a:r>
              <a:rPr lang="en-US" altLang="zh-CN"/>
              <a:t>2</a:t>
            </a:r>
            <a:r>
              <a:rPr lang="zh-CN" altLang="en-US"/>
              <a:t>国家及省级、行业建设主管部门颁发的其他专业工程计量标准和计价规定、补充的工程量计算</a:t>
            </a:r>
            <a:r>
              <a:rPr lang="zh-CN" altLang="en-US">
                <a:sym typeface="+mn-ea"/>
              </a:rPr>
              <a:t>规则</a:t>
            </a:r>
            <a:r>
              <a:rPr lang="en-US" altLang="zh-CN">
                <a:sym typeface="+mn-ea"/>
              </a:rPr>
              <a:t>;</a:t>
            </a:r>
            <a:endParaRPr lang="en-US" altLang="zh-CN"/>
          </a:p>
          <a:p>
            <a:r>
              <a:rPr lang="en-US" altLang="zh-CN"/>
              <a:t>3</a:t>
            </a:r>
            <a:r>
              <a:rPr lang="zh-CN" altLang="en-US"/>
              <a:t>建设工程设计文件及技术资料</a:t>
            </a:r>
            <a:r>
              <a:rPr lang="en-US" altLang="zh-CN"/>
              <a:t>:</a:t>
            </a:r>
            <a:endParaRPr lang="en-US" altLang="zh-CN"/>
          </a:p>
          <a:p>
            <a:r>
              <a:rPr lang="en-US" altLang="zh-CN"/>
              <a:t>4</a:t>
            </a:r>
            <a:r>
              <a:rPr lang="zh-CN" altLang="en-US"/>
              <a:t>与建设工程项目有关的标准、规范</a:t>
            </a:r>
            <a:r>
              <a:rPr lang="en-US" altLang="zh-CN"/>
              <a:t>;</a:t>
            </a:r>
            <a:endParaRPr lang="zh-CN" altLang="en-US"/>
          </a:p>
          <a:p>
            <a:r>
              <a:rPr lang="en-US" altLang="zh-CN"/>
              <a:t>5</a:t>
            </a:r>
            <a:r>
              <a:rPr lang="zh-CN" altLang="en-US"/>
              <a:t>招标文件</a:t>
            </a:r>
            <a:r>
              <a:rPr lang="en-US" altLang="zh-CN"/>
              <a:t>;</a:t>
            </a:r>
            <a:endParaRPr lang="en-US" altLang="zh-CN"/>
          </a:p>
          <a:p>
            <a:r>
              <a:rPr lang="en-US" altLang="zh-CN"/>
              <a:t>6</a:t>
            </a:r>
            <a:r>
              <a:rPr lang="zh-CN" altLang="en-US"/>
              <a:t>施工现场情况和地勘水文资料</a:t>
            </a:r>
            <a:r>
              <a:rPr lang="en-US" altLang="zh-CN"/>
              <a:t>:</a:t>
            </a:r>
            <a:endParaRPr lang="en-US" altLang="zh-CN"/>
          </a:p>
          <a:p>
            <a:r>
              <a:rPr lang="en-US" altLang="zh-CN"/>
              <a:t>7</a:t>
            </a:r>
            <a:r>
              <a:rPr lang="zh-CN" altLang="en-US"/>
              <a:t>其他相关资料。</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solidFill>
                  <a:srgbClr val="FF0000"/>
                </a:solidFill>
              </a:rPr>
              <a:t>主要修改</a:t>
            </a:r>
            <a:r>
              <a:rPr lang="en-US" altLang="zh-CN">
                <a:solidFill>
                  <a:srgbClr val="FF0000"/>
                </a:solidFill>
              </a:rPr>
              <a:t>:</a:t>
            </a:r>
            <a:r>
              <a:rPr lang="zh-CN" altLang="en-US"/>
              <a:t>工程计量以</a:t>
            </a:r>
            <a:r>
              <a:rPr lang="zh-CN" altLang="en-US">
                <a:solidFill>
                  <a:srgbClr val="00B050"/>
                </a:solidFill>
              </a:rPr>
              <a:t>图纸和规范</a:t>
            </a:r>
            <a:r>
              <a:rPr lang="zh-CN" altLang="en-US"/>
              <a:t>为基准</a:t>
            </a:r>
            <a:endParaRPr lang="zh-CN" altLang="en-US"/>
          </a:p>
          <a:p>
            <a:r>
              <a:rPr lang="en-US" altLang="zh-CN"/>
              <a:t>1.</a:t>
            </a:r>
            <a:r>
              <a:rPr lang="zh-CN" altLang="en-US">
                <a:solidFill>
                  <a:srgbClr val="00B050"/>
                </a:solidFill>
              </a:rPr>
              <a:t>施工方案</a:t>
            </a:r>
            <a:r>
              <a:rPr lang="zh-CN" altLang="en-US"/>
              <a:t>不再作为清单编制和工程计量的依据。</a:t>
            </a:r>
            <a:endParaRPr lang="zh-CN" altLang="en-US"/>
          </a:p>
          <a:p>
            <a:r>
              <a:rPr lang="zh-CN" altLang="en-US"/>
              <a:t>在工程项目的发包过程中，施工方案不属于发包人应提供的资料，因此取消了按照施工组织设计或施工方案计量的规则，但是</a:t>
            </a:r>
            <a:r>
              <a:rPr lang="zh-CN" altLang="en-US">
                <a:solidFill>
                  <a:srgbClr val="00B050"/>
                </a:solidFill>
              </a:rPr>
              <a:t>常规的施工方案</a:t>
            </a:r>
            <a:r>
              <a:rPr lang="zh-CN" altLang="en-US"/>
              <a:t>仍然是计量计价过程中</a:t>
            </a:r>
            <a:r>
              <a:rPr lang="zh-CN" altLang="en-US">
                <a:solidFill>
                  <a:srgbClr val="00B050"/>
                </a:solidFill>
              </a:rPr>
              <a:t>应考虑的因素</a:t>
            </a:r>
            <a:r>
              <a:rPr lang="zh-CN" altLang="en-US"/>
              <a:t>。</a:t>
            </a:r>
            <a:endParaRPr lang="zh-CN" altLang="en-US"/>
          </a:p>
          <a:p>
            <a:r>
              <a:rPr lang="zh-CN" altLang="en-US" sz="2800">
                <a:solidFill>
                  <a:srgbClr val="FF0000"/>
                </a:solidFill>
              </a:rPr>
              <a:t>【要点说明】</a:t>
            </a:r>
            <a:r>
              <a:rPr lang="zh-CN" altLang="en-US" sz="2800">
                <a:sym typeface="+mn-ea"/>
              </a:rPr>
              <a:t>本条规定了工程量清单的编制依据。</a:t>
            </a:r>
            <a:endParaRPr lang="zh-CN" altLang="en-US" sz="2800"/>
          </a:p>
          <a:p>
            <a:r>
              <a:rPr lang="zh-CN" altLang="en-US" sz="2800"/>
              <a:t>与</a:t>
            </a:r>
            <a:r>
              <a:rPr lang="en-US" altLang="zh-CN" sz="2800"/>
              <a:t>“13</a:t>
            </a:r>
            <a:r>
              <a:rPr lang="zh-CN" altLang="en-US" sz="2800"/>
              <a:t>规范</a:t>
            </a:r>
            <a:r>
              <a:rPr lang="en-US" altLang="zh-CN" sz="2800"/>
              <a:t>”</a:t>
            </a:r>
            <a:r>
              <a:rPr lang="zh-CN" altLang="en-US" sz="2800"/>
              <a:t>相比，</a:t>
            </a:r>
            <a:r>
              <a:rPr lang="zh-CN" altLang="en-US" sz="2800">
                <a:solidFill>
                  <a:srgbClr val="00B050"/>
                </a:solidFill>
              </a:rPr>
              <a:t>删除了以</a:t>
            </a:r>
            <a:r>
              <a:rPr lang="en-US" altLang="zh-CN" sz="2800">
                <a:solidFill>
                  <a:srgbClr val="00B050"/>
                </a:solidFill>
              </a:rPr>
              <a:t>“</a:t>
            </a:r>
            <a:r>
              <a:rPr lang="zh-CN" altLang="en-US" sz="2800">
                <a:solidFill>
                  <a:srgbClr val="00B050"/>
                </a:solidFill>
              </a:rPr>
              <a:t>常规施工方案</a:t>
            </a:r>
            <a:r>
              <a:rPr lang="en-US" altLang="zh-CN" sz="2800">
                <a:solidFill>
                  <a:srgbClr val="00B050"/>
                </a:solidFill>
              </a:rPr>
              <a:t>”</a:t>
            </a:r>
            <a:r>
              <a:rPr lang="zh-CN" altLang="en-US" sz="2800">
                <a:solidFill>
                  <a:srgbClr val="00B050"/>
                </a:solidFill>
              </a:rPr>
              <a:t>作为清单编制依据的要求</a:t>
            </a:r>
            <a:r>
              <a:rPr lang="zh-CN" altLang="en-US" sz="2800"/>
              <a:t>，增加了</a:t>
            </a:r>
            <a:r>
              <a:rPr lang="en-US" altLang="zh-CN" sz="2800"/>
              <a:t>“</a:t>
            </a:r>
            <a:r>
              <a:rPr lang="zh-CN" altLang="en-US" sz="2800"/>
              <a:t>地勘水文资料</a:t>
            </a:r>
            <a:r>
              <a:rPr lang="en-US" altLang="zh-CN" sz="2800"/>
              <a:t>”</a:t>
            </a:r>
            <a:r>
              <a:rPr lang="zh-CN" altLang="en-US" sz="2800"/>
              <a:t>的要求。</a:t>
            </a:r>
            <a:endParaRPr lang="zh-CN" altLang="en-US" sz="2800"/>
          </a:p>
          <a:p>
            <a:r>
              <a:rPr lang="zh-CN" altLang="en-US" sz="2800"/>
              <a:t>合理的施工方案是编制工程量清单时</a:t>
            </a:r>
            <a:r>
              <a:rPr lang="zh-CN" altLang="en-US" sz="2800">
                <a:solidFill>
                  <a:srgbClr val="00B050"/>
                </a:solidFill>
              </a:rPr>
              <a:t>应考虑的因素</a:t>
            </a:r>
            <a:r>
              <a:rPr lang="zh-CN" altLang="en-US" sz="2800"/>
              <a:t>，但</a:t>
            </a:r>
            <a:r>
              <a:rPr lang="zh-CN" altLang="en-US" sz="2800">
                <a:solidFill>
                  <a:srgbClr val="FF0000"/>
                </a:solidFill>
              </a:rPr>
              <a:t>不是依据</a:t>
            </a:r>
            <a:r>
              <a:rPr lang="zh-CN" altLang="en-US" sz="2800"/>
              <a:t>。</a:t>
            </a:r>
            <a:endParaRPr lang="zh-CN" altLang="en-US" sz="2800"/>
          </a:p>
          <a:p>
            <a:r>
              <a:rPr lang="zh-CN" altLang="en-US" sz="2800"/>
              <a:t>地勘水文资料反映了地质情况，不属于应由承包人承担的风险，部分清单项目特征中需描述地质情况。</a:t>
            </a:r>
            <a:endParaRPr lang="zh-CN" altLang="en-US" sz="2800"/>
          </a:p>
          <a:p>
            <a:endParaRPr lang="zh-CN" altLang="en-US" sz="28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sz="2800">
                <a:sym typeface="+mn-ea"/>
              </a:rPr>
              <a:t>上述原则在清单项目的应用上也有体现。例如</a:t>
            </a:r>
            <a:r>
              <a:rPr lang="en-US" altLang="zh-CN" sz="2800">
                <a:sym typeface="+mn-ea"/>
              </a:rPr>
              <a:t>:</a:t>
            </a:r>
            <a:endParaRPr lang="en-US" altLang="zh-CN" sz="2800"/>
          </a:p>
          <a:p>
            <a:r>
              <a:rPr lang="zh-CN" altLang="en-US" sz="2800">
                <a:sym typeface="+mn-ea"/>
              </a:rPr>
              <a:t>附录D</a:t>
            </a:r>
            <a:r>
              <a:rPr lang="zh-CN" altLang="en-US" sz="2800">
                <a:solidFill>
                  <a:srgbClr val="FF0000"/>
                </a:solidFill>
              </a:rPr>
              <a:t>砌筑工程</a:t>
            </a:r>
            <a:r>
              <a:rPr lang="zh-CN" altLang="en-US" sz="2800">
                <a:sym typeface="+mn-ea"/>
              </a:rPr>
              <a:t>重新定义的</a:t>
            </a:r>
            <a:r>
              <a:rPr lang="en-US" altLang="zh-CN" sz="2800">
                <a:sym typeface="+mn-ea"/>
              </a:rPr>
              <a:t>“</a:t>
            </a:r>
            <a:r>
              <a:rPr lang="zh-CN" altLang="en-US" sz="2800">
                <a:solidFill>
                  <a:srgbClr val="00B050"/>
                </a:solidFill>
                <a:sym typeface="+mn-ea"/>
              </a:rPr>
              <a:t>零星砌砖</a:t>
            </a:r>
            <a:r>
              <a:rPr lang="en-US" altLang="zh-CN" sz="2800">
                <a:sym typeface="+mn-ea"/>
              </a:rPr>
              <a:t>”</a:t>
            </a:r>
            <a:r>
              <a:rPr lang="zh-CN" altLang="en-US" sz="2800">
                <a:sym typeface="+mn-ea"/>
              </a:rPr>
              <a:t>中，删除了</a:t>
            </a:r>
            <a:r>
              <a:rPr lang="zh-CN" altLang="en-US" sz="2800">
                <a:solidFill>
                  <a:srgbClr val="00B050"/>
                </a:solidFill>
                <a:sym typeface="+mn-ea"/>
              </a:rPr>
              <a:t>砖胎模</a:t>
            </a:r>
            <a:r>
              <a:rPr lang="zh-CN" altLang="en-US" sz="2800">
                <a:sym typeface="+mn-ea"/>
              </a:rPr>
              <a:t>项目。</a:t>
            </a:r>
            <a:endParaRPr lang="zh-CN" altLang="en-US" sz="2800">
              <a:sym typeface="+mn-ea"/>
            </a:endParaRPr>
          </a:p>
          <a:p>
            <a:r>
              <a:rPr lang="zh-CN" altLang="en-US" sz="2800">
                <a:sym typeface="+mn-ea"/>
              </a:rPr>
              <a:t>此部分属于按</a:t>
            </a:r>
            <a:r>
              <a:rPr lang="zh-CN" altLang="en-US" sz="2800">
                <a:solidFill>
                  <a:srgbClr val="00B050"/>
                </a:solidFill>
                <a:sym typeface="+mn-ea"/>
              </a:rPr>
              <a:t>模板工程</a:t>
            </a:r>
            <a:r>
              <a:rPr lang="zh-CN" altLang="en-US" sz="2800">
                <a:sym typeface="+mn-ea"/>
              </a:rPr>
              <a:t>考虑的措施项目，由承包人根据自己的施工组织方案进行施工，所以</a:t>
            </a:r>
            <a:r>
              <a:rPr lang="zh-CN" altLang="en-US" sz="2800">
                <a:solidFill>
                  <a:srgbClr val="FF0000"/>
                </a:solidFill>
                <a:sym typeface="+mn-ea"/>
              </a:rPr>
              <a:t>不单独计列</a:t>
            </a:r>
            <a:r>
              <a:rPr lang="zh-CN" altLang="en-US" sz="2800">
                <a:sym typeface="+mn-ea"/>
              </a:rPr>
              <a:t>砖胎模项目。</a:t>
            </a:r>
            <a:endParaRPr lang="zh-CN" altLang="en-US" sz="2800">
              <a:sym typeface="+mn-ea"/>
            </a:endParaRPr>
          </a:p>
          <a:p>
            <a:r>
              <a:rPr lang="en-US" altLang="zh-CN" sz="2800">
                <a:sym typeface="+mn-ea"/>
              </a:rPr>
              <a:t>2.</a:t>
            </a:r>
            <a:r>
              <a:rPr lang="zh-CN" altLang="en-US" sz="2800">
                <a:sym typeface="+mn-ea"/>
              </a:rPr>
              <a:t>取消</a:t>
            </a:r>
            <a:r>
              <a:rPr lang="zh-CN" altLang="en-US" sz="2800">
                <a:solidFill>
                  <a:srgbClr val="FF0000"/>
                </a:solidFill>
                <a:sym typeface="+mn-ea"/>
              </a:rPr>
              <a:t>非设计要求</a:t>
            </a:r>
            <a:r>
              <a:rPr lang="zh-CN" altLang="en-US" sz="2800">
                <a:sym typeface="+mn-ea"/>
              </a:rPr>
              <a:t>的内容按</a:t>
            </a:r>
            <a:r>
              <a:rPr lang="zh-CN" altLang="en-US" sz="2800">
                <a:solidFill>
                  <a:srgbClr val="00B050"/>
                </a:solidFill>
                <a:sym typeface="+mn-ea"/>
              </a:rPr>
              <a:t>签证</a:t>
            </a:r>
            <a:r>
              <a:rPr lang="zh-CN" altLang="en-US" sz="2800">
                <a:sym typeface="+mn-ea"/>
              </a:rPr>
              <a:t>计算的相关规则。</a:t>
            </a:r>
            <a:endParaRPr lang="zh-CN" altLang="en-US" sz="2800"/>
          </a:p>
          <a:p>
            <a:r>
              <a:rPr lang="zh-CN" altLang="en-US" sz="2800">
                <a:sym typeface="+mn-ea"/>
              </a:rPr>
              <a:t>例如</a:t>
            </a:r>
            <a:r>
              <a:rPr lang="en-US" altLang="zh-CN" sz="2800">
                <a:sym typeface="+mn-ea"/>
              </a:rPr>
              <a:t>:</a:t>
            </a:r>
            <a:r>
              <a:rPr lang="zh-CN" altLang="en-US" sz="2800">
                <a:sym typeface="+mn-ea"/>
              </a:rPr>
              <a:t>附录</a:t>
            </a:r>
            <a:r>
              <a:rPr lang="en-US" altLang="zh-CN" sz="2800">
                <a:sym typeface="+mn-ea"/>
              </a:rPr>
              <a:t>E</a:t>
            </a:r>
            <a:r>
              <a:rPr lang="zh-CN" altLang="en-US" sz="2800">
                <a:sym typeface="+mn-ea"/>
              </a:rPr>
              <a:t>的</a:t>
            </a:r>
            <a:r>
              <a:rPr lang="zh-CN" altLang="en-US" sz="2800">
                <a:solidFill>
                  <a:srgbClr val="FF0000"/>
                </a:solidFill>
                <a:sym typeface="+mn-ea"/>
              </a:rPr>
              <a:t>钢筋工程</a:t>
            </a:r>
            <a:r>
              <a:rPr lang="zh-CN" altLang="en-US" sz="2800">
                <a:sym typeface="+mn-ea"/>
              </a:rPr>
              <a:t>中，</a:t>
            </a:r>
            <a:r>
              <a:rPr lang="zh-CN" altLang="en-US" sz="2800">
                <a:solidFill>
                  <a:srgbClr val="00B050"/>
                </a:solidFill>
                <a:sym typeface="+mn-ea"/>
              </a:rPr>
              <a:t>删除</a:t>
            </a:r>
            <a:r>
              <a:rPr lang="en-US" altLang="zh-CN" sz="2800">
                <a:solidFill>
                  <a:srgbClr val="00B050"/>
                </a:solidFill>
                <a:sym typeface="+mn-ea"/>
              </a:rPr>
              <a:t>“</a:t>
            </a:r>
            <a:r>
              <a:rPr lang="zh-CN" altLang="en-US" sz="2800">
                <a:solidFill>
                  <a:srgbClr val="00B050"/>
                </a:solidFill>
                <a:sym typeface="+mn-ea"/>
              </a:rPr>
              <a:t>支撑钢筋</a:t>
            </a:r>
            <a:r>
              <a:rPr lang="en-US" altLang="zh-CN" sz="2800">
                <a:solidFill>
                  <a:srgbClr val="00B050"/>
                </a:solidFill>
                <a:sym typeface="+mn-ea"/>
              </a:rPr>
              <a:t>(</a:t>
            </a:r>
            <a:r>
              <a:rPr lang="zh-CN" altLang="en-US" sz="2800">
                <a:solidFill>
                  <a:srgbClr val="00B050"/>
                </a:solidFill>
                <a:sym typeface="+mn-ea"/>
              </a:rPr>
              <a:t>铁马</a:t>
            </a:r>
            <a:r>
              <a:rPr lang="en-US" altLang="zh-CN" sz="2800">
                <a:solidFill>
                  <a:srgbClr val="00B050"/>
                </a:solidFill>
                <a:sym typeface="+mn-ea"/>
              </a:rPr>
              <a:t>)”“</a:t>
            </a:r>
            <a:r>
              <a:rPr lang="zh-CN" altLang="en-US" sz="2800">
                <a:solidFill>
                  <a:srgbClr val="00B050"/>
                </a:solidFill>
                <a:sym typeface="+mn-ea"/>
              </a:rPr>
              <a:t>机械连接</a:t>
            </a:r>
            <a:r>
              <a:rPr lang="en-US" altLang="zh-CN" sz="2800">
                <a:solidFill>
                  <a:srgbClr val="00B050"/>
                </a:solidFill>
                <a:sym typeface="+mn-ea"/>
              </a:rPr>
              <a:t>”</a:t>
            </a:r>
            <a:r>
              <a:rPr lang="zh-CN" altLang="en-US" sz="2800">
                <a:solidFill>
                  <a:srgbClr val="00B050"/>
                </a:solidFill>
                <a:sym typeface="+mn-ea"/>
              </a:rPr>
              <a:t>等项目</a:t>
            </a:r>
            <a:r>
              <a:rPr lang="zh-CN" altLang="en-US" sz="2800">
                <a:sym typeface="+mn-ea"/>
              </a:rPr>
              <a:t>。</a:t>
            </a:r>
            <a:endParaRPr lang="zh-CN" altLang="en-US" sz="2800">
              <a:sym typeface="+mn-ea"/>
            </a:endParaRPr>
          </a:p>
          <a:p>
            <a:r>
              <a:rPr lang="zh-CN" altLang="en-US" sz="2800">
                <a:sym typeface="+mn-ea"/>
              </a:rPr>
              <a:t>此类项目依据</a:t>
            </a:r>
            <a:r>
              <a:rPr lang="zh-CN" altLang="en-US" sz="2800">
                <a:solidFill>
                  <a:srgbClr val="FF0000"/>
                </a:solidFill>
                <a:sym typeface="+mn-ea"/>
              </a:rPr>
              <a:t>设计文件</a:t>
            </a:r>
            <a:r>
              <a:rPr lang="zh-CN" altLang="en-US" sz="2800">
                <a:sym typeface="+mn-ea"/>
              </a:rPr>
              <a:t>没有具体数量，原</a:t>
            </a:r>
            <a:r>
              <a:rPr lang="en-US" altLang="zh-CN" sz="2800">
                <a:sym typeface="+mn-ea"/>
              </a:rPr>
              <a:t>“13</a:t>
            </a:r>
            <a:r>
              <a:rPr lang="zh-CN" altLang="en-US" sz="2800">
                <a:sym typeface="+mn-ea"/>
              </a:rPr>
              <a:t>规范</a:t>
            </a:r>
            <a:r>
              <a:rPr lang="en-US" altLang="zh-CN" sz="2800">
                <a:sym typeface="+mn-ea"/>
              </a:rPr>
              <a:t>”</a:t>
            </a:r>
            <a:r>
              <a:rPr lang="zh-CN" altLang="en-US" sz="2800">
                <a:sym typeface="+mn-ea"/>
              </a:rPr>
              <a:t>中的计算方法是</a:t>
            </a:r>
            <a:r>
              <a:rPr lang="en-US" altLang="zh-CN" sz="2800">
                <a:sym typeface="+mn-ea"/>
              </a:rPr>
              <a:t>:</a:t>
            </a:r>
            <a:r>
              <a:rPr lang="zh-CN" altLang="en-US" sz="2800">
                <a:sym typeface="+mn-ea"/>
              </a:rPr>
              <a:t>如果设计未明确，其工程数量可为暂估量，结算时按</a:t>
            </a:r>
            <a:r>
              <a:rPr lang="zh-CN" altLang="en-US" sz="2800">
                <a:solidFill>
                  <a:srgbClr val="00B050"/>
                </a:solidFill>
                <a:sym typeface="+mn-ea"/>
              </a:rPr>
              <a:t>现场签证</a:t>
            </a:r>
            <a:r>
              <a:rPr lang="zh-CN" altLang="en-US" sz="2800">
                <a:sym typeface="+mn-ea"/>
              </a:rPr>
              <a:t>数量计算。</a:t>
            </a:r>
            <a:endParaRPr lang="zh-CN" altLang="en-US" sz="2800">
              <a:sym typeface="+mn-ea"/>
            </a:endParaRPr>
          </a:p>
          <a:p>
            <a:r>
              <a:rPr lang="zh-CN" altLang="en-US" sz="2800">
                <a:sym typeface="+mn-ea"/>
              </a:rPr>
              <a:t>此次修编，</a:t>
            </a:r>
            <a:r>
              <a:rPr lang="zh-CN" altLang="en-US" sz="2800">
                <a:solidFill>
                  <a:srgbClr val="00B050"/>
                </a:solidFill>
                <a:sym typeface="+mn-ea"/>
              </a:rPr>
              <a:t>这部分不确定的工程量不单独计算，应包含在相应钢筋项目的综合单价中考虑</a:t>
            </a:r>
            <a:r>
              <a:rPr lang="zh-CN" altLang="en-US" sz="2800">
                <a:sym typeface="+mn-ea"/>
              </a:rPr>
              <a:t>。</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solidFill>
                  <a:srgbClr val="FF0000"/>
                </a:solidFill>
                <a:sym typeface="+mn-ea"/>
              </a:rPr>
              <a:t>钢筋工程</a:t>
            </a:r>
            <a:r>
              <a:rPr lang="zh-CN" altLang="en-US">
                <a:sym typeface="+mn-ea"/>
              </a:rPr>
              <a:t>的</a:t>
            </a:r>
            <a:r>
              <a:rPr lang="en-US" altLang="zh-CN">
                <a:sym typeface="+mn-ea"/>
              </a:rPr>
              <a:t>“</a:t>
            </a:r>
            <a:r>
              <a:rPr lang="zh-CN" altLang="en-US">
                <a:sym typeface="+mn-ea"/>
              </a:rPr>
              <a:t>其他规定</a:t>
            </a:r>
            <a:r>
              <a:rPr lang="en-US" altLang="zh-CN">
                <a:sym typeface="+mn-ea"/>
              </a:rPr>
              <a:t>”</a:t>
            </a:r>
            <a:r>
              <a:rPr lang="zh-CN" altLang="en-US">
                <a:sym typeface="+mn-ea"/>
              </a:rPr>
              <a:t>中还做了如下的说明</a:t>
            </a:r>
            <a:r>
              <a:rPr lang="en-US" altLang="zh-CN">
                <a:sym typeface="+mn-ea"/>
              </a:rPr>
              <a:t>:</a:t>
            </a:r>
            <a:endParaRPr lang="en-US" altLang="zh-CN"/>
          </a:p>
          <a:p>
            <a:r>
              <a:rPr lang="en-US" altLang="zh-CN">
                <a:sym typeface="+mn-ea"/>
              </a:rPr>
              <a:t>* </a:t>
            </a:r>
            <a:r>
              <a:rPr lang="zh-CN" altLang="en-US">
                <a:sym typeface="+mn-ea"/>
              </a:rPr>
              <a:t>各钢筋项目除</a:t>
            </a:r>
            <a:r>
              <a:rPr lang="zh-CN" altLang="en-US">
                <a:solidFill>
                  <a:srgbClr val="FF0000"/>
                </a:solidFill>
                <a:sym typeface="+mn-ea"/>
              </a:rPr>
              <a:t>设计</a:t>
            </a:r>
            <a:r>
              <a:rPr lang="en-US" altLang="zh-CN">
                <a:sym typeface="+mn-ea"/>
              </a:rPr>
              <a:t>(</a:t>
            </a:r>
            <a:r>
              <a:rPr lang="zh-CN" altLang="en-US">
                <a:sym typeface="+mn-ea"/>
              </a:rPr>
              <a:t>包括规范规定</a:t>
            </a:r>
            <a:r>
              <a:rPr lang="en-US" altLang="zh-CN">
                <a:sym typeface="+mn-ea"/>
              </a:rPr>
              <a:t>)</a:t>
            </a:r>
            <a:r>
              <a:rPr lang="zh-CN" altLang="en-US">
                <a:solidFill>
                  <a:srgbClr val="FF0000"/>
                </a:solidFill>
                <a:sym typeface="+mn-ea"/>
              </a:rPr>
              <a:t>标明</a:t>
            </a:r>
            <a:r>
              <a:rPr lang="zh-CN" altLang="en-US">
                <a:sym typeface="+mn-ea"/>
              </a:rPr>
              <a:t>的搭接外，</a:t>
            </a:r>
            <a:r>
              <a:rPr lang="zh-CN" altLang="en-US">
                <a:solidFill>
                  <a:srgbClr val="00B050"/>
                </a:solidFill>
                <a:sym typeface="+mn-ea"/>
              </a:rPr>
              <a:t>其他施工搭接</a:t>
            </a:r>
            <a:r>
              <a:rPr lang="en-US" altLang="zh-CN">
                <a:solidFill>
                  <a:srgbClr val="00B050"/>
                </a:solidFill>
                <a:sym typeface="+mn-ea"/>
              </a:rPr>
              <a:t>(</a:t>
            </a:r>
            <a:r>
              <a:rPr lang="zh-CN" altLang="en-US">
                <a:solidFill>
                  <a:srgbClr val="00B050"/>
                </a:solidFill>
                <a:sym typeface="+mn-ea"/>
              </a:rPr>
              <a:t>如定尺搭接</a:t>
            </a:r>
            <a:r>
              <a:rPr lang="en-US" altLang="zh-CN">
                <a:solidFill>
                  <a:srgbClr val="00B050"/>
                </a:solidFill>
                <a:sym typeface="+mn-ea"/>
              </a:rPr>
              <a:t>)</a:t>
            </a:r>
            <a:r>
              <a:rPr lang="zh-CN" altLang="en-US">
                <a:solidFill>
                  <a:srgbClr val="00B050"/>
                </a:solidFill>
                <a:sym typeface="+mn-ea"/>
              </a:rPr>
              <a:t>不计算工程量。</a:t>
            </a:r>
            <a:endParaRPr lang="zh-CN" altLang="en-US"/>
          </a:p>
          <a:p>
            <a:r>
              <a:rPr lang="en-US" altLang="zh-CN">
                <a:sym typeface="+mn-ea"/>
              </a:rPr>
              <a:t>* </a:t>
            </a:r>
            <a:r>
              <a:rPr lang="zh-CN" altLang="en-US">
                <a:sym typeface="+mn-ea"/>
              </a:rPr>
              <a:t>各钢筋项目均</a:t>
            </a:r>
            <a:r>
              <a:rPr lang="zh-CN" altLang="en-US">
                <a:solidFill>
                  <a:srgbClr val="00B050"/>
                </a:solidFill>
                <a:sym typeface="+mn-ea"/>
              </a:rPr>
              <a:t>不计算非设计要求</a:t>
            </a:r>
            <a:r>
              <a:rPr lang="zh-CN" altLang="en-US">
                <a:sym typeface="+mn-ea"/>
              </a:rPr>
              <a:t>的</a:t>
            </a:r>
            <a:r>
              <a:rPr lang="zh-CN" altLang="en-US">
                <a:solidFill>
                  <a:srgbClr val="FF0000"/>
                </a:solidFill>
                <a:sym typeface="+mn-ea"/>
              </a:rPr>
              <a:t>马凳筋、斜撑筋、抗浮筋、垫铁</a:t>
            </a:r>
            <a:r>
              <a:rPr lang="zh-CN" altLang="en-US">
                <a:sym typeface="+mn-ea"/>
              </a:rPr>
              <a:t>等措施钢筋的工程量。应在相应项目的</a:t>
            </a:r>
            <a:r>
              <a:rPr lang="zh-CN" altLang="en-US">
                <a:solidFill>
                  <a:srgbClr val="FF0000"/>
                </a:solidFill>
                <a:sym typeface="+mn-ea"/>
              </a:rPr>
              <a:t>综合单价</a:t>
            </a:r>
            <a:r>
              <a:rPr lang="zh-CN" altLang="en-US">
                <a:sym typeface="+mn-ea"/>
              </a:rPr>
              <a:t>中考虑。</a:t>
            </a:r>
            <a:endParaRPr lang="zh-CN" altLang="en-US"/>
          </a:p>
          <a:p>
            <a:r>
              <a:rPr lang="en-US" altLang="zh-CN">
                <a:sym typeface="+mn-ea"/>
              </a:rPr>
              <a:t>*</a:t>
            </a:r>
            <a:r>
              <a:rPr lang="zh-CN" altLang="en-US">
                <a:solidFill>
                  <a:srgbClr val="00B050"/>
                </a:solidFill>
                <a:sym typeface="+mn-ea"/>
              </a:rPr>
              <a:t>非设计要求的</a:t>
            </a:r>
            <a:r>
              <a:rPr lang="zh-CN" altLang="en-US">
                <a:solidFill>
                  <a:srgbClr val="FF0000"/>
                </a:solidFill>
                <a:sym typeface="+mn-ea"/>
              </a:rPr>
              <a:t>植筋</a:t>
            </a:r>
            <a:r>
              <a:rPr lang="zh-CN" altLang="en-US">
                <a:solidFill>
                  <a:srgbClr val="00B050"/>
                </a:solidFill>
                <a:sym typeface="+mn-ea"/>
              </a:rPr>
              <a:t>，均不单独列项计量</a:t>
            </a:r>
            <a:r>
              <a:rPr lang="zh-CN" altLang="en-US">
                <a:sym typeface="+mn-ea"/>
              </a:rPr>
              <a:t>。</a:t>
            </a:r>
            <a:r>
              <a:rPr lang="zh-CN" altLang="en-US">
                <a:solidFill>
                  <a:srgbClr val="FF0000"/>
                </a:solidFill>
                <a:sym typeface="+mn-ea"/>
              </a:rPr>
              <a:t>如设计有要求时</a:t>
            </a:r>
            <a:r>
              <a:rPr lang="zh-CN" altLang="en-US">
                <a:sym typeface="+mn-ea"/>
              </a:rPr>
              <a:t>，应按对应构件钢筋项目分别编码列项，并增加对</a:t>
            </a:r>
            <a:r>
              <a:rPr lang="zh-CN" altLang="en-US">
                <a:solidFill>
                  <a:srgbClr val="00B050"/>
                </a:solidFill>
                <a:sym typeface="+mn-ea"/>
              </a:rPr>
              <a:t>植入要求</a:t>
            </a:r>
            <a:r>
              <a:rPr lang="zh-CN" altLang="en-US">
                <a:sym typeface="+mn-ea"/>
              </a:rPr>
              <a:t>的描述。</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3.</a:t>
            </a:r>
            <a:r>
              <a:rPr lang="zh-CN" altLang="en-US">
                <a:solidFill>
                  <a:srgbClr val="FF0000"/>
                </a:solidFill>
              </a:rPr>
              <a:t>项目特征</a:t>
            </a:r>
            <a:r>
              <a:rPr lang="zh-CN" altLang="en-US"/>
              <a:t>中不再反映由施工单位</a:t>
            </a:r>
            <a:r>
              <a:rPr lang="zh-CN" altLang="en-US">
                <a:solidFill>
                  <a:srgbClr val="00B050"/>
                </a:solidFill>
              </a:rPr>
              <a:t>自行确定</a:t>
            </a:r>
            <a:r>
              <a:rPr lang="zh-CN" altLang="en-US"/>
              <a:t>的内容。这部分内容</a:t>
            </a:r>
            <a:r>
              <a:rPr lang="zh-CN" altLang="en-US">
                <a:solidFill>
                  <a:srgbClr val="FF0000"/>
                </a:solidFill>
              </a:rPr>
              <a:t>无法按设计图纸</a:t>
            </a:r>
            <a:r>
              <a:rPr lang="zh-CN" altLang="en-US"/>
              <a:t>准确描述，应由投标人根据施工现场实际情况</a:t>
            </a:r>
            <a:r>
              <a:rPr lang="zh-CN" altLang="en-US">
                <a:solidFill>
                  <a:srgbClr val="00B050"/>
                </a:solidFill>
              </a:rPr>
              <a:t>自行考虑</a:t>
            </a:r>
            <a:r>
              <a:rPr lang="zh-CN" altLang="en-US"/>
              <a:t>。例如</a:t>
            </a:r>
            <a:r>
              <a:rPr lang="en-US" altLang="zh-CN"/>
              <a:t>:</a:t>
            </a:r>
            <a:endParaRPr lang="en-US" altLang="zh-CN"/>
          </a:p>
          <a:p>
            <a:r>
              <a:rPr lang="zh-CN" altLang="en-US"/>
              <a:t>附录</a:t>
            </a:r>
            <a:r>
              <a:rPr lang="en-US" altLang="zh-CN"/>
              <a:t>A </a:t>
            </a:r>
            <a:r>
              <a:rPr lang="zh-CN" altLang="en-US"/>
              <a:t>土石方工程中，删除各个项目中的</a:t>
            </a:r>
            <a:r>
              <a:rPr lang="en-US" altLang="zh-CN">
                <a:solidFill>
                  <a:srgbClr val="00B050"/>
                </a:solidFill>
              </a:rPr>
              <a:t>“</a:t>
            </a:r>
            <a:r>
              <a:rPr lang="zh-CN" altLang="en-US">
                <a:solidFill>
                  <a:srgbClr val="00B050"/>
                </a:solidFill>
              </a:rPr>
              <a:t>运距</a:t>
            </a:r>
            <a:r>
              <a:rPr lang="en-US" altLang="zh-CN">
                <a:solidFill>
                  <a:srgbClr val="00B050"/>
                </a:solidFill>
              </a:rPr>
              <a:t>”</a:t>
            </a:r>
            <a:r>
              <a:rPr lang="zh-CN" altLang="en-US">
                <a:solidFill>
                  <a:srgbClr val="00B050"/>
                </a:solidFill>
              </a:rPr>
              <a:t>、</a:t>
            </a:r>
            <a:r>
              <a:rPr lang="en-US" altLang="zh-CN">
                <a:solidFill>
                  <a:srgbClr val="00B050"/>
                </a:solidFill>
                <a:sym typeface="+mn-ea"/>
              </a:rPr>
              <a:t>“</a:t>
            </a:r>
            <a:r>
              <a:rPr lang="zh-CN" altLang="en-US">
                <a:solidFill>
                  <a:srgbClr val="00B050"/>
                </a:solidFill>
                <a:sym typeface="+mn-ea"/>
              </a:rPr>
              <a:t>来源</a:t>
            </a:r>
            <a:r>
              <a:rPr lang="en-US" altLang="zh-CN">
                <a:solidFill>
                  <a:srgbClr val="00B050"/>
                </a:solidFill>
                <a:sym typeface="+mn-ea"/>
              </a:rPr>
              <a:t>”</a:t>
            </a:r>
            <a:r>
              <a:rPr lang="zh-CN" altLang="en-US">
                <a:sym typeface="+mn-ea"/>
              </a:rPr>
              <a:t>等。</a:t>
            </a:r>
            <a:endParaRPr lang="zh-CN" altLang="en-US"/>
          </a:p>
          <a:p>
            <a:r>
              <a:rPr lang="zh-CN" altLang="en-US"/>
              <a:t>附录</a:t>
            </a:r>
            <a:r>
              <a:rPr lang="en-US" altLang="zh-CN"/>
              <a:t>B</a:t>
            </a:r>
            <a:r>
              <a:rPr lang="zh-CN" altLang="en-US"/>
              <a:t>地基处理与边坡支护工程删除</a:t>
            </a:r>
            <a:r>
              <a:rPr lang="en-US" altLang="zh-CN">
                <a:solidFill>
                  <a:srgbClr val="00B050"/>
                </a:solidFill>
              </a:rPr>
              <a:t>“</a:t>
            </a:r>
            <a:r>
              <a:rPr lang="zh-CN" altLang="en-US">
                <a:solidFill>
                  <a:srgbClr val="00B050"/>
                </a:solidFill>
              </a:rPr>
              <a:t>成孔方法</a:t>
            </a:r>
            <a:r>
              <a:rPr lang="en-US" altLang="zh-CN">
                <a:solidFill>
                  <a:srgbClr val="00B050"/>
                </a:solidFill>
              </a:rPr>
              <a:t>”</a:t>
            </a:r>
            <a:r>
              <a:rPr lang="zh-CN" altLang="en-US">
                <a:solidFill>
                  <a:srgbClr val="00B050"/>
                </a:solidFill>
              </a:rPr>
              <a:t>、</a:t>
            </a:r>
            <a:r>
              <a:rPr lang="en-US" altLang="zh-CN">
                <a:solidFill>
                  <a:srgbClr val="00B050"/>
                </a:solidFill>
              </a:rPr>
              <a:t>“</a:t>
            </a:r>
            <a:r>
              <a:rPr lang="zh-CN" altLang="en-US">
                <a:solidFill>
                  <a:srgbClr val="00B050"/>
                </a:solidFill>
              </a:rPr>
              <a:t>注浆方法</a:t>
            </a:r>
            <a:r>
              <a:rPr lang="en-US" altLang="zh-CN">
                <a:solidFill>
                  <a:srgbClr val="00B050"/>
                </a:solidFill>
              </a:rPr>
              <a:t>”</a:t>
            </a:r>
            <a:r>
              <a:rPr lang="zh-CN" altLang="en-US"/>
              <a:t>等。</a:t>
            </a:r>
            <a:endParaRPr lang="zh-CN" altLang="en-US"/>
          </a:p>
          <a:p>
            <a:r>
              <a:rPr lang="zh-CN" altLang="en-US"/>
              <a:t>附录</a:t>
            </a:r>
            <a:r>
              <a:rPr lang="en-US" altLang="zh-CN"/>
              <a:t>C</a:t>
            </a:r>
            <a:r>
              <a:rPr lang="zh-CN" altLang="en-US"/>
              <a:t>桩基工程删除了预制桩的</a:t>
            </a:r>
            <a:r>
              <a:rPr lang="en-US" altLang="zh-CN"/>
              <a:t>“</a:t>
            </a:r>
            <a:r>
              <a:rPr lang="zh-CN" altLang="en-US">
                <a:solidFill>
                  <a:srgbClr val="00B050"/>
                </a:solidFill>
              </a:rPr>
              <a:t>沉桩方法</a:t>
            </a:r>
            <a:r>
              <a:rPr lang="en-US" altLang="zh-CN"/>
              <a:t>”</a:t>
            </a:r>
            <a:r>
              <a:rPr lang="zh-CN" altLang="en-US"/>
              <a:t>、灌注桩的</a:t>
            </a:r>
            <a:r>
              <a:rPr lang="en-US" altLang="zh-CN"/>
              <a:t>“</a:t>
            </a:r>
            <a:r>
              <a:rPr lang="zh-CN" altLang="en-US">
                <a:solidFill>
                  <a:srgbClr val="00B050"/>
                </a:solidFill>
              </a:rPr>
              <a:t>成孔方法</a:t>
            </a:r>
            <a:r>
              <a:rPr lang="en-US" altLang="zh-CN"/>
              <a:t>”</a:t>
            </a:r>
            <a:r>
              <a:rPr lang="zh-CN" altLang="en-US"/>
              <a:t>和</a:t>
            </a:r>
            <a:r>
              <a:rPr lang="en-US" altLang="zh-CN"/>
              <a:t>“</a:t>
            </a:r>
            <a:r>
              <a:rPr lang="zh-CN" altLang="en-US">
                <a:solidFill>
                  <a:srgbClr val="00B050"/>
                </a:solidFill>
              </a:rPr>
              <a:t>沉管方法</a:t>
            </a:r>
            <a:r>
              <a:rPr lang="en-US" altLang="zh-CN"/>
              <a:t>”</a:t>
            </a:r>
            <a:r>
              <a:rPr lang="zh-CN" altLang="en-US"/>
              <a:t>、泥浆护壁成孔灌注桩的</a:t>
            </a:r>
            <a:r>
              <a:rPr lang="en-US" altLang="zh-CN"/>
              <a:t>“</a:t>
            </a:r>
            <a:r>
              <a:rPr lang="zh-CN" altLang="en-US">
                <a:solidFill>
                  <a:srgbClr val="00B050"/>
                </a:solidFill>
              </a:rPr>
              <a:t>护筒类型、长度</a:t>
            </a:r>
            <a:r>
              <a:rPr lang="en-US" altLang="zh-CN"/>
              <a:t>”</a:t>
            </a:r>
            <a:r>
              <a:rPr lang="zh-CN" altLang="en-US"/>
              <a:t>、沉管灌注桩的</a:t>
            </a:r>
            <a:r>
              <a:rPr lang="en-US" altLang="zh-CN"/>
              <a:t>“</a:t>
            </a:r>
            <a:r>
              <a:rPr lang="zh-CN" altLang="en-US">
                <a:solidFill>
                  <a:srgbClr val="00B050"/>
                </a:solidFill>
              </a:rPr>
              <a:t>复打长度</a:t>
            </a:r>
            <a:r>
              <a:rPr lang="en-US" altLang="zh-CN"/>
              <a:t>”</a:t>
            </a:r>
            <a:r>
              <a:rPr lang="zh-CN" altLang="en-US"/>
              <a:t>等。</a:t>
            </a:r>
            <a:endParaRPr lang="zh-CN" altLang="en-US"/>
          </a:p>
          <a:p>
            <a:r>
              <a:rPr lang="zh-CN" altLang="en-US"/>
              <a:t>附录</a:t>
            </a:r>
            <a:r>
              <a:rPr lang="en-US" altLang="zh-CN"/>
              <a:t>F</a:t>
            </a:r>
            <a:r>
              <a:rPr lang="zh-CN" altLang="en-US"/>
              <a:t>金属结构工程</a:t>
            </a:r>
            <a:r>
              <a:rPr lang="zh-CN" altLang="en-US"/>
              <a:t>删除</a:t>
            </a:r>
            <a:r>
              <a:rPr lang="en-US" altLang="zh-CN"/>
              <a:t>“</a:t>
            </a:r>
            <a:r>
              <a:rPr lang="zh-CN" altLang="en-US">
                <a:solidFill>
                  <a:srgbClr val="00B050"/>
                </a:solidFill>
              </a:rPr>
              <a:t>单榀质量</a:t>
            </a:r>
            <a:r>
              <a:rPr lang="en-US" altLang="zh-CN"/>
              <a:t>”“</a:t>
            </a:r>
            <a:r>
              <a:rPr lang="zh-CN" altLang="en-US">
                <a:solidFill>
                  <a:srgbClr val="00B050"/>
                </a:solidFill>
              </a:rPr>
              <a:t>安装高度</a:t>
            </a:r>
            <a:r>
              <a:rPr lang="en-US" altLang="zh-CN"/>
              <a:t>”</a:t>
            </a:r>
            <a:r>
              <a:rPr lang="zh-CN" altLang="en-US"/>
              <a:t>等由投标人自行考虑施工方法的项目特征。</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900"/>
              <a:t>4.</a:t>
            </a:r>
            <a:r>
              <a:rPr lang="zh-CN" altLang="en-US" sz="2900"/>
              <a:t>工程量计算规则指向</a:t>
            </a:r>
            <a:r>
              <a:rPr lang="zh-CN" altLang="en-US" sz="2900">
                <a:solidFill>
                  <a:srgbClr val="FF0000"/>
                </a:solidFill>
              </a:rPr>
              <a:t>设计已知条件</a:t>
            </a:r>
            <a:r>
              <a:rPr lang="zh-CN" altLang="en-US" sz="2900"/>
              <a:t>，包含</a:t>
            </a:r>
            <a:r>
              <a:rPr lang="zh-CN" altLang="en-US" sz="2900">
                <a:solidFill>
                  <a:srgbClr val="00B050"/>
                </a:solidFill>
              </a:rPr>
              <a:t>图纸</a:t>
            </a:r>
            <a:r>
              <a:rPr lang="zh-CN" altLang="en-US" sz="2900"/>
              <a:t>及</a:t>
            </a:r>
            <a:r>
              <a:rPr lang="zh-CN" altLang="en-US" sz="2900">
                <a:solidFill>
                  <a:srgbClr val="00B050"/>
                </a:solidFill>
              </a:rPr>
              <a:t>规范</a:t>
            </a:r>
            <a:r>
              <a:rPr lang="zh-CN" altLang="en-US" sz="2900"/>
              <a:t>。例如</a:t>
            </a:r>
            <a:r>
              <a:rPr lang="en-US" altLang="zh-CN" sz="2900"/>
              <a:t>:</a:t>
            </a:r>
            <a:endParaRPr lang="en-US" altLang="zh-CN" sz="2900"/>
          </a:p>
          <a:p>
            <a:r>
              <a:rPr lang="en-US" altLang="zh-CN" sz="2900"/>
              <a:t>* </a:t>
            </a:r>
            <a:r>
              <a:rPr lang="zh-CN" altLang="en-US" sz="2900"/>
              <a:t>修改了附录</a:t>
            </a:r>
            <a:r>
              <a:rPr lang="en-US" altLang="zh-CN" sz="2900"/>
              <a:t>A</a:t>
            </a:r>
            <a:r>
              <a:rPr lang="zh-CN" altLang="en-US" sz="2900">
                <a:solidFill>
                  <a:srgbClr val="FF0000"/>
                </a:solidFill>
              </a:rPr>
              <a:t>土石方工程</a:t>
            </a:r>
            <a:r>
              <a:rPr lang="zh-CN" altLang="en-US" sz="2900"/>
              <a:t>中挖基础</a:t>
            </a:r>
            <a:r>
              <a:rPr lang="zh-CN" altLang="en-US" sz="2900">
                <a:solidFill>
                  <a:srgbClr val="00B050"/>
                </a:solidFill>
              </a:rPr>
              <a:t>土石方的工程量计算</a:t>
            </a:r>
            <a:r>
              <a:rPr lang="zh-CN" altLang="en-US" sz="2900"/>
              <a:t>规则，</a:t>
            </a:r>
            <a:r>
              <a:rPr lang="zh-CN" altLang="en-US" sz="2900">
                <a:solidFill>
                  <a:srgbClr val="00B050"/>
                </a:solidFill>
              </a:rPr>
              <a:t>将工作面并入计算</a:t>
            </a:r>
            <a:r>
              <a:rPr lang="zh-CN" altLang="en-US" sz="2900"/>
              <a:t>，工作面宽度应按设计要求进行计算，</a:t>
            </a:r>
            <a:r>
              <a:rPr lang="zh-CN" altLang="en-US" sz="2900">
                <a:solidFill>
                  <a:srgbClr val="FF0000"/>
                </a:solidFill>
              </a:rPr>
              <a:t>无设计要求</a:t>
            </a:r>
            <a:r>
              <a:rPr lang="zh-CN" altLang="en-US" sz="2900"/>
              <a:t>时按照附录</a:t>
            </a:r>
            <a:r>
              <a:rPr lang="en-US" altLang="zh-CN" sz="2900"/>
              <a:t>A</a:t>
            </a:r>
            <a:r>
              <a:rPr lang="zh-CN" altLang="en-US" sz="2900"/>
              <a:t>中的附表进行计算</a:t>
            </a:r>
            <a:r>
              <a:rPr lang="en-US" altLang="zh-CN" sz="2900"/>
              <a:t>;</a:t>
            </a:r>
            <a:endParaRPr lang="en-US" altLang="zh-CN" sz="2900"/>
          </a:p>
          <a:p>
            <a:r>
              <a:rPr lang="zh-CN" altLang="en-US" sz="2900"/>
              <a:t>工程量中</a:t>
            </a:r>
            <a:r>
              <a:rPr lang="zh-CN" altLang="en-US" sz="2900">
                <a:solidFill>
                  <a:srgbClr val="00B050"/>
                </a:solidFill>
              </a:rPr>
              <a:t>不计算放坡工程量，需由投标人在投标报价中综合考虑</a:t>
            </a:r>
            <a:r>
              <a:rPr lang="zh-CN" altLang="en-US" sz="2900"/>
              <a:t>。相应的，附表不再体现</a:t>
            </a:r>
            <a:r>
              <a:rPr lang="zh-CN" altLang="en-US" sz="2900">
                <a:solidFill>
                  <a:srgbClr val="FF0000"/>
                </a:solidFill>
              </a:rPr>
              <a:t>放坡系数表</a:t>
            </a:r>
            <a:r>
              <a:rPr lang="zh-CN" altLang="en-US" sz="2900"/>
              <a:t>。</a:t>
            </a:r>
            <a:endParaRPr lang="zh-CN" altLang="en-US" sz="2900"/>
          </a:p>
          <a:p>
            <a:r>
              <a:rPr lang="zh-CN" altLang="en-US" sz="2900"/>
              <a:t>修改后的计算规则基于</a:t>
            </a:r>
            <a:r>
              <a:rPr lang="zh-CN" altLang="en-US" sz="2900">
                <a:solidFill>
                  <a:srgbClr val="00B050"/>
                </a:solidFill>
              </a:rPr>
              <a:t>设计的尺寸</a:t>
            </a:r>
            <a:r>
              <a:rPr lang="zh-CN" altLang="en-US" sz="2900"/>
              <a:t>和固定的工作面宽度计算出的工程量无可争议，而土方放坡则会与工程的坐落位置、土质情况、开挖方式、边坡支护等各种实际情况有关其方式方法并不唯一，是应由投标人</a:t>
            </a:r>
            <a:r>
              <a:rPr lang="zh-CN" altLang="en-US" sz="2900">
                <a:solidFill>
                  <a:srgbClr val="00B050"/>
                </a:solidFill>
              </a:rPr>
              <a:t>自行考虑</a:t>
            </a:r>
            <a:r>
              <a:rPr lang="zh-CN" altLang="en-US" sz="2900"/>
              <a:t>的施工方式。所以在计算规则中不再考虑放坡因素。</a:t>
            </a:r>
            <a:endParaRPr lang="zh-CN" altLang="en-US" sz="29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 </a:t>
            </a:r>
            <a:r>
              <a:rPr lang="zh-CN" altLang="en-US">
                <a:sym typeface="+mn-ea"/>
              </a:rPr>
              <a:t>附录</a:t>
            </a:r>
            <a:r>
              <a:rPr lang="en-US" altLang="zh-CN">
                <a:sym typeface="+mn-ea"/>
              </a:rPr>
              <a:t>J</a:t>
            </a:r>
            <a:r>
              <a:rPr lang="zh-CN" altLang="en-US">
                <a:solidFill>
                  <a:srgbClr val="FF0000"/>
                </a:solidFill>
              </a:rPr>
              <a:t>屋面及防水工程</a:t>
            </a:r>
            <a:r>
              <a:rPr lang="en-US" altLang="zh-CN">
                <a:sym typeface="+mn-ea"/>
              </a:rPr>
              <a:t>:</a:t>
            </a:r>
            <a:r>
              <a:rPr lang="zh-CN" altLang="en-US">
                <a:sym typeface="+mn-ea"/>
              </a:rPr>
              <a:t>防水层、隔离层的</a:t>
            </a:r>
            <a:r>
              <a:rPr lang="zh-CN" altLang="en-US">
                <a:solidFill>
                  <a:srgbClr val="00B050"/>
                </a:solidFill>
                <a:sym typeface="+mn-ea"/>
              </a:rPr>
              <a:t>搭接、拼缝、压边、留槎</a:t>
            </a:r>
            <a:r>
              <a:rPr lang="zh-CN" altLang="en-US">
                <a:sym typeface="+mn-ea"/>
              </a:rPr>
              <a:t>用量及为满足施工规范所需的</a:t>
            </a:r>
            <a:r>
              <a:rPr lang="zh-CN" altLang="en-US">
                <a:solidFill>
                  <a:srgbClr val="00B050"/>
                </a:solidFill>
                <a:sym typeface="+mn-ea"/>
              </a:rPr>
              <a:t>附加层用量</a:t>
            </a:r>
            <a:r>
              <a:rPr lang="zh-CN" altLang="en-US">
                <a:sym typeface="+mn-ea"/>
              </a:rPr>
              <a:t>均不另行计算。</a:t>
            </a:r>
            <a:endParaRPr lang="zh-CN" altLang="en-US">
              <a:sym typeface="+mn-ea"/>
            </a:endParaRPr>
          </a:p>
          <a:p>
            <a:r>
              <a:rPr lang="zh-CN" altLang="en-US">
                <a:sym typeface="+mn-ea"/>
              </a:rPr>
              <a:t>但</a:t>
            </a:r>
            <a:r>
              <a:rPr lang="zh-CN" altLang="en-US">
                <a:solidFill>
                  <a:srgbClr val="FF0000"/>
                </a:solidFill>
                <a:sym typeface="+mn-ea"/>
              </a:rPr>
              <a:t>设计文件中标注</a:t>
            </a:r>
            <a:r>
              <a:rPr lang="zh-CN" altLang="en-US">
                <a:sym typeface="+mn-ea"/>
              </a:rPr>
              <a:t>具体尺寸的</a:t>
            </a:r>
            <a:r>
              <a:rPr lang="zh-CN" altLang="en-US">
                <a:solidFill>
                  <a:srgbClr val="00B050"/>
                </a:solidFill>
                <a:sym typeface="+mn-ea"/>
              </a:rPr>
              <a:t>附加层</a:t>
            </a:r>
            <a:r>
              <a:rPr lang="zh-CN" altLang="en-US">
                <a:sym typeface="+mn-ea"/>
              </a:rPr>
              <a:t>，应计算工程量，并按附加层材质、做法等项目特征单独编码列项。</a:t>
            </a:r>
            <a:endParaRPr lang="zh-CN" altLang="en-US"/>
          </a:p>
          <a:p>
            <a:r>
              <a:rPr lang="en-US" altLang="zh-CN">
                <a:sym typeface="+mn-ea"/>
              </a:rPr>
              <a:t>* </a:t>
            </a:r>
            <a:r>
              <a:rPr lang="zh-CN" altLang="en-US">
                <a:sym typeface="+mn-ea"/>
              </a:rPr>
              <a:t>附录</a:t>
            </a:r>
            <a:r>
              <a:rPr lang="en-US" altLang="zh-CN">
                <a:sym typeface="+mn-ea"/>
              </a:rPr>
              <a:t>M</a:t>
            </a:r>
            <a:r>
              <a:rPr lang="zh-CN" altLang="en-US">
                <a:solidFill>
                  <a:srgbClr val="FF0000"/>
                </a:solidFill>
              </a:rPr>
              <a:t>墙、柱面装饰与隔断、幕墙工程</a:t>
            </a:r>
            <a:r>
              <a:rPr lang="en-US" altLang="zh-CN">
                <a:sym typeface="+mn-ea"/>
              </a:rPr>
              <a:t>:</a:t>
            </a:r>
            <a:r>
              <a:rPr lang="zh-CN" altLang="en-US">
                <a:solidFill>
                  <a:srgbClr val="00B050"/>
                </a:solidFill>
                <a:sym typeface="+mn-ea"/>
              </a:rPr>
              <a:t>外墙抹灰取消按投影面积计算的规则</a:t>
            </a:r>
            <a:r>
              <a:rPr lang="zh-CN" altLang="en-US">
                <a:sym typeface="+mn-ea"/>
              </a:rPr>
              <a:t>，外墙、内墙、柱面均按</a:t>
            </a:r>
            <a:r>
              <a:rPr lang="zh-CN" altLang="en-US">
                <a:solidFill>
                  <a:srgbClr val="00B050"/>
                </a:solidFill>
                <a:sym typeface="+mn-ea"/>
              </a:rPr>
              <a:t>设计尺寸</a:t>
            </a:r>
            <a:r>
              <a:rPr lang="zh-CN" altLang="en-US">
                <a:sym typeface="+mn-ea"/>
              </a:rPr>
              <a:t>计算抹灰面积。</a:t>
            </a:r>
            <a:endParaRPr lang="zh-CN" altLang="en-US">
              <a:sym typeface="+mn-ea"/>
            </a:endParaRPr>
          </a:p>
          <a:p>
            <a:r>
              <a:rPr lang="zh-CN" altLang="en-US">
                <a:solidFill>
                  <a:srgbClr val="FF0000"/>
                </a:solidFill>
                <a:sym typeface="+mn-ea"/>
              </a:rPr>
              <a:t>取消不扣除</a:t>
            </a:r>
            <a:r>
              <a:rPr lang="zh-CN" altLang="en-US">
                <a:solidFill>
                  <a:srgbClr val="00B050"/>
                </a:solidFill>
                <a:sym typeface="+mn-ea"/>
              </a:rPr>
              <a:t>踢脚线</a:t>
            </a:r>
            <a:r>
              <a:rPr lang="zh-CN" altLang="en-US">
                <a:sym typeface="+mn-ea"/>
              </a:rPr>
              <a:t>的计算规则，</a:t>
            </a:r>
            <a:r>
              <a:rPr lang="zh-CN" altLang="en-US">
                <a:solidFill>
                  <a:srgbClr val="00B050"/>
                </a:solidFill>
                <a:sym typeface="+mn-ea"/>
              </a:rPr>
              <a:t>墙面抹灰</a:t>
            </a:r>
            <a:r>
              <a:rPr lang="zh-CN" altLang="en-US">
                <a:sym typeface="+mn-ea"/>
              </a:rPr>
              <a:t>应依据踢脚线部位的设计做法确定高度。</a:t>
            </a:r>
            <a:endParaRPr lang="zh-CN" altLang="en-US">
              <a:sym typeface="+mn-ea"/>
            </a:endParaRPr>
          </a:p>
          <a:p>
            <a:r>
              <a:rPr lang="zh-CN" altLang="en-US">
                <a:solidFill>
                  <a:srgbClr val="00B050"/>
                </a:solidFill>
                <a:sym typeface="+mn-ea"/>
              </a:rPr>
              <a:t>有吊顶天棚</a:t>
            </a:r>
            <a:r>
              <a:rPr lang="zh-CN" altLang="en-US">
                <a:sym typeface="+mn-ea"/>
              </a:rPr>
              <a:t>的墙面抹灰高度，按</a:t>
            </a:r>
            <a:r>
              <a:rPr lang="zh-CN" altLang="en-US">
                <a:solidFill>
                  <a:srgbClr val="FF0000"/>
                </a:solidFill>
                <a:sym typeface="+mn-ea"/>
              </a:rPr>
              <a:t>设计要求</a:t>
            </a:r>
            <a:r>
              <a:rPr lang="zh-CN" altLang="en-US">
                <a:sym typeface="+mn-ea"/>
              </a:rPr>
              <a:t>进行计算。</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800"/>
              <a:t>4.1.2</a:t>
            </a:r>
            <a:r>
              <a:rPr lang="zh-CN" altLang="en-US" sz="2800"/>
              <a:t>工程量清单的</a:t>
            </a:r>
            <a:r>
              <a:rPr lang="zh-CN" altLang="en-US" sz="2800">
                <a:solidFill>
                  <a:srgbClr val="FF0000"/>
                </a:solidFill>
              </a:rPr>
              <a:t>项目特征</a:t>
            </a:r>
            <a:r>
              <a:rPr lang="zh-CN" altLang="en-US" sz="2800"/>
              <a:t>应结合</a:t>
            </a:r>
            <a:r>
              <a:rPr lang="zh-CN" altLang="en-US" sz="2800">
                <a:solidFill>
                  <a:srgbClr val="FF0000"/>
                </a:solidFill>
              </a:rPr>
              <a:t>图纸</a:t>
            </a:r>
            <a:r>
              <a:rPr lang="zh-CN" altLang="en-US" sz="2800"/>
              <a:t>和</a:t>
            </a:r>
            <a:r>
              <a:rPr lang="zh-CN" altLang="en-US" sz="2800">
                <a:solidFill>
                  <a:srgbClr val="FF0000"/>
                </a:solidFill>
              </a:rPr>
              <a:t>规范</a:t>
            </a:r>
            <a:r>
              <a:rPr lang="zh-CN" altLang="en-US" sz="2800"/>
              <a:t>的要求进行描述。本标准附录</a:t>
            </a:r>
            <a:r>
              <a:rPr lang="en-US" altLang="zh-CN" sz="2800"/>
              <a:t>A~</a:t>
            </a:r>
            <a:r>
              <a:rPr lang="zh-CN" altLang="en-US" sz="2800"/>
              <a:t>附录</a:t>
            </a:r>
            <a:r>
              <a:rPr lang="en-US" altLang="zh-CN" sz="2800"/>
              <a:t>R</a:t>
            </a:r>
            <a:r>
              <a:rPr lang="zh-CN" altLang="en-US" sz="2800"/>
              <a:t>项目的工作内容仅列出了</a:t>
            </a:r>
            <a:r>
              <a:rPr lang="zh-CN" altLang="en-US" sz="2800">
                <a:solidFill>
                  <a:srgbClr val="00B050"/>
                </a:solidFill>
              </a:rPr>
              <a:t>主要内容</a:t>
            </a:r>
            <a:r>
              <a:rPr lang="en-US" altLang="zh-CN" sz="2800"/>
              <a:t>,</a:t>
            </a:r>
            <a:r>
              <a:rPr lang="zh-CN" altLang="en-US" sz="2800"/>
              <a:t>除另有规定和说明外</a:t>
            </a:r>
            <a:r>
              <a:rPr lang="en-US" altLang="zh-CN" sz="2800"/>
              <a:t>,</a:t>
            </a:r>
            <a:r>
              <a:rPr lang="zh-CN" altLang="en-US" sz="2800"/>
              <a:t>应视为</a:t>
            </a:r>
            <a:r>
              <a:rPr lang="zh-CN" altLang="en-US" sz="2800">
                <a:solidFill>
                  <a:srgbClr val="00B050"/>
                </a:solidFill>
              </a:rPr>
              <a:t>已包含</a:t>
            </a:r>
            <a:r>
              <a:rPr lang="zh-CN" altLang="en-US" sz="2800"/>
              <a:t>完成该清单项目所需的</a:t>
            </a:r>
            <a:r>
              <a:rPr lang="zh-CN" altLang="en-US" sz="2800">
                <a:solidFill>
                  <a:srgbClr val="00B050"/>
                </a:solidFill>
              </a:rPr>
              <a:t>必要工作</a:t>
            </a:r>
            <a:r>
              <a:rPr lang="zh-CN" altLang="en-US" sz="2800"/>
              <a:t>。</a:t>
            </a:r>
            <a:endParaRPr lang="zh-CN" altLang="en-US" sz="2800"/>
          </a:p>
          <a:p>
            <a:r>
              <a:rPr lang="zh-CN" altLang="en-US" sz="2800">
                <a:solidFill>
                  <a:srgbClr val="FF0000"/>
                </a:solidFill>
              </a:rPr>
              <a:t>【要点说明】</a:t>
            </a:r>
            <a:r>
              <a:rPr lang="en-US" altLang="zh-CN" sz="2800"/>
              <a:t> </a:t>
            </a:r>
            <a:r>
              <a:rPr lang="zh-CN" altLang="en-US" sz="2800"/>
              <a:t>本条在</a:t>
            </a:r>
            <a:r>
              <a:rPr lang="en-US" altLang="zh-CN" sz="2800"/>
              <a:t>“13</a:t>
            </a:r>
            <a:r>
              <a:rPr lang="zh-CN" altLang="en-US" sz="2800"/>
              <a:t>规范</a:t>
            </a:r>
            <a:r>
              <a:rPr lang="en-US" altLang="zh-CN" sz="2800"/>
              <a:t>”3.0.5</a:t>
            </a:r>
            <a:r>
              <a:rPr lang="zh-CN" altLang="en-US" sz="2800"/>
              <a:t>条的基础上修订。规定了工程量清单的项目特征描述应结合图纸，反映工程特点，尽量准确、清晰表述出影响清单综合单价的特征要素。</a:t>
            </a:r>
            <a:endParaRPr lang="zh-CN" altLang="en-US" sz="2800"/>
          </a:p>
          <a:p>
            <a:r>
              <a:rPr lang="zh-CN" altLang="en-US" sz="2800">
                <a:solidFill>
                  <a:srgbClr val="00B050"/>
                </a:solidFill>
              </a:rPr>
              <a:t>清单工作内容仅列出了完成清单项目的主要工序</a:t>
            </a:r>
            <a:r>
              <a:rPr lang="zh-CN" altLang="en-US" sz="2800"/>
              <a:t>，</a:t>
            </a:r>
            <a:r>
              <a:rPr lang="zh-CN" altLang="en-US" sz="2800">
                <a:solidFill>
                  <a:srgbClr val="FF0000"/>
                </a:solidFill>
              </a:rPr>
              <a:t>次要工序</a:t>
            </a:r>
            <a:r>
              <a:rPr lang="zh-CN" altLang="en-US" sz="2800"/>
              <a:t>没有列出但不意味着不包含，如工序完成后的清理、材料的场内运输等。</a:t>
            </a:r>
            <a:endParaRPr lang="zh-CN" altLang="en-US" sz="2800"/>
          </a:p>
          <a:p>
            <a:r>
              <a:rPr lang="zh-CN" altLang="en-US" sz="2800">
                <a:solidFill>
                  <a:srgbClr val="00B050"/>
                </a:solidFill>
              </a:rPr>
              <a:t>除特殊规定外清单项目应包含图纸和相关规范要求的完成该清单项目的全部工作内容</a:t>
            </a:r>
            <a:r>
              <a:rPr lang="zh-CN" altLang="en-US" sz="2800"/>
              <a:t>。</a:t>
            </a:r>
            <a:endParaRPr lang="zh-CN" altLang="en-US" sz="2800"/>
          </a:p>
          <a:p>
            <a:r>
              <a:rPr lang="zh-CN" altLang="en-US" sz="2800"/>
              <a:t>在按标准编制清单时，不应随意增加或减少清单项目包含的</a:t>
            </a:r>
            <a:r>
              <a:rPr lang="zh-CN" altLang="en-US" sz="2800">
                <a:solidFill>
                  <a:srgbClr val="FF0000"/>
                </a:solidFill>
              </a:rPr>
              <a:t>工作内容</a:t>
            </a:r>
            <a:r>
              <a:rPr lang="zh-CN" altLang="en-US" sz="2800"/>
              <a:t>，防止由于口径不统一造成争议。</a:t>
            </a:r>
            <a:endParaRPr lang="zh-CN" altLang="en-US" sz="2800"/>
          </a:p>
          <a:p>
            <a:endParaRPr lang="zh-CN" altLang="en-US" sz="28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4.1.3</a:t>
            </a:r>
            <a:r>
              <a:rPr lang="zh-CN" altLang="en-US">
                <a:sym typeface="+mn-ea"/>
              </a:rPr>
              <a:t>本标准附录</a:t>
            </a:r>
            <a:r>
              <a:rPr lang="en-US" altLang="zh-CN">
                <a:sym typeface="+mn-ea"/>
              </a:rPr>
              <a:t>A~</a:t>
            </a:r>
            <a:r>
              <a:rPr lang="zh-CN" altLang="en-US">
                <a:sym typeface="+mn-ea"/>
              </a:rPr>
              <a:t>附录</a:t>
            </a:r>
            <a:r>
              <a:rPr lang="en-US" altLang="zh-CN">
                <a:sym typeface="+mn-ea"/>
              </a:rPr>
              <a:t>R</a:t>
            </a:r>
            <a:r>
              <a:rPr lang="zh-CN" altLang="en-US">
                <a:sym typeface="+mn-ea"/>
              </a:rPr>
              <a:t>的工程量清单项目</a:t>
            </a:r>
            <a:r>
              <a:rPr lang="en-US" altLang="zh-CN">
                <a:sym typeface="+mn-ea"/>
              </a:rPr>
              <a:t>,</a:t>
            </a:r>
            <a:r>
              <a:rPr lang="zh-CN" altLang="en-US">
                <a:sym typeface="+mn-ea"/>
              </a:rPr>
              <a:t>除另有说明外</a:t>
            </a:r>
            <a:r>
              <a:rPr lang="en-US" altLang="zh-CN">
                <a:sym typeface="+mn-ea"/>
              </a:rPr>
              <a:t>,</a:t>
            </a:r>
            <a:r>
              <a:rPr lang="zh-CN" altLang="en-US">
                <a:solidFill>
                  <a:srgbClr val="FF0000"/>
                </a:solidFill>
                <a:sym typeface="+mn-ea"/>
              </a:rPr>
              <a:t>工作内容</a:t>
            </a:r>
            <a:r>
              <a:rPr lang="zh-CN" altLang="en-US">
                <a:solidFill>
                  <a:srgbClr val="00B050"/>
                </a:solidFill>
                <a:sym typeface="+mn-ea"/>
              </a:rPr>
              <a:t>均包括材料</a:t>
            </a:r>
            <a:r>
              <a:rPr lang="en-US" altLang="zh-CN">
                <a:sym typeface="+mn-ea"/>
              </a:rPr>
              <a:t>(</a:t>
            </a:r>
            <a:r>
              <a:rPr lang="zh-CN" altLang="en-US">
                <a:sym typeface="+mn-ea"/>
              </a:rPr>
              <a:t>半成品、成品</a:t>
            </a:r>
            <a:r>
              <a:rPr lang="en-US" altLang="zh-CN">
                <a:sym typeface="+mn-ea"/>
              </a:rPr>
              <a:t>)</a:t>
            </a:r>
            <a:r>
              <a:rPr lang="zh-CN" altLang="en-US">
                <a:sym typeface="+mn-ea"/>
              </a:rPr>
              <a:t>、</a:t>
            </a:r>
            <a:r>
              <a:rPr lang="zh-CN" altLang="en-US">
                <a:solidFill>
                  <a:srgbClr val="00B050"/>
                </a:solidFill>
                <a:sym typeface="+mn-ea"/>
              </a:rPr>
              <a:t>构件</a:t>
            </a:r>
            <a:r>
              <a:rPr lang="zh-CN" altLang="en-US">
                <a:sym typeface="+mn-ea"/>
              </a:rPr>
              <a:t>或</a:t>
            </a:r>
            <a:r>
              <a:rPr lang="zh-CN" altLang="en-US">
                <a:solidFill>
                  <a:srgbClr val="00B050"/>
                </a:solidFill>
                <a:sym typeface="+mn-ea"/>
              </a:rPr>
              <a:t>设备</a:t>
            </a:r>
            <a:r>
              <a:rPr lang="zh-CN" altLang="en-US">
                <a:sym typeface="+mn-ea"/>
              </a:rPr>
              <a:t>的</a:t>
            </a:r>
            <a:r>
              <a:rPr lang="zh-CN" altLang="en-US">
                <a:solidFill>
                  <a:srgbClr val="FF0000"/>
                </a:solidFill>
                <a:sym typeface="+mn-ea"/>
              </a:rPr>
              <a:t>场内运输</a:t>
            </a:r>
            <a:r>
              <a:rPr lang="zh-CN" altLang="en-US">
                <a:sym typeface="+mn-ea"/>
              </a:rPr>
              <a:t>。</a:t>
            </a:r>
            <a:endParaRPr lang="zh-CN" altLang="en-US">
              <a:sym typeface="+mn-ea"/>
            </a:endParaRPr>
          </a:p>
          <a:p>
            <a:r>
              <a:rPr lang="zh-CN" altLang="en-US">
                <a:solidFill>
                  <a:srgbClr val="FF0000"/>
                </a:solidFill>
                <a:sym typeface="+mn-ea"/>
              </a:rPr>
              <a:t>【要点说明】</a:t>
            </a:r>
            <a:r>
              <a:rPr lang="en-US" altLang="zh-CN">
                <a:sym typeface="+mn-ea"/>
              </a:rPr>
              <a:t> </a:t>
            </a:r>
            <a:r>
              <a:rPr lang="zh-CN" altLang="en-US">
                <a:sym typeface="+mn-ea"/>
              </a:rPr>
              <a:t>本条与</a:t>
            </a:r>
            <a:r>
              <a:rPr lang="en-US" altLang="zh-CN">
                <a:sym typeface="+mn-ea"/>
              </a:rPr>
              <a:t>“13</a:t>
            </a:r>
            <a:r>
              <a:rPr lang="zh-CN" altLang="en-US">
                <a:sym typeface="+mn-ea"/>
              </a:rPr>
              <a:t>规范</a:t>
            </a:r>
            <a:r>
              <a:rPr lang="en-US" altLang="zh-CN">
                <a:sym typeface="+mn-ea"/>
              </a:rPr>
              <a:t>”</a:t>
            </a:r>
            <a:r>
              <a:rPr lang="zh-CN" altLang="en-US">
                <a:sym typeface="+mn-ea"/>
              </a:rPr>
              <a:t>相比，为新增内容，强调了工程量清单的工作内容均包含</a:t>
            </a:r>
            <a:r>
              <a:rPr lang="zh-CN" altLang="en-US">
                <a:solidFill>
                  <a:srgbClr val="00B050"/>
                </a:solidFill>
                <a:sym typeface="+mn-ea"/>
              </a:rPr>
              <a:t>材料</a:t>
            </a:r>
            <a:r>
              <a:rPr lang="en-US" altLang="zh-CN">
                <a:sym typeface="+mn-ea"/>
              </a:rPr>
              <a:t>(</a:t>
            </a:r>
            <a:r>
              <a:rPr lang="zh-CN" altLang="en-US">
                <a:sym typeface="+mn-ea"/>
              </a:rPr>
              <a:t>半成品成品</a:t>
            </a:r>
            <a:r>
              <a:rPr lang="en-US" altLang="zh-CN">
                <a:sym typeface="+mn-ea"/>
              </a:rPr>
              <a:t>)</a:t>
            </a:r>
            <a:r>
              <a:rPr lang="zh-CN" altLang="en-US">
                <a:sym typeface="+mn-ea"/>
              </a:rPr>
              <a:t>、</a:t>
            </a:r>
            <a:r>
              <a:rPr lang="zh-CN" altLang="en-US">
                <a:solidFill>
                  <a:srgbClr val="00B050"/>
                </a:solidFill>
                <a:sym typeface="+mn-ea"/>
              </a:rPr>
              <a:t>构件</a:t>
            </a:r>
            <a:r>
              <a:rPr lang="zh-CN" altLang="en-US">
                <a:sym typeface="+mn-ea"/>
              </a:rPr>
              <a:t>或</a:t>
            </a:r>
            <a:r>
              <a:rPr lang="zh-CN" altLang="en-US">
                <a:solidFill>
                  <a:srgbClr val="00B050"/>
                </a:solidFill>
                <a:sym typeface="+mn-ea"/>
              </a:rPr>
              <a:t>设备</a:t>
            </a:r>
            <a:r>
              <a:rPr lang="zh-CN" altLang="en-US">
                <a:sym typeface="+mn-ea"/>
              </a:rPr>
              <a:t>的</a:t>
            </a:r>
            <a:r>
              <a:rPr lang="zh-CN" altLang="en-US">
                <a:solidFill>
                  <a:srgbClr val="00B050"/>
                </a:solidFill>
                <a:sym typeface="+mn-ea"/>
              </a:rPr>
              <a:t>场内运输</a:t>
            </a:r>
            <a:r>
              <a:rPr lang="zh-CN" altLang="en-US">
                <a:sym typeface="+mn-ea"/>
              </a:rPr>
              <a:t>，作为</a:t>
            </a:r>
            <a:r>
              <a:rPr lang="en-US" altLang="zh-CN">
                <a:sym typeface="+mn-ea"/>
              </a:rPr>
              <a:t>4.1.2</a:t>
            </a:r>
            <a:r>
              <a:rPr lang="zh-CN" altLang="en-US">
                <a:sym typeface="+mn-ea"/>
              </a:rPr>
              <a:t>条文的补充说明。</a:t>
            </a:r>
            <a:endParaRPr lang="zh-CN" altLang="en-US">
              <a:sym typeface="+mn-ea"/>
            </a:endParaRPr>
          </a:p>
          <a:p>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4.1.4</a:t>
            </a:r>
            <a:r>
              <a:rPr lang="zh-CN" altLang="en-US">
                <a:sym typeface="+mn-ea"/>
              </a:rPr>
              <a:t>编制工程量清单时</a:t>
            </a:r>
            <a:r>
              <a:rPr lang="en-US" altLang="zh-CN">
                <a:sym typeface="+mn-ea"/>
              </a:rPr>
              <a:t>,</a:t>
            </a:r>
            <a:r>
              <a:rPr lang="zh-CN" altLang="en-US">
                <a:sym typeface="+mn-ea"/>
              </a:rPr>
              <a:t>若出现本标准附录</a:t>
            </a:r>
            <a:r>
              <a:rPr lang="en-US" altLang="zh-CN">
                <a:sym typeface="+mn-ea"/>
              </a:rPr>
              <a:t>A~</a:t>
            </a:r>
            <a:r>
              <a:rPr lang="zh-CN" altLang="en-US">
                <a:sym typeface="+mn-ea"/>
              </a:rPr>
              <a:t>附录</a:t>
            </a:r>
            <a:r>
              <a:rPr lang="en-US" altLang="zh-CN">
                <a:sym typeface="+mn-ea"/>
              </a:rPr>
              <a:t>R</a:t>
            </a:r>
            <a:r>
              <a:rPr lang="zh-CN" altLang="en-US">
                <a:sym typeface="+mn-ea"/>
              </a:rPr>
              <a:t>中</a:t>
            </a:r>
            <a:r>
              <a:rPr lang="zh-CN" altLang="en-US">
                <a:solidFill>
                  <a:srgbClr val="00B050"/>
                </a:solidFill>
                <a:sym typeface="+mn-ea"/>
              </a:rPr>
              <a:t>未包括的项目</a:t>
            </a:r>
            <a:r>
              <a:rPr lang="en-US" altLang="zh-CN">
                <a:sym typeface="+mn-ea"/>
              </a:rPr>
              <a:t>,</a:t>
            </a:r>
            <a:r>
              <a:rPr lang="zh-CN" altLang="en-US">
                <a:sym typeface="+mn-ea"/>
              </a:rPr>
              <a:t>编制人可做</a:t>
            </a:r>
            <a:r>
              <a:rPr lang="zh-CN" altLang="en-US">
                <a:solidFill>
                  <a:srgbClr val="00B050"/>
                </a:solidFill>
                <a:sym typeface="+mn-ea"/>
              </a:rPr>
              <a:t>补充</a:t>
            </a:r>
            <a:r>
              <a:rPr lang="en-US" altLang="zh-CN">
                <a:sym typeface="+mn-ea"/>
              </a:rPr>
              <a:t>,</a:t>
            </a:r>
            <a:r>
              <a:rPr lang="zh-CN" altLang="en-US">
                <a:sym typeface="+mn-ea"/>
              </a:rPr>
              <a:t>并应符合下列规定</a:t>
            </a:r>
            <a:r>
              <a:rPr lang="en-US" altLang="zh-CN">
                <a:sym typeface="+mn-ea"/>
              </a:rPr>
              <a:t>:</a:t>
            </a:r>
            <a:endParaRPr lang="en-US" altLang="zh-CN"/>
          </a:p>
          <a:p>
            <a:r>
              <a:rPr lang="en-US" altLang="zh-CN">
                <a:sym typeface="+mn-ea"/>
              </a:rPr>
              <a:t>1</a:t>
            </a:r>
            <a:r>
              <a:rPr lang="zh-CN" altLang="en-US">
                <a:sym typeface="+mn-ea"/>
              </a:rPr>
              <a:t>补充项目的编码由本标准的代码</a:t>
            </a:r>
            <a:r>
              <a:rPr lang="en-US" altLang="zh-CN">
                <a:sym typeface="+mn-ea"/>
              </a:rPr>
              <a:t>01</a:t>
            </a:r>
            <a:r>
              <a:rPr lang="zh-CN" altLang="en-US">
                <a:sym typeface="+mn-ea"/>
              </a:rPr>
              <a:t>与</a:t>
            </a:r>
            <a:r>
              <a:rPr lang="en-US" altLang="zh-CN">
                <a:sym typeface="+mn-ea"/>
              </a:rPr>
              <a:t>B</a:t>
            </a:r>
            <a:r>
              <a:rPr lang="zh-CN" altLang="en-US">
                <a:sym typeface="+mn-ea"/>
              </a:rPr>
              <a:t>和三位阿拉伯数字组成</a:t>
            </a:r>
            <a:r>
              <a:rPr lang="en-US" altLang="zh-CN">
                <a:sym typeface="+mn-ea"/>
              </a:rPr>
              <a:t>,</a:t>
            </a:r>
            <a:r>
              <a:rPr lang="zh-CN" altLang="en-US">
                <a:sym typeface="+mn-ea"/>
              </a:rPr>
              <a:t>并应从</a:t>
            </a:r>
            <a:r>
              <a:rPr lang="en-US" altLang="zh-CN">
                <a:sym typeface="+mn-ea"/>
              </a:rPr>
              <a:t>01B001</a:t>
            </a:r>
            <a:r>
              <a:rPr lang="zh-CN" altLang="en-US">
                <a:sym typeface="+mn-ea"/>
              </a:rPr>
              <a:t>起顺序编制。</a:t>
            </a:r>
            <a:endParaRPr lang="en-US" altLang="zh-CN">
              <a:sym typeface="+mn-ea"/>
            </a:endParaRPr>
          </a:p>
          <a:p>
            <a:r>
              <a:rPr lang="en-US" altLang="zh-CN">
                <a:sym typeface="+mn-ea"/>
              </a:rPr>
              <a:t>2</a:t>
            </a:r>
            <a:r>
              <a:rPr lang="zh-CN" altLang="en-US">
                <a:solidFill>
                  <a:srgbClr val="00B050"/>
                </a:solidFill>
                <a:sym typeface="+mn-ea"/>
              </a:rPr>
              <a:t>补充的工程量清单</a:t>
            </a:r>
            <a:r>
              <a:rPr lang="zh-CN" altLang="en-US">
                <a:sym typeface="+mn-ea"/>
              </a:rPr>
              <a:t>应附有补充项目的项目名称、</a:t>
            </a:r>
            <a:r>
              <a:rPr lang="zh-CN" altLang="en-US">
                <a:solidFill>
                  <a:srgbClr val="00B050"/>
                </a:solidFill>
                <a:sym typeface="+mn-ea"/>
              </a:rPr>
              <a:t>项目特征</a:t>
            </a:r>
            <a:r>
              <a:rPr lang="zh-CN" altLang="en-US">
                <a:sym typeface="+mn-ea"/>
              </a:rPr>
              <a:t>、计量单位、工程量计算规则、工作内容。</a:t>
            </a:r>
            <a:r>
              <a:rPr lang="zh-CN" altLang="en-US">
                <a:solidFill>
                  <a:srgbClr val="00B050"/>
                </a:solidFill>
                <a:sym typeface="+mn-ea"/>
              </a:rPr>
              <a:t>不能计量</a:t>
            </a:r>
            <a:r>
              <a:rPr lang="zh-CN" altLang="en-US">
                <a:sym typeface="+mn-ea"/>
              </a:rPr>
              <a:t>的</a:t>
            </a:r>
            <a:r>
              <a:rPr lang="zh-CN" altLang="en-US">
                <a:solidFill>
                  <a:srgbClr val="FF0000"/>
                </a:solidFill>
                <a:sym typeface="+mn-ea"/>
              </a:rPr>
              <a:t>措施项目</a:t>
            </a:r>
            <a:r>
              <a:rPr lang="zh-CN" altLang="en-US">
                <a:sym typeface="+mn-ea"/>
              </a:rPr>
              <a:t>应附有补充项目的</a:t>
            </a:r>
            <a:r>
              <a:rPr lang="zh-CN" altLang="en-US">
                <a:solidFill>
                  <a:srgbClr val="00B050"/>
                </a:solidFill>
                <a:sym typeface="+mn-ea"/>
              </a:rPr>
              <a:t>项目名称、作内容及包含范围。</a:t>
            </a:r>
            <a:endParaRPr lang="zh-CN" altLang="en-US">
              <a:solidFill>
                <a:srgbClr val="00B050"/>
              </a:solidFill>
              <a:sym typeface="+mn-ea"/>
            </a:endParaRPr>
          </a:p>
          <a:p>
            <a:endParaRPr lang="en-US" altLang="zh-CN"/>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4.2</a:t>
            </a:r>
            <a:r>
              <a:rPr lang="zh-CN" altLang="en-US">
                <a:solidFill>
                  <a:srgbClr val="FF0000"/>
                </a:solidFill>
              </a:rPr>
              <a:t>分部分项</a:t>
            </a:r>
            <a:r>
              <a:rPr lang="zh-CN" altLang="en-US"/>
              <a:t>工程</a:t>
            </a:r>
            <a:endParaRPr lang="zh-CN" altLang="en-US"/>
          </a:p>
          <a:p>
            <a:r>
              <a:rPr lang="en-US" altLang="zh-CN"/>
              <a:t>4.2.1</a:t>
            </a:r>
            <a:r>
              <a:rPr lang="zh-CN" altLang="en-US"/>
              <a:t>工程量清单应根据本标准附录</a:t>
            </a:r>
            <a:r>
              <a:rPr lang="en-US" altLang="zh-CN"/>
              <a:t>A~</a:t>
            </a:r>
            <a:r>
              <a:rPr lang="zh-CN" altLang="en-US"/>
              <a:t>附录</a:t>
            </a:r>
            <a:r>
              <a:rPr lang="en-US" altLang="zh-CN"/>
              <a:t>Q</a:t>
            </a:r>
            <a:r>
              <a:rPr lang="zh-CN" altLang="en-US"/>
              <a:t>规定的项目编码、项目名称、项目特征、计量单位和工程量计算规则进行编制。</a:t>
            </a:r>
            <a:endParaRPr lang="zh-CN" altLang="en-US"/>
          </a:p>
          <a:p>
            <a:r>
              <a:rPr lang="zh-CN" altLang="en-US" sz="2800">
                <a:solidFill>
                  <a:srgbClr val="FF0000"/>
                </a:solidFill>
                <a:sym typeface="+mn-ea"/>
              </a:rPr>
              <a:t>【</a:t>
            </a:r>
            <a:r>
              <a:rPr lang="zh-CN" altLang="en-US" sz="2800">
                <a:solidFill>
                  <a:srgbClr val="FF0000"/>
                </a:solidFill>
              </a:rPr>
              <a:t>要点说明】</a:t>
            </a:r>
            <a:r>
              <a:rPr lang="en-US" altLang="zh-CN" sz="2800"/>
              <a:t> </a:t>
            </a:r>
            <a:r>
              <a:rPr lang="zh-CN" altLang="en-US" sz="2800"/>
              <a:t>本条保留</a:t>
            </a:r>
            <a:r>
              <a:rPr lang="en-US" altLang="zh-CN" sz="2800"/>
              <a:t>“13</a:t>
            </a:r>
            <a:r>
              <a:rPr lang="zh-CN" altLang="en-US" sz="2800"/>
              <a:t>规范</a:t>
            </a:r>
            <a:r>
              <a:rPr lang="en-US" altLang="zh-CN" sz="2800"/>
              <a:t>”</a:t>
            </a:r>
            <a:r>
              <a:rPr lang="zh-CN" altLang="en-US" sz="2800"/>
              <a:t>中条文，规定了组成分部分项工程工程量清单的五个要件，五大要件在工程量清单编制中缺一不可。</a:t>
            </a:r>
            <a:endParaRPr lang="zh-CN" altLang="en-US" sz="2800"/>
          </a:p>
          <a:p>
            <a:r>
              <a:rPr lang="zh-CN" altLang="en-US" sz="2800"/>
              <a:t>应注意，</a:t>
            </a:r>
            <a:r>
              <a:rPr lang="zh-CN" altLang="en-US" sz="2800">
                <a:solidFill>
                  <a:srgbClr val="00B050"/>
                </a:solidFill>
              </a:rPr>
              <a:t>虽然清单在表现形式上只有五大要件，但清单计量标准中的</a:t>
            </a:r>
            <a:r>
              <a:rPr lang="zh-CN" altLang="en-US" sz="2800">
                <a:solidFill>
                  <a:srgbClr val="FF0000"/>
                </a:solidFill>
              </a:rPr>
              <a:t>工作内容</a:t>
            </a:r>
            <a:r>
              <a:rPr lang="zh-CN" altLang="en-US" sz="2800">
                <a:solidFill>
                  <a:srgbClr val="00B050"/>
                </a:solidFill>
              </a:rPr>
              <a:t>作为清单计量标准的重要组成部分</a:t>
            </a:r>
            <a:r>
              <a:rPr lang="zh-CN" altLang="en-US" sz="2800"/>
              <a:t>，是在编制工程量清单时需考虑的重要内容。</a:t>
            </a:r>
            <a:endParaRPr lang="zh-CN" altLang="en-US" sz="2800"/>
          </a:p>
          <a:p>
            <a:r>
              <a:rPr lang="zh-CN" altLang="en-US" sz="2800">
                <a:solidFill>
                  <a:srgbClr val="00B050"/>
                </a:solidFill>
              </a:rPr>
              <a:t>不应将工</a:t>
            </a:r>
            <a:r>
              <a:rPr lang="zh-CN" altLang="en-US" sz="2800">
                <a:solidFill>
                  <a:srgbClr val="FF0000"/>
                </a:solidFill>
              </a:rPr>
              <a:t>作内容</a:t>
            </a:r>
            <a:r>
              <a:rPr lang="zh-CN" altLang="en-US" sz="2800">
                <a:solidFill>
                  <a:srgbClr val="00B050"/>
                </a:solidFill>
              </a:rPr>
              <a:t>中已经包含的工作</a:t>
            </a:r>
            <a:r>
              <a:rPr lang="zh-CN" altLang="en-US" sz="2800">
                <a:solidFill>
                  <a:srgbClr val="FF0000"/>
                </a:solidFill>
              </a:rPr>
              <a:t>拆分</a:t>
            </a:r>
            <a:r>
              <a:rPr lang="zh-CN" altLang="en-US" sz="2800">
                <a:solidFill>
                  <a:srgbClr val="00B050"/>
                </a:solidFill>
              </a:rPr>
              <a:t>再列清单</a:t>
            </a:r>
            <a:r>
              <a:rPr lang="zh-CN" altLang="en-US" sz="2800"/>
              <a:t>，比如挖基坑土方清单工作内容中已经包含基底钎探，不应再单列基底钎探清单。</a:t>
            </a:r>
            <a:endParaRPr lang="zh-CN" altLang="en-US" sz="2800"/>
          </a:p>
          <a:p>
            <a:endParaRPr lang="zh-CN" altLang="en-US" sz="28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4.2.2</a:t>
            </a:r>
            <a:r>
              <a:rPr lang="zh-CN" altLang="en-US">
                <a:sym typeface="+mn-ea"/>
              </a:rPr>
              <a:t>工程量清单的</a:t>
            </a:r>
            <a:r>
              <a:rPr lang="zh-CN" altLang="en-US">
                <a:solidFill>
                  <a:srgbClr val="FF0000"/>
                </a:solidFill>
                <a:sym typeface="+mn-ea"/>
              </a:rPr>
              <a:t>项目编码</a:t>
            </a:r>
            <a:r>
              <a:rPr lang="zh-CN" altLang="en-US">
                <a:sym typeface="+mn-ea"/>
              </a:rPr>
              <a:t>应采用十二位阿拉伯数字表示</a:t>
            </a:r>
            <a:r>
              <a:rPr lang="en-US" altLang="zh-CN">
                <a:sym typeface="+mn-ea"/>
              </a:rPr>
              <a:t>,</a:t>
            </a:r>
            <a:r>
              <a:rPr lang="zh-CN" altLang="en-US">
                <a:sym typeface="+mn-ea"/>
              </a:rPr>
              <a:t>一至九位应按附录的规定设置</a:t>
            </a:r>
            <a:r>
              <a:rPr lang="en-US" altLang="zh-CN">
                <a:sym typeface="+mn-ea"/>
              </a:rPr>
              <a:t>,</a:t>
            </a:r>
            <a:r>
              <a:rPr lang="zh-CN" altLang="en-US">
                <a:sym typeface="+mn-ea"/>
              </a:rPr>
              <a:t>十至十二位应根据拟建工程的工程量清单项目名称和项目特征设置</a:t>
            </a:r>
            <a:r>
              <a:rPr lang="en-US" altLang="zh-CN">
                <a:sym typeface="+mn-ea"/>
              </a:rPr>
              <a:t>,</a:t>
            </a:r>
            <a:r>
              <a:rPr lang="zh-CN" altLang="en-US">
                <a:sym typeface="+mn-ea"/>
              </a:rPr>
              <a:t>同一招标工程中的</a:t>
            </a:r>
            <a:r>
              <a:rPr lang="zh-CN" altLang="en-US">
                <a:solidFill>
                  <a:srgbClr val="FF0000"/>
                </a:solidFill>
                <a:sym typeface="+mn-ea"/>
              </a:rPr>
              <a:t>同一单项</a:t>
            </a:r>
            <a:r>
              <a:rPr lang="zh-CN" altLang="en-US">
                <a:sym typeface="+mn-ea"/>
              </a:rPr>
              <a:t>工程的项目</a:t>
            </a:r>
            <a:r>
              <a:rPr lang="zh-CN" altLang="en-US">
                <a:solidFill>
                  <a:srgbClr val="FF0000"/>
                </a:solidFill>
                <a:sym typeface="+mn-ea"/>
              </a:rPr>
              <a:t>编码不得有重码</a:t>
            </a:r>
            <a:r>
              <a:rPr lang="zh-CN" altLang="en-US">
                <a:sym typeface="+mn-ea"/>
              </a:rPr>
              <a:t>。</a:t>
            </a:r>
            <a:endParaRPr lang="zh-CN" altLang="en-US"/>
          </a:p>
          <a:p>
            <a:r>
              <a:rPr lang="en-US" altLang="zh-CN" sz="2800">
                <a:sym typeface="+mn-ea"/>
              </a:rPr>
              <a:t>4.2.3</a:t>
            </a:r>
            <a:r>
              <a:rPr lang="zh-CN" altLang="en-US" sz="2800">
                <a:sym typeface="+mn-ea"/>
              </a:rPr>
              <a:t>工程量清单的</a:t>
            </a:r>
            <a:r>
              <a:rPr lang="zh-CN" altLang="en-US" sz="2800">
                <a:solidFill>
                  <a:srgbClr val="00B050"/>
                </a:solidFill>
                <a:sym typeface="+mn-ea"/>
              </a:rPr>
              <a:t>项目名称</a:t>
            </a:r>
            <a:r>
              <a:rPr lang="zh-CN" altLang="en-US" sz="2800">
                <a:sym typeface="+mn-ea"/>
              </a:rPr>
              <a:t>应按本标准附录</a:t>
            </a:r>
            <a:r>
              <a:rPr lang="en-US" altLang="zh-CN" sz="2800">
                <a:sym typeface="+mn-ea"/>
              </a:rPr>
              <a:t>A~</a:t>
            </a:r>
            <a:r>
              <a:rPr lang="zh-CN" altLang="en-US" sz="2800">
                <a:sym typeface="+mn-ea"/>
              </a:rPr>
              <a:t>附录</a:t>
            </a:r>
            <a:r>
              <a:rPr lang="en-US" altLang="zh-CN" sz="2800">
                <a:sym typeface="+mn-ea"/>
              </a:rPr>
              <a:t>Q</a:t>
            </a:r>
            <a:r>
              <a:rPr lang="zh-CN" altLang="en-US" sz="2800">
                <a:sym typeface="+mn-ea"/>
              </a:rPr>
              <a:t>中规定的项目名称</a:t>
            </a:r>
            <a:r>
              <a:rPr lang="en-US" altLang="zh-CN" sz="2800">
                <a:sym typeface="+mn-ea"/>
              </a:rPr>
              <a:t>,</a:t>
            </a:r>
            <a:r>
              <a:rPr lang="zh-CN" altLang="en-US" sz="2800">
                <a:sym typeface="+mn-ea"/>
              </a:rPr>
              <a:t>并结合</a:t>
            </a:r>
            <a:r>
              <a:rPr lang="zh-CN" altLang="en-US" sz="2800">
                <a:solidFill>
                  <a:srgbClr val="FF0000"/>
                </a:solidFill>
                <a:sym typeface="+mn-ea"/>
              </a:rPr>
              <a:t>拟建工程</a:t>
            </a:r>
            <a:r>
              <a:rPr lang="zh-CN" altLang="en-US" sz="2800">
                <a:sym typeface="+mn-ea"/>
              </a:rPr>
              <a:t>的实际确定。</a:t>
            </a:r>
            <a:endParaRPr lang="zh-CN" altLang="en-US" sz="2800"/>
          </a:p>
          <a:p>
            <a:r>
              <a:rPr lang="en-US" altLang="zh-CN" sz="2800">
                <a:sym typeface="+mn-ea"/>
              </a:rPr>
              <a:t>4.2.4</a:t>
            </a:r>
            <a:r>
              <a:rPr lang="zh-CN" altLang="en-US" sz="2800">
                <a:sym typeface="+mn-ea"/>
              </a:rPr>
              <a:t>工程量清单的</a:t>
            </a:r>
            <a:r>
              <a:rPr lang="zh-CN" altLang="en-US" sz="2800">
                <a:solidFill>
                  <a:srgbClr val="00B050"/>
                </a:solidFill>
                <a:sym typeface="+mn-ea"/>
              </a:rPr>
              <a:t>项目特征</a:t>
            </a:r>
            <a:r>
              <a:rPr lang="zh-CN" altLang="en-US" sz="2800">
                <a:sym typeface="+mn-ea"/>
              </a:rPr>
              <a:t>应按本标准附录</a:t>
            </a:r>
            <a:r>
              <a:rPr lang="en-US" altLang="zh-CN" sz="2800">
                <a:sym typeface="+mn-ea"/>
              </a:rPr>
              <a:t>A~</a:t>
            </a:r>
            <a:r>
              <a:rPr lang="zh-CN" altLang="en-US" sz="2800">
                <a:sym typeface="+mn-ea"/>
              </a:rPr>
              <a:t>附录</a:t>
            </a:r>
            <a:r>
              <a:rPr lang="en-US" altLang="zh-CN" sz="2800">
                <a:sym typeface="+mn-ea"/>
              </a:rPr>
              <a:t>Q</a:t>
            </a:r>
            <a:r>
              <a:rPr lang="zh-CN" altLang="en-US" sz="2800">
                <a:sym typeface="+mn-ea"/>
              </a:rPr>
              <a:t>中规定的项目特征</a:t>
            </a:r>
            <a:r>
              <a:rPr lang="en-US" altLang="zh-CN" sz="2800">
                <a:sym typeface="+mn-ea"/>
              </a:rPr>
              <a:t>,</a:t>
            </a:r>
            <a:r>
              <a:rPr lang="zh-CN" altLang="en-US" sz="2800">
                <a:sym typeface="+mn-ea"/>
              </a:rPr>
              <a:t>并结合</a:t>
            </a:r>
            <a:r>
              <a:rPr lang="zh-CN" altLang="en-US" sz="2800">
                <a:solidFill>
                  <a:srgbClr val="FF0000"/>
                </a:solidFill>
                <a:sym typeface="+mn-ea"/>
              </a:rPr>
              <a:t>拟建工程</a:t>
            </a:r>
            <a:r>
              <a:rPr lang="zh-CN" altLang="en-US" sz="2800">
                <a:sym typeface="+mn-ea"/>
              </a:rPr>
              <a:t>项目的实际予以描述。</a:t>
            </a:r>
            <a:endParaRPr lang="zh-CN" altLang="en-US" sz="2800"/>
          </a:p>
          <a:p>
            <a:r>
              <a:rPr lang="en-US" altLang="zh-CN" sz="2800">
                <a:sym typeface="+mn-ea"/>
              </a:rPr>
              <a:t>4.2.5</a:t>
            </a:r>
            <a:r>
              <a:rPr lang="zh-CN" altLang="en-US" sz="2800">
                <a:sym typeface="+mn-ea"/>
              </a:rPr>
              <a:t>工程量清单的</a:t>
            </a:r>
            <a:r>
              <a:rPr lang="zh-CN" altLang="en-US" sz="2800">
                <a:solidFill>
                  <a:srgbClr val="00B050"/>
                </a:solidFill>
                <a:sym typeface="+mn-ea"/>
              </a:rPr>
              <a:t>计量单位</a:t>
            </a:r>
            <a:r>
              <a:rPr lang="zh-CN" altLang="en-US" sz="2800">
                <a:sym typeface="+mn-ea"/>
              </a:rPr>
              <a:t>应按本标准附录</a:t>
            </a:r>
            <a:r>
              <a:rPr lang="en-US" altLang="zh-CN" sz="2800">
                <a:sym typeface="+mn-ea"/>
              </a:rPr>
              <a:t>A~</a:t>
            </a:r>
            <a:r>
              <a:rPr lang="zh-CN" altLang="en-US" sz="2800">
                <a:sym typeface="+mn-ea"/>
              </a:rPr>
              <a:t>附录</a:t>
            </a:r>
            <a:r>
              <a:rPr lang="en-US" altLang="zh-CN" sz="2800">
                <a:sym typeface="+mn-ea"/>
              </a:rPr>
              <a:t>Q</a:t>
            </a:r>
            <a:r>
              <a:rPr lang="zh-CN" altLang="en-US" sz="2800">
                <a:sym typeface="+mn-ea"/>
              </a:rPr>
              <a:t>中规定的计量单位确定。</a:t>
            </a:r>
            <a:endParaRPr lang="zh-CN" altLang="en-US" sz="2800"/>
          </a:p>
          <a:p>
            <a:r>
              <a:rPr lang="en-US" altLang="zh-CN" sz="2800">
                <a:sym typeface="+mn-ea"/>
              </a:rPr>
              <a:t>4.2.6</a:t>
            </a:r>
            <a:r>
              <a:rPr lang="zh-CN" altLang="en-US" sz="2800">
                <a:sym typeface="+mn-ea"/>
              </a:rPr>
              <a:t>工程量清单中所列工程量应按本标准附录</a:t>
            </a:r>
            <a:r>
              <a:rPr lang="en-US" altLang="zh-CN" sz="2800">
                <a:sym typeface="+mn-ea"/>
              </a:rPr>
              <a:t>A~</a:t>
            </a:r>
            <a:r>
              <a:rPr lang="zh-CN" altLang="en-US" sz="2800">
                <a:sym typeface="+mn-ea"/>
              </a:rPr>
              <a:t>附录</a:t>
            </a:r>
            <a:r>
              <a:rPr lang="en-US" altLang="zh-CN" sz="2800">
                <a:sym typeface="+mn-ea"/>
              </a:rPr>
              <a:t>Q</a:t>
            </a:r>
            <a:r>
              <a:rPr lang="zh-CN" altLang="en-US" sz="2800">
                <a:sym typeface="+mn-ea"/>
              </a:rPr>
              <a:t>中规定的工程量</a:t>
            </a:r>
            <a:r>
              <a:rPr lang="zh-CN" altLang="en-US" sz="2800">
                <a:solidFill>
                  <a:srgbClr val="00B050"/>
                </a:solidFill>
                <a:sym typeface="+mn-ea"/>
              </a:rPr>
              <a:t>计算规则</a:t>
            </a:r>
            <a:r>
              <a:rPr lang="zh-CN" altLang="en-US" sz="2800">
                <a:sym typeface="+mn-ea"/>
              </a:rPr>
              <a:t>计算。</a:t>
            </a:r>
            <a:endParaRPr lang="zh-CN" altLang="en-US" sz="2800"/>
          </a:p>
          <a:p>
            <a:endParaRPr lang="zh-CN" altLang="en-US" sz="28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solidFill>
                  <a:srgbClr val="FF0000"/>
                </a:solidFill>
              </a:rPr>
              <a:t>主要修改</a:t>
            </a:r>
            <a:r>
              <a:rPr lang="en-US" altLang="zh-CN">
                <a:solidFill>
                  <a:srgbClr val="FF0000"/>
                </a:solidFill>
              </a:rPr>
              <a:t>:</a:t>
            </a:r>
            <a:r>
              <a:rPr lang="zh-CN" altLang="en-US"/>
              <a:t>对分部分项</a:t>
            </a:r>
            <a:r>
              <a:rPr lang="zh-CN" altLang="en-US">
                <a:solidFill>
                  <a:srgbClr val="00B050"/>
                </a:solidFill>
              </a:rPr>
              <a:t>工程量计算规则</a:t>
            </a:r>
            <a:r>
              <a:rPr lang="zh-CN" altLang="en-US"/>
              <a:t>进行优化</a:t>
            </a:r>
            <a:endParaRPr lang="zh-CN" altLang="en-US"/>
          </a:p>
          <a:p>
            <a:r>
              <a:rPr lang="en-US" altLang="zh-CN"/>
              <a:t>1.</a:t>
            </a:r>
            <a:r>
              <a:rPr lang="zh-CN" altLang="en-US"/>
              <a:t>对于</a:t>
            </a:r>
            <a:r>
              <a:rPr lang="en-US" altLang="zh-CN"/>
              <a:t>“13</a:t>
            </a:r>
            <a:r>
              <a:rPr lang="zh-CN" altLang="en-US"/>
              <a:t>规范</a:t>
            </a:r>
            <a:r>
              <a:rPr lang="en-US" altLang="zh-CN"/>
              <a:t>”</a:t>
            </a:r>
            <a:r>
              <a:rPr lang="zh-CN" altLang="en-US"/>
              <a:t>使用过程中，有争议的计算规则进行明确。</a:t>
            </a:r>
            <a:endParaRPr lang="zh-CN" altLang="en-US"/>
          </a:p>
          <a:p>
            <a:r>
              <a:rPr lang="zh-CN" altLang="en-US"/>
              <a:t>例如</a:t>
            </a:r>
            <a:r>
              <a:rPr lang="en-US" altLang="zh-CN"/>
              <a:t>:</a:t>
            </a:r>
            <a:endParaRPr lang="en-US" altLang="zh-CN"/>
          </a:p>
          <a:p>
            <a:r>
              <a:rPr lang="en-US" altLang="zh-CN"/>
              <a:t>* </a:t>
            </a:r>
            <a:r>
              <a:rPr lang="zh-CN" altLang="en-US"/>
              <a:t>附录</a:t>
            </a:r>
            <a:r>
              <a:rPr lang="en-US" altLang="zh-CN"/>
              <a:t>A</a:t>
            </a:r>
            <a:r>
              <a:rPr lang="zh-CN" altLang="en-US"/>
              <a:t>土石方工程，土石方的开挖、回填，</a:t>
            </a:r>
            <a:r>
              <a:rPr lang="zh-CN" altLang="en-US">
                <a:solidFill>
                  <a:srgbClr val="00B050"/>
                </a:solidFill>
              </a:rPr>
              <a:t>均按开挖前的天然密实状态计算</a:t>
            </a:r>
            <a:r>
              <a:rPr lang="zh-CN" altLang="en-US"/>
              <a:t>，不考虑不同密实状态的土、石体积折算。因此删除了土方、石方</a:t>
            </a:r>
            <a:r>
              <a:rPr lang="zh-CN" altLang="en-US">
                <a:solidFill>
                  <a:srgbClr val="FF0000"/>
                </a:solidFill>
              </a:rPr>
              <a:t>体积折算系数表</a:t>
            </a:r>
            <a:r>
              <a:rPr lang="zh-CN" altLang="en-US"/>
              <a:t>。</a:t>
            </a:r>
            <a:endParaRPr lang="zh-CN" altLang="en-US"/>
          </a:p>
          <a:p>
            <a:r>
              <a:rPr lang="en-US" altLang="zh-CN"/>
              <a:t>* </a:t>
            </a:r>
            <a:r>
              <a:rPr lang="zh-CN" altLang="en-US"/>
              <a:t>附录</a:t>
            </a:r>
            <a:r>
              <a:rPr lang="en-US" altLang="zh-CN"/>
              <a:t>B</a:t>
            </a:r>
            <a:r>
              <a:rPr lang="zh-CN" altLang="en-US"/>
              <a:t>地基处理与边坡支护工程</a:t>
            </a:r>
            <a:r>
              <a:rPr lang="zh-CN" altLang="en-US"/>
              <a:t>中，</a:t>
            </a:r>
            <a:r>
              <a:rPr lang="zh-CN" altLang="en-US">
                <a:solidFill>
                  <a:srgbClr val="FF0000"/>
                </a:solidFill>
              </a:rPr>
              <a:t>同类桩</a:t>
            </a:r>
            <a:r>
              <a:rPr lang="zh-CN" altLang="en-US">
                <a:solidFill>
                  <a:srgbClr val="00B050"/>
                </a:solidFill>
              </a:rPr>
              <a:t>的重复套打、截面咬合均不增加相应工程量</a:t>
            </a:r>
            <a:r>
              <a:rPr lang="zh-CN" altLang="en-US"/>
              <a:t>。</a:t>
            </a:r>
            <a:endParaRPr lang="zh-CN" altLang="en-US"/>
          </a:p>
          <a:p>
            <a:r>
              <a:rPr lang="zh-CN" altLang="en-US"/>
              <a:t>水泥土搅拌桩复合地基、地下连续墙、型钢水泥土搅拌墙等项目</a:t>
            </a:r>
            <a:r>
              <a:rPr lang="zh-CN" altLang="en-US">
                <a:solidFill>
                  <a:srgbClr val="00B050"/>
                </a:solidFill>
              </a:rPr>
              <a:t>按照设计成墙或者成桩的体积</a:t>
            </a:r>
            <a:r>
              <a:rPr lang="zh-CN" altLang="en-US"/>
              <a:t>进行计算。</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900">
                <a:sym typeface="+mn-ea"/>
              </a:rPr>
              <a:t>*</a:t>
            </a:r>
            <a:r>
              <a:rPr lang="zh-CN" altLang="en-US" sz="2900">
                <a:sym typeface="+mn-ea"/>
              </a:rPr>
              <a:t>附录</a:t>
            </a:r>
            <a:r>
              <a:rPr lang="en-US" altLang="zh-CN" sz="2900">
                <a:sym typeface="+mn-ea"/>
              </a:rPr>
              <a:t>E</a:t>
            </a:r>
            <a:r>
              <a:rPr lang="zh-CN" altLang="en-US" sz="2900"/>
              <a:t>混凝土及钢筋混凝土工程</a:t>
            </a:r>
            <a:r>
              <a:rPr lang="zh-CN" altLang="en-US" sz="2900">
                <a:sym typeface="+mn-ea"/>
              </a:rPr>
              <a:t>中，现浇构件的</a:t>
            </a:r>
            <a:r>
              <a:rPr lang="zh-CN" altLang="en-US" sz="2900">
                <a:solidFill>
                  <a:srgbClr val="FF0000"/>
                </a:solidFill>
                <a:sym typeface="+mn-ea"/>
              </a:rPr>
              <a:t>钢筋</a:t>
            </a:r>
            <a:r>
              <a:rPr lang="zh-CN" altLang="en-US" sz="2900">
                <a:sym typeface="+mn-ea"/>
              </a:rPr>
              <a:t>项目计算规则修改为</a:t>
            </a:r>
            <a:r>
              <a:rPr lang="en-US" altLang="zh-CN" sz="2900">
                <a:sym typeface="+mn-ea"/>
              </a:rPr>
              <a:t>“</a:t>
            </a:r>
            <a:r>
              <a:rPr lang="zh-CN" altLang="en-US" sz="2900">
                <a:sym typeface="+mn-ea"/>
              </a:rPr>
              <a:t>按设计图示</a:t>
            </a:r>
            <a:r>
              <a:rPr lang="zh-CN" altLang="en-US" sz="2900">
                <a:solidFill>
                  <a:srgbClr val="00B050"/>
                </a:solidFill>
                <a:sym typeface="+mn-ea"/>
              </a:rPr>
              <a:t>钢筋中心线长度</a:t>
            </a:r>
            <a:r>
              <a:rPr lang="zh-CN" altLang="en-US" sz="2900">
                <a:sym typeface="+mn-ea"/>
              </a:rPr>
              <a:t>乘单位理论质量计算。</a:t>
            </a:r>
            <a:endParaRPr lang="zh-CN" altLang="en-US" sz="2900">
              <a:sym typeface="+mn-ea"/>
            </a:endParaRPr>
          </a:p>
          <a:p>
            <a:r>
              <a:rPr lang="zh-CN" altLang="en-US" sz="2900">
                <a:solidFill>
                  <a:srgbClr val="FF0000"/>
                </a:solidFill>
                <a:sym typeface="+mn-ea"/>
              </a:rPr>
              <a:t>设计</a:t>
            </a:r>
            <a:r>
              <a:rPr lang="en-US" altLang="zh-CN" sz="2900">
                <a:sym typeface="+mn-ea"/>
              </a:rPr>
              <a:t>(</a:t>
            </a:r>
            <a:r>
              <a:rPr lang="zh-CN" altLang="en-US" sz="2900">
                <a:sym typeface="+mn-ea"/>
              </a:rPr>
              <a:t>包括规范规定</a:t>
            </a:r>
            <a:r>
              <a:rPr lang="en-US" altLang="zh-CN" sz="2900">
                <a:sym typeface="+mn-ea"/>
              </a:rPr>
              <a:t>)</a:t>
            </a:r>
            <a:r>
              <a:rPr lang="zh-CN" altLang="en-US" sz="2900">
                <a:solidFill>
                  <a:srgbClr val="FF0000"/>
                </a:solidFill>
                <a:sym typeface="+mn-ea"/>
              </a:rPr>
              <a:t>标明</a:t>
            </a:r>
            <a:r>
              <a:rPr lang="zh-CN" altLang="en-US" sz="2900">
                <a:sym typeface="+mn-ea"/>
              </a:rPr>
              <a:t>的搭接和锚固长度应并入计算</a:t>
            </a:r>
            <a:r>
              <a:rPr lang="en-US" altLang="zh-CN" sz="2900">
                <a:sym typeface="+mn-ea"/>
              </a:rPr>
              <a:t>”</a:t>
            </a:r>
            <a:r>
              <a:rPr lang="zh-CN" altLang="en-US" sz="2900">
                <a:sym typeface="+mn-ea"/>
              </a:rPr>
              <a:t>。</a:t>
            </a:r>
            <a:endParaRPr lang="en-US" altLang="zh-CN" sz="2900"/>
          </a:p>
          <a:p>
            <a:r>
              <a:rPr lang="en-US" altLang="zh-CN" sz="2900">
                <a:sym typeface="+mn-ea"/>
              </a:rPr>
              <a:t>*</a:t>
            </a:r>
            <a:r>
              <a:rPr lang="zh-CN" altLang="en-US" sz="2900">
                <a:sym typeface="+mn-ea"/>
              </a:rPr>
              <a:t>附录</a:t>
            </a:r>
            <a:r>
              <a:rPr lang="en-US" altLang="zh-CN" sz="2900">
                <a:sym typeface="+mn-ea"/>
              </a:rPr>
              <a:t>H</a:t>
            </a:r>
            <a:r>
              <a:rPr lang="zh-CN" altLang="en-US" sz="2900"/>
              <a:t>门窗工程</a:t>
            </a:r>
            <a:r>
              <a:rPr lang="zh-CN" altLang="en-US" sz="2900">
                <a:sym typeface="+mn-ea"/>
              </a:rPr>
              <a:t>修改</a:t>
            </a:r>
            <a:r>
              <a:rPr lang="en-US" altLang="zh-CN" sz="2900">
                <a:sym typeface="+mn-ea"/>
              </a:rPr>
              <a:t>“</a:t>
            </a:r>
            <a:r>
              <a:rPr lang="zh-CN" altLang="en-US" sz="2900">
                <a:solidFill>
                  <a:srgbClr val="00B050"/>
                </a:solidFill>
                <a:sym typeface="+mn-ea"/>
              </a:rPr>
              <a:t>窗帘</a:t>
            </a:r>
            <a:r>
              <a:rPr lang="en-US" altLang="zh-CN" sz="2900">
                <a:sym typeface="+mn-ea"/>
              </a:rPr>
              <a:t>”</a:t>
            </a:r>
            <a:r>
              <a:rPr lang="zh-CN" altLang="en-US" sz="2900">
                <a:sym typeface="+mn-ea"/>
              </a:rPr>
              <a:t>按</a:t>
            </a:r>
            <a:r>
              <a:rPr lang="zh-CN" altLang="en-US" sz="2900">
                <a:solidFill>
                  <a:srgbClr val="00B050"/>
                </a:solidFill>
                <a:sym typeface="+mn-ea"/>
              </a:rPr>
              <a:t>设计窗帘</a:t>
            </a:r>
            <a:r>
              <a:rPr lang="zh-CN" altLang="en-US" sz="2900">
                <a:solidFill>
                  <a:srgbClr val="FF0000"/>
                </a:solidFill>
                <a:sym typeface="+mn-ea"/>
              </a:rPr>
              <a:t>覆盖</a:t>
            </a:r>
            <a:r>
              <a:rPr lang="zh-CN" altLang="en-US" sz="2900">
                <a:solidFill>
                  <a:srgbClr val="00B050"/>
                </a:solidFill>
                <a:sym typeface="+mn-ea"/>
              </a:rPr>
              <a:t>面积</a:t>
            </a:r>
            <a:r>
              <a:rPr lang="zh-CN" altLang="en-US" sz="2900">
                <a:sym typeface="+mn-ea"/>
              </a:rPr>
              <a:t>计算。此处计算的不是窗帘本身的面积，而是窗帘在设计使用中所覆盖的面积。</a:t>
            </a:r>
            <a:endParaRPr lang="zh-CN" altLang="en-US" sz="2900"/>
          </a:p>
          <a:p>
            <a:r>
              <a:rPr lang="en-US" altLang="zh-CN" sz="2900">
                <a:sym typeface="+mn-ea"/>
              </a:rPr>
              <a:t>* </a:t>
            </a:r>
            <a:r>
              <a:rPr lang="zh-CN" altLang="en-US" sz="2900">
                <a:sym typeface="+mn-ea"/>
              </a:rPr>
              <a:t>附录</a:t>
            </a:r>
            <a:r>
              <a:rPr lang="en-US" altLang="zh-CN" sz="2900">
                <a:sym typeface="+mn-ea"/>
              </a:rPr>
              <a:t>M</a:t>
            </a:r>
            <a:r>
              <a:rPr lang="zh-CN" altLang="en-US" sz="2900"/>
              <a:t>墙、柱面装饰与隔断、幕墙工程，</a:t>
            </a:r>
            <a:r>
              <a:rPr lang="zh-CN" altLang="en-US" sz="2900">
                <a:sym typeface="+mn-ea"/>
              </a:rPr>
              <a:t>修改墙、柱面</a:t>
            </a:r>
            <a:r>
              <a:rPr lang="zh-CN" altLang="en-US" sz="2900">
                <a:solidFill>
                  <a:srgbClr val="FF0000"/>
                </a:solidFill>
                <a:sym typeface="+mn-ea"/>
              </a:rPr>
              <a:t>块料面层</a:t>
            </a:r>
            <a:r>
              <a:rPr lang="zh-CN" altLang="en-US" sz="2900">
                <a:sym typeface="+mn-ea"/>
              </a:rPr>
              <a:t>和零星块料面层的计算规则为</a:t>
            </a:r>
            <a:r>
              <a:rPr lang="en-US" altLang="zh-CN" sz="2900">
                <a:sym typeface="+mn-ea"/>
              </a:rPr>
              <a:t>“</a:t>
            </a:r>
            <a:r>
              <a:rPr lang="zh-CN" altLang="en-US" sz="2900">
                <a:sym typeface="+mn-ea"/>
              </a:rPr>
              <a:t>按设计图示</a:t>
            </a:r>
            <a:r>
              <a:rPr lang="zh-CN" altLang="en-US" sz="2900">
                <a:solidFill>
                  <a:srgbClr val="00B050"/>
                </a:solidFill>
                <a:sym typeface="+mn-ea"/>
              </a:rPr>
              <a:t>镶贴后表面积</a:t>
            </a:r>
            <a:r>
              <a:rPr lang="zh-CN" altLang="en-US" sz="2900">
                <a:sym typeface="+mn-ea"/>
              </a:rPr>
              <a:t>计算</a:t>
            </a:r>
            <a:r>
              <a:rPr lang="en-US" altLang="zh-CN" sz="2900">
                <a:sym typeface="+mn-ea"/>
              </a:rPr>
              <a:t>”</a:t>
            </a:r>
            <a:r>
              <a:rPr lang="zh-CN" altLang="en-US" sz="2900">
                <a:sym typeface="+mn-ea"/>
              </a:rPr>
              <a:t>，避免就镶贴表面积产生歧义。</a:t>
            </a:r>
            <a:endParaRPr lang="zh-CN" altLang="en-US" sz="2900">
              <a:sym typeface="+mn-ea"/>
            </a:endParaRPr>
          </a:p>
          <a:p>
            <a:r>
              <a:rPr lang="en-US" altLang="zh-CN" sz="2900">
                <a:sym typeface="+mn-ea"/>
              </a:rPr>
              <a:t>“</a:t>
            </a:r>
            <a:r>
              <a:rPr lang="zh-CN" altLang="en-US" sz="2900">
                <a:sym typeface="+mn-ea"/>
              </a:rPr>
              <a:t>墙、柱面</a:t>
            </a:r>
            <a:r>
              <a:rPr lang="zh-CN" altLang="en-US" sz="2900">
                <a:solidFill>
                  <a:srgbClr val="FF0000"/>
                </a:solidFill>
                <a:sym typeface="+mn-ea"/>
              </a:rPr>
              <a:t>饰面板</a:t>
            </a:r>
            <a:r>
              <a:rPr lang="en-US" altLang="zh-CN" sz="2900">
                <a:sym typeface="+mn-ea"/>
              </a:rPr>
              <a:t>”</a:t>
            </a:r>
            <a:r>
              <a:rPr lang="zh-CN" altLang="en-US" sz="2900">
                <a:sym typeface="+mn-ea"/>
              </a:rPr>
              <a:t>计算规则以饰面板</a:t>
            </a:r>
            <a:r>
              <a:rPr lang="zh-CN" altLang="en-US" sz="2900">
                <a:solidFill>
                  <a:srgbClr val="00B050"/>
                </a:solidFill>
                <a:sym typeface="+mn-ea"/>
              </a:rPr>
              <a:t>外围尺寸</a:t>
            </a:r>
            <a:r>
              <a:rPr lang="zh-CN" altLang="en-US" sz="2900">
                <a:sym typeface="+mn-ea"/>
              </a:rPr>
              <a:t>进行计算，避免歧义。</a:t>
            </a:r>
            <a:endParaRPr lang="en-US" altLang="zh-CN" sz="2900">
              <a:sym typeface="+mn-ea"/>
            </a:endParaRPr>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2.</a:t>
            </a:r>
            <a:r>
              <a:rPr lang="zh-CN" altLang="en-US"/>
              <a:t>按照分项工程合理性和构件</a:t>
            </a:r>
            <a:r>
              <a:rPr lang="zh-CN" altLang="en-US">
                <a:solidFill>
                  <a:srgbClr val="FF0000"/>
                </a:solidFill>
              </a:rPr>
              <a:t>完整性</a:t>
            </a:r>
            <a:r>
              <a:rPr lang="zh-CN" altLang="en-US"/>
              <a:t>修改计算规则，去除</a:t>
            </a:r>
            <a:r>
              <a:rPr lang="zh-CN" altLang="en-US">
                <a:solidFill>
                  <a:srgbClr val="FF0000"/>
                </a:solidFill>
              </a:rPr>
              <a:t>清单与定额</a:t>
            </a:r>
            <a:r>
              <a:rPr lang="zh-CN" altLang="en-US"/>
              <a:t>的联系。</a:t>
            </a:r>
            <a:endParaRPr lang="zh-CN" altLang="en-US"/>
          </a:p>
          <a:p>
            <a:r>
              <a:rPr lang="zh-CN" altLang="en-US"/>
              <a:t>例如</a:t>
            </a:r>
            <a:r>
              <a:rPr lang="en-US" altLang="zh-CN"/>
              <a:t>:</a:t>
            </a:r>
            <a:endParaRPr lang="en-US" altLang="zh-CN"/>
          </a:p>
          <a:p>
            <a:r>
              <a:rPr lang="en-US" altLang="zh-CN"/>
              <a:t>* </a:t>
            </a:r>
            <a:r>
              <a:rPr lang="zh-CN" altLang="en-US"/>
              <a:t>附录</a:t>
            </a:r>
            <a:r>
              <a:rPr lang="en-US" altLang="zh-CN"/>
              <a:t>A</a:t>
            </a:r>
            <a:r>
              <a:rPr lang="zh-CN" altLang="en-US"/>
              <a:t>土石方工程，修改了</a:t>
            </a:r>
            <a:r>
              <a:rPr lang="zh-CN" altLang="en-US">
                <a:solidFill>
                  <a:srgbClr val="00B050"/>
                </a:solidFill>
              </a:rPr>
              <a:t>沟槽、基坑</a:t>
            </a:r>
            <a:r>
              <a:rPr lang="zh-CN" altLang="en-US"/>
              <a:t>土石方的划分</a:t>
            </a:r>
            <a:r>
              <a:rPr lang="en-US" altLang="zh-CN"/>
              <a:t>(</a:t>
            </a:r>
            <a:r>
              <a:rPr lang="zh-CN" altLang="en-US"/>
              <a:t>即</a:t>
            </a:r>
            <a:r>
              <a:rPr lang="en-US" altLang="zh-CN"/>
              <a:t>A.4.5:</a:t>
            </a:r>
            <a:r>
              <a:rPr lang="zh-CN" altLang="en-US">
                <a:solidFill>
                  <a:srgbClr val="00B050"/>
                </a:solidFill>
              </a:rPr>
              <a:t>基础土石方中</a:t>
            </a:r>
            <a:r>
              <a:rPr lang="zh-CN" altLang="en-US"/>
              <a:t>，底宽</a:t>
            </a:r>
            <a:r>
              <a:rPr lang="en-US" altLang="zh-CN"/>
              <a:t>≤3m</a:t>
            </a:r>
            <a:r>
              <a:rPr lang="zh-CN" altLang="en-US"/>
              <a:t>且底长</a:t>
            </a:r>
            <a:r>
              <a:rPr lang="en-US" altLang="zh-CN"/>
              <a:t>&gt;3</a:t>
            </a:r>
            <a:r>
              <a:rPr lang="zh-CN" altLang="en-US"/>
              <a:t>倍底宽的为</a:t>
            </a:r>
            <a:r>
              <a:rPr lang="zh-CN" altLang="en-US">
                <a:solidFill>
                  <a:srgbClr val="FF0000"/>
                </a:solidFill>
              </a:rPr>
              <a:t>沟槽</a:t>
            </a:r>
            <a:r>
              <a:rPr lang="zh-CN" altLang="en-US"/>
              <a:t>超出上述范围的为</a:t>
            </a:r>
            <a:r>
              <a:rPr lang="zh-CN" altLang="en-US">
                <a:solidFill>
                  <a:srgbClr val="FF0000"/>
                </a:solidFill>
              </a:rPr>
              <a:t>基坑</a:t>
            </a:r>
            <a:r>
              <a:rPr lang="zh-CN" altLang="en-US"/>
              <a:t>，其中底宽、底长均</a:t>
            </a:r>
            <a:r>
              <a:rPr lang="zh-CN" altLang="en-US">
                <a:solidFill>
                  <a:srgbClr val="00B050"/>
                </a:solidFill>
              </a:rPr>
              <a:t>不包含</a:t>
            </a:r>
            <a:r>
              <a:rPr lang="zh-CN" altLang="en-US"/>
              <a:t>工作面尺寸</a:t>
            </a:r>
            <a:r>
              <a:rPr lang="en-US" altLang="zh-CN"/>
              <a:t>):</a:t>
            </a:r>
            <a:r>
              <a:rPr lang="zh-CN" altLang="en-US"/>
              <a:t>将管沟</a:t>
            </a:r>
            <a:r>
              <a:rPr lang="zh-CN" altLang="en-US"/>
              <a:t>土方、管沟石方的挖和填分别并入挖沟槽土方、挖沟槽石方、回填方计算。</a:t>
            </a:r>
            <a:endParaRPr lang="zh-CN" altLang="en-US"/>
          </a:p>
          <a:p>
            <a:r>
              <a:rPr lang="en-US" altLang="zh-CN"/>
              <a:t>*</a:t>
            </a:r>
            <a:r>
              <a:rPr lang="zh-CN" altLang="en-US"/>
              <a:t>新增的</a:t>
            </a:r>
            <a:r>
              <a:rPr lang="zh-CN" altLang="en-US">
                <a:solidFill>
                  <a:srgbClr val="FF0000"/>
                </a:solidFill>
              </a:rPr>
              <a:t>单独土石方</a:t>
            </a:r>
            <a:r>
              <a:rPr lang="zh-CN" altLang="en-US"/>
              <a:t>项目，按</a:t>
            </a:r>
            <a:r>
              <a:rPr lang="zh-CN" altLang="en-US">
                <a:solidFill>
                  <a:srgbClr val="00B050"/>
                </a:solidFill>
              </a:rPr>
              <a:t>原始地貌与预设标高之间</a:t>
            </a:r>
            <a:r>
              <a:rPr lang="zh-CN" altLang="en-US"/>
              <a:t>的挖填尺寸，以体积计算。</a:t>
            </a:r>
            <a:endParaRPr lang="zh-CN" altLang="en-US"/>
          </a:p>
          <a:p>
            <a:r>
              <a:rPr lang="en-US" altLang="zh-CN"/>
              <a:t>* </a:t>
            </a:r>
            <a:r>
              <a:rPr lang="zh-CN" altLang="en-US">
                <a:solidFill>
                  <a:srgbClr val="00B050"/>
                </a:solidFill>
              </a:rPr>
              <a:t>如单独土石方和基础土石方由同一单位连续施工时，不再单列平整场地清单项。</a:t>
            </a:r>
            <a:endParaRPr lang="zh-CN" altLang="en-US">
              <a:solidFill>
                <a:srgbClr val="00B050"/>
              </a:solidFill>
            </a:endParaRPr>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A.4.1 </a:t>
            </a:r>
            <a:r>
              <a:rPr lang="zh-CN" altLang="en-US">
                <a:solidFill>
                  <a:srgbClr val="FF0000"/>
                </a:solidFill>
              </a:rPr>
              <a:t>单独土石方</a:t>
            </a:r>
            <a:r>
              <a:rPr lang="zh-CN" altLang="en-US"/>
              <a:t>项目，是指</a:t>
            </a:r>
            <a:r>
              <a:rPr lang="zh-CN" altLang="en-US">
                <a:solidFill>
                  <a:srgbClr val="00B050"/>
                </a:solidFill>
              </a:rPr>
              <a:t>为使施工场地达到预设标高</a:t>
            </a:r>
            <a:r>
              <a:rPr lang="en-US" altLang="zh-CN"/>
              <a:t>(</a:t>
            </a:r>
            <a:r>
              <a:rPr lang="zh-CN" altLang="en-US"/>
              <a:t>设计室外标高</a:t>
            </a:r>
            <a:r>
              <a:rPr lang="en-US" altLang="zh-CN"/>
              <a:t>/</a:t>
            </a:r>
            <a:r>
              <a:rPr lang="zh-CN" altLang="en-US"/>
              <a:t>设计室外地面做法底标高</a:t>
            </a:r>
            <a:r>
              <a:rPr lang="en-US" altLang="zh-CN"/>
              <a:t>/</a:t>
            </a:r>
            <a:r>
              <a:rPr lang="zh-CN" altLang="en-US"/>
              <a:t>委托人指定标高</a:t>
            </a:r>
            <a:r>
              <a:rPr lang="en-US" altLang="zh-CN"/>
              <a:t>)</a:t>
            </a:r>
            <a:r>
              <a:rPr lang="zh-CN" altLang="en-US"/>
              <a:t>所进行的土石方工程。</a:t>
            </a:r>
            <a:r>
              <a:rPr lang="en-US" altLang="zh-CN"/>
              <a:t>(</a:t>
            </a:r>
            <a:r>
              <a:rPr lang="zh-CN" altLang="en-US"/>
              <a:t>对某一个工程项目来说有可能不发生</a:t>
            </a:r>
            <a:r>
              <a:rPr lang="en-US" altLang="zh-CN"/>
              <a:t>)</a:t>
            </a:r>
            <a:endParaRPr lang="en-US" altLang="zh-CN"/>
          </a:p>
          <a:p>
            <a:r>
              <a:rPr lang="en-US" altLang="zh-CN"/>
              <a:t>A.4.2 </a:t>
            </a:r>
            <a:r>
              <a:rPr lang="zh-CN" altLang="en-US">
                <a:solidFill>
                  <a:srgbClr val="FF0000"/>
                </a:solidFill>
              </a:rPr>
              <a:t>基础土石方</a:t>
            </a:r>
            <a:r>
              <a:rPr lang="zh-CN" altLang="en-US"/>
              <a:t>项目，是指预设标高以下</a:t>
            </a:r>
            <a:r>
              <a:rPr lang="zh-CN" altLang="en-US">
                <a:solidFill>
                  <a:srgbClr val="00B050"/>
                </a:solidFill>
              </a:rPr>
              <a:t>为实施基础施工所进行的</a:t>
            </a:r>
            <a:r>
              <a:rPr lang="zh-CN" altLang="en-US"/>
              <a:t>土石方工程。基础土石方只分为</a:t>
            </a:r>
            <a:r>
              <a:rPr lang="zh-CN" altLang="en-US">
                <a:solidFill>
                  <a:srgbClr val="FF0000"/>
                </a:solidFill>
              </a:rPr>
              <a:t>沟槽</a:t>
            </a:r>
            <a:r>
              <a:rPr lang="zh-CN" altLang="en-US"/>
              <a:t>和</a:t>
            </a:r>
            <a:r>
              <a:rPr lang="zh-CN" altLang="en-US">
                <a:solidFill>
                  <a:srgbClr val="FF0000"/>
                </a:solidFill>
              </a:rPr>
              <a:t>基坑</a:t>
            </a:r>
            <a:r>
              <a:rPr lang="zh-CN" altLang="en-US"/>
              <a:t>两种形式。</a:t>
            </a:r>
            <a:endParaRPr lang="zh-CN" altLang="en-US"/>
          </a:p>
          <a:p>
            <a:endParaRPr lang="zh-CN" altLang="en-US">
              <a:solidFill>
                <a:srgbClr val="00B050"/>
              </a:solidFill>
            </a:endParaRPr>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pic>
        <p:nvPicPr>
          <p:cNvPr id="4" name="内容占位符 3"/>
          <p:cNvPicPr>
            <a:picLocks noChangeAspect="1"/>
          </p:cNvPicPr>
          <p:nvPr/>
        </p:nvPicPr>
        <p:blipFill>
          <a:blip r:embed="rId1"/>
          <a:stretch>
            <a:fillRect/>
          </a:stretch>
        </p:blipFill>
        <p:spPr>
          <a:xfrm>
            <a:off x="379730" y="4016375"/>
            <a:ext cx="8424545" cy="2225675"/>
          </a:xfrm>
          <a:prstGeom prst="rect">
            <a:avLst/>
          </a:prstGeom>
          <a:noFill/>
          <a:ln>
            <a:noFill/>
          </a:ln>
        </p:spPr>
      </p:pic>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A.4.12 </a:t>
            </a:r>
            <a:r>
              <a:rPr lang="zh-CN" altLang="en-US">
                <a:solidFill>
                  <a:srgbClr val="FF0000"/>
                </a:solidFill>
                <a:sym typeface="+mn-ea"/>
              </a:rPr>
              <a:t>平整场地</a:t>
            </a:r>
            <a:r>
              <a:rPr lang="zh-CN" altLang="en-US">
                <a:sym typeface="+mn-ea"/>
              </a:rPr>
              <a:t>，是指基础土石方施工前，对建筑物所在场地标高</a:t>
            </a:r>
            <a:r>
              <a:rPr lang="en-US" altLang="en-US"/>
              <a:t>±</a:t>
            </a:r>
            <a:r>
              <a:rPr lang="en-US" altLang="zh-CN">
                <a:sym typeface="+mn-ea"/>
              </a:rPr>
              <a:t>300mm</a:t>
            </a:r>
            <a:r>
              <a:rPr lang="zh-CN" altLang="en-US">
                <a:sym typeface="+mn-ea"/>
              </a:rPr>
              <a:t>之间的就地挖、填、运及平整。</a:t>
            </a:r>
            <a:r>
              <a:rPr lang="zh-CN" altLang="en-US">
                <a:solidFill>
                  <a:srgbClr val="00B050"/>
                </a:solidFill>
                <a:sym typeface="+mn-ea"/>
              </a:rPr>
              <a:t>如单独土石方和基础土石方由同一单位连续施工时，</a:t>
            </a:r>
            <a:r>
              <a:rPr lang="zh-CN" altLang="en-US">
                <a:solidFill>
                  <a:srgbClr val="FF0000"/>
                </a:solidFill>
                <a:sym typeface="+mn-ea"/>
              </a:rPr>
              <a:t>不再单列</a:t>
            </a:r>
            <a:r>
              <a:rPr lang="zh-CN" altLang="en-US">
                <a:solidFill>
                  <a:srgbClr val="00B050"/>
                </a:solidFill>
                <a:sym typeface="+mn-ea"/>
              </a:rPr>
              <a:t>平整场地清单项。</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4.3</a:t>
            </a:r>
            <a:r>
              <a:rPr lang="zh-CN" altLang="en-US"/>
              <a:t>措施项目</a:t>
            </a:r>
            <a:endParaRPr lang="zh-CN" altLang="en-US"/>
          </a:p>
          <a:p>
            <a:r>
              <a:rPr lang="en-US" altLang="zh-CN"/>
              <a:t>4.3.1</a:t>
            </a:r>
            <a:r>
              <a:rPr lang="zh-CN" altLang="en-US"/>
              <a:t>编制工程量清单时</a:t>
            </a:r>
            <a:r>
              <a:rPr lang="en-US" altLang="zh-CN"/>
              <a:t>,</a:t>
            </a:r>
            <a:r>
              <a:rPr lang="zh-CN" altLang="en-US"/>
              <a:t>本标准</a:t>
            </a:r>
            <a:r>
              <a:rPr lang="zh-CN" altLang="en-US">
                <a:solidFill>
                  <a:srgbClr val="FF0000"/>
                </a:solidFill>
              </a:rPr>
              <a:t>附录</a:t>
            </a:r>
            <a:r>
              <a:rPr lang="en-US" altLang="zh-CN">
                <a:solidFill>
                  <a:srgbClr val="FF0000"/>
                </a:solidFill>
              </a:rPr>
              <a:t>R</a:t>
            </a:r>
            <a:r>
              <a:rPr lang="zh-CN" altLang="en-US">
                <a:solidFill>
                  <a:srgbClr val="FF0000"/>
                </a:solidFill>
              </a:rPr>
              <a:t>的措施项目</a:t>
            </a:r>
            <a:r>
              <a:rPr lang="zh-CN" altLang="en-US"/>
              <a:t>应按规定的项目编码、项目名称和工作内容确定。</a:t>
            </a:r>
            <a:endParaRPr lang="zh-CN" altLang="en-US"/>
          </a:p>
          <a:p>
            <a:r>
              <a:rPr lang="zh-CN" altLang="en-US">
                <a:solidFill>
                  <a:srgbClr val="FF0000"/>
                </a:solidFill>
                <a:sym typeface="+mn-ea"/>
              </a:rPr>
              <a:t>【要点说明】</a:t>
            </a:r>
            <a:r>
              <a:rPr lang="zh-CN" altLang="en-US"/>
              <a:t>本条规定了措施清单项目的编制要求，与</a:t>
            </a:r>
            <a:r>
              <a:rPr lang="en-US" altLang="zh-CN"/>
              <a:t>“13</a:t>
            </a:r>
            <a:r>
              <a:rPr lang="zh-CN" altLang="en-US"/>
              <a:t>规范</a:t>
            </a:r>
            <a:r>
              <a:rPr lang="en-US" altLang="zh-CN"/>
              <a:t>”</a:t>
            </a:r>
            <a:r>
              <a:rPr lang="zh-CN" altLang="en-US"/>
              <a:t>相比，</a:t>
            </a:r>
            <a:r>
              <a:rPr lang="zh-CN" altLang="en-US">
                <a:solidFill>
                  <a:srgbClr val="00B050"/>
                </a:solidFill>
              </a:rPr>
              <a:t>不再区分</a:t>
            </a:r>
            <a:r>
              <a:rPr lang="en-US" altLang="zh-CN">
                <a:solidFill>
                  <a:srgbClr val="00B050"/>
                </a:solidFill>
              </a:rPr>
              <a:t>“</a:t>
            </a:r>
            <a:r>
              <a:rPr lang="zh-CN" altLang="en-US">
                <a:solidFill>
                  <a:srgbClr val="FF0000"/>
                </a:solidFill>
              </a:rPr>
              <a:t>能计量</a:t>
            </a:r>
            <a:r>
              <a:rPr lang="en-US" altLang="zh-CN">
                <a:solidFill>
                  <a:srgbClr val="00B050"/>
                </a:solidFill>
              </a:rPr>
              <a:t>”</a:t>
            </a:r>
            <a:r>
              <a:rPr lang="zh-CN" altLang="en-US">
                <a:solidFill>
                  <a:srgbClr val="00B050"/>
                </a:solidFill>
              </a:rPr>
              <a:t>和</a:t>
            </a:r>
            <a:r>
              <a:rPr lang="en-US" altLang="zh-CN">
                <a:solidFill>
                  <a:srgbClr val="00B050"/>
                </a:solidFill>
              </a:rPr>
              <a:t>“</a:t>
            </a:r>
            <a:r>
              <a:rPr lang="zh-CN" altLang="en-US">
                <a:solidFill>
                  <a:srgbClr val="FF0000"/>
                </a:solidFill>
              </a:rPr>
              <a:t>不能计量</a:t>
            </a:r>
            <a:r>
              <a:rPr lang="en-US" altLang="zh-CN">
                <a:solidFill>
                  <a:srgbClr val="00B050"/>
                </a:solidFill>
              </a:rPr>
              <a:t>”</a:t>
            </a:r>
            <a:r>
              <a:rPr lang="zh-CN" altLang="en-US">
                <a:solidFill>
                  <a:srgbClr val="00B050"/>
                </a:solidFill>
              </a:rPr>
              <a:t>的项目，均按</a:t>
            </a:r>
            <a:r>
              <a:rPr lang="zh-CN" altLang="en-US">
                <a:solidFill>
                  <a:srgbClr val="FF0000"/>
                </a:solidFill>
              </a:rPr>
              <a:t>项</a:t>
            </a:r>
            <a:r>
              <a:rPr lang="zh-CN" altLang="en-US">
                <a:solidFill>
                  <a:srgbClr val="00B050"/>
                </a:solidFill>
              </a:rPr>
              <a:t>计算，这是本次修编在计算规则上的重大调整</a:t>
            </a:r>
            <a:r>
              <a:rPr lang="zh-CN" altLang="en-US"/>
              <a:t>。</a:t>
            </a:r>
            <a:endParaRPr lang="zh-CN" altLang="en-US"/>
          </a:p>
          <a:p>
            <a:r>
              <a:rPr lang="zh-CN" altLang="en-US"/>
              <a:t>编制措施项目清单时，应按本规范规定的项目编码、项目名称、工作内容确定清单项目。</a:t>
            </a:r>
            <a:endParaRPr lang="zh-CN" altLang="en-US"/>
          </a:p>
          <a:p>
            <a:r>
              <a:rPr lang="zh-CN" altLang="en-US">
                <a:solidFill>
                  <a:srgbClr val="00B050"/>
                </a:solidFill>
              </a:rPr>
              <a:t>措施项目的单位为</a:t>
            </a:r>
            <a:r>
              <a:rPr lang="en-US" altLang="zh-CN">
                <a:solidFill>
                  <a:srgbClr val="00B050"/>
                </a:solidFill>
              </a:rPr>
              <a:t>“</a:t>
            </a:r>
            <a:r>
              <a:rPr lang="zh-CN" altLang="en-US">
                <a:solidFill>
                  <a:srgbClr val="00B050"/>
                </a:solidFill>
              </a:rPr>
              <a:t>项</a:t>
            </a:r>
            <a:r>
              <a:rPr lang="en-US" altLang="zh-CN">
                <a:solidFill>
                  <a:srgbClr val="00B050"/>
                </a:solidFill>
              </a:rPr>
              <a:t>”</a:t>
            </a:r>
            <a:r>
              <a:rPr lang="zh-CN" altLang="en-US">
                <a:solidFill>
                  <a:srgbClr val="00B050"/>
                </a:solidFill>
              </a:rPr>
              <a:t>，</a:t>
            </a:r>
            <a:r>
              <a:rPr lang="zh-CN" altLang="en-US">
                <a:solidFill>
                  <a:srgbClr val="FF0000"/>
                </a:solidFill>
              </a:rPr>
              <a:t>不需要</a:t>
            </a:r>
            <a:r>
              <a:rPr lang="zh-CN" altLang="en-US">
                <a:solidFill>
                  <a:srgbClr val="00B050"/>
                </a:solidFill>
              </a:rPr>
              <a:t>再对措施项目进行</a:t>
            </a:r>
            <a:r>
              <a:rPr lang="zh-CN" altLang="en-US">
                <a:solidFill>
                  <a:srgbClr val="FF0000"/>
                </a:solidFill>
              </a:rPr>
              <a:t>项目特征</a:t>
            </a:r>
            <a:r>
              <a:rPr lang="zh-CN" altLang="en-US">
                <a:solidFill>
                  <a:srgbClr val="00B050"/>
                </a:solidFill>
              </a:rPr>
              <a:t>描述，采用什么施工方案由投标人</a:t>
            </a:r>
            <a:r>
              <a:rPr lang="zh-CN" altLang="en-US"/>
              <a:t>自行考虑，包干报价。</a:t>
            </a:r>
            <a:endParaRPr lang="zh-CN" altLang="en-US"/>
          </a:p>
          <a:p>
            <a:endParaRPr lang="zh-CN" altLang="en-US"/>
          </a:p>
          <a:p>
            <a:endParaRPr lang="en-US" altLang="zh-CN"/>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4.3.2</a:t>
            </a:r>
            <a:r>
              <a:rPr lang="zh-CN" altLang="en-US">
                <a:sym typeface="+mn-ea"/>
              </a:rPr>
              <a:t>发包人提供</a:t>
            </a:r>
            <a:r>
              <a:rPr lang="zh-CN" altLang="en-US">
                <a:solidFill>
                  <a:srgbClr val="FF0000"/>
                </a:solidFill>
                <a:sym typeface="+mn-ea"/>
              </a:rPr>
              <a:t>设计图纸</a:t>
            </a:r>
            <a:r>
              <a:rPr lang="zh-CN" altLang="en-US">
                <a:sym typeface="+mn-ea"/>
              </a:rPr>
              <a:t>并要求承包人</a:t>
            </a:r>
            <a:r>
              <a:rPr lang="zh-CN" altLang="en-US">
                <a:solidFill>
                  <a:srgbClr val="00B050"/>
                </a:solidFill>
                <a:sym typeface="+mn-ea"/>
              </a:rPr>
              <a:t>按图施工</a:t>
            </a:r>
            <a:r>
              <a:rPr lang="zh-CN" altLang="en-US">
                <a:sym typeface="+mn-ea"/>
              </a:rPr>
              <a:t>的</a:t>
            </a:r>
            <a:r>
              <a:rPr lang="zh-CN" altLang="en-US">
                <a:solidFill>
                  <a:srgbClr val="FF0000"/>
                </a:solidFill>
                <a:sym typeface="+mn-ea"/>
              </a:rPr>
              <a:t>措施项目</a:t>
            </a:r>
            <a:r>
              <a:rPr lang="en-US" altLang="zh-CN">
                <a:sym typeface="+mn-ea"/>
              </a:rPr>
              <a:t>,</a:t>
            </a:r>
            <a:r>
              <a:rPr lang="zh-CN" altLang="en-US">
                <a:sym typeface="+mn-ea"/>
              </a:rPr>
              <a:t>应按本标准第</a:t>
            </a:r>
            <a:r>
              <a:rPr lang="en-US" altLang="zh-CN">
                <a:sym typeface="+mn-ea"/>
              </a:rPr>
              <a:t>4.2</a:t>
            </a:r>
            <a:r>
              <a:rPr lang="zh-CN" altLang="en-US">
                <a:sym typeface="+mn-ea"/>
              </a:rPr>
              <a:t>节的规定编制工程量清单</a:t>
            </a:r>
            <a:r>
              <a:rPr lang="en-US" altLang="zh-CN">
                <a:sym typeface="+mn-ea"/>
              </a:rPr>
              <a:t>,</a:t>
            </a:r>
            <a:r>
              <a:rPr lang="zh-CN" altLang="en-US">
                <a:sym typeface="+mn-ea"/>
              </a:rPr>
              <a:t>列入</a:t>
            </a:r>
            <a:r>
              <a:rPr lang="zh-CN" altLang="en-US">
                <a:solidFill>
                  <a:srgbClr val="FF0000"/>
                </a:solidFill>
                <a:sym typeface="+mn-ea"/>
              </a:rPr>
              <a:t>分部分项</a:t>
            </a:r>
            <a:r>
              <a:rPr lang="zh-CN" altLang="en-US">
                <a:sym typeface="+mn-ea"/>
              </a:rPr>
              <a:t>工程量清单中。（</a:t>
            </a:r>
            <a:r>
              <a:rPr lang="zh-CN" altLang="en-US">
                <a:solidFill>
                  <a:srgbClr val="00B050"/>
                </a:solidFill>
                <a:sym typeface="+mn-ea"/>
              </a:rPr>
              <a:t>临时道路、基坑支护</a:t>
            </a:r>
            <a:r>
              <a:rPr lang="zh-CN" altLang="en-US">
                <a:sym typeface="+mn-ea"/>
              </a:rPr>
              <a:t>）</a:t>
            </a:r>
            <a:endParaRPr lang="zh-CN" altLang="en-US"/>
          </a:p>
          <a:p>
            <a:r>
              <a:rPr lang="zh-CN" altLang="en-US">
                <a:sym typeface="+mn-ea"/>
              </a:rPr>
              <a:t>（删除</a:t>
            </a:r>
            <a:r>
              <a:rPr lang="en-US" altLang="zh-CN">
                <a:sym typeface="+mn-ea"/>
              </a:rPr>
              <a:t>“13</a:t>
            </a:r>
            <a:r>
              <a:rPr lang="zh-CN" altLang="en-US">
                <a:sym typeface="+mn-ea"/>
              </a:rPr>
              <a:t>规范</a:t>
            </a:r>
            <a:r>
              <a:rPr lang="en-US" altLang="zh-CN">
                <a:sym typeface="+mn-ea"/>
              </a:rPr>
              <a:t>”</a:t>
            </a:r>
            <a:r>
              <a:rPr lang="zh-CN" altLang="en-US">
                <a:sym typeface="+mn-ea"/>
              </a:rPr>
              <a:t>的</a:t>
            </a:r>
            <a:r>
              <a:rPr lang="en-US" altLang="zh-CN">
                <a:sym typeface="+mn-ea"/>
              </a:rPr>
              <a:t>“</a:t>
            </a:r>
            <a:r>
              <a:rPr lang="zh-CN" altLang="en-US">
                <a:solidFill>
                  <a:srgbClr val="00B050"/>
                </a:solidFill>
                <a:sym typeface="+mn-ea"/>
              </a:rPr>
              <a:t>施工超高增加</a:t>
            </a:r>
            <a:r>
              <a:rPr lang="en-US" altLang="zh-CN">
                <a:sym typeface="+mn-ea"/>
              </a:rPr>
              <a:t>”</a:t>
            </a:r>
            <a:r>
              <a:rPr lang="zh-CN" altLang="en-US">
                <a:sym typeface="+mn-ea"/>
              </a:rPr>
              <a:t>项目，</a:t>
            </a:r>
            <a:r>
              <a:rPr lang="zh-CN" altLang="en-US">
                <a:sym typeface="+mn-ea"/>
              </a:rPr>
              <a:t>计入这部分内容应在对应</a:t>
            </a:r>
            <a:r>
              <a:rPr lang="zh-CN" altLang="en-US">
                <a:solidFill>
                  <a:srgbClr val="00B050"/>
                </a:solidFill>
                <a:sym typeface="+mn-ea"/>
              </a:rPr>
              <a:t>分部分项</a:t>
            </a:r>
            <a:r>
              <a:rPr lang="zh-CN" altLang="en-US">
                <a:sym typeface="+mn-ea"/>
              </a:rPr>
              <a:t>的综合单价中包含。）</a:t>
            </a:r>
            <a:endParaRPr lang="zh-CN" altLang="en-US">
              <a:sym typeface="+mn-ea"/>
            </a:endParaRPr>
          </a:p>
          <a:p>
            <a:r>
              <a:rPr lang="zh-CN" altLang="en-US">
                <a:solidFill>
                  <a:srgbClr val="FF0000"/>
                </a:solidFill>
                <a:sym typeface="+mn-ea"/>
              </a:rPr>
              <a:t>【</a:t>
            </a:r>
            <a:r>
              <a:rPr lang="zh-CN" altLang="en-US">
                <a:solidFill>
                  <a:srgbClr val="FF0000"/>
                </a:solidFill>
              </a:rPr>
              <a:t>要点说明】</a:t>
            </a:r>
            <a:r>
              <a:rPr lang="zh-CN" altLang="en-US"/>
              <a:t>本条与</a:t>
            </a:r>
            <a:r>
              <a:rPr lang="en-US" altLang="zh-CN"/>
              <a:t>“13</a:t>
            </a:r>
            <a:r>
              <a:rPr lang="zh-CN" altLang="en-US"/>
              <a:t>规范</a:t>
            </a:r>
            <a:r>
              <a:rPr lang="en-US" altLang="zh-CN"/>
              <a:t>”</a:t>
            </a:r>
            <a:r>
              <a:rPr lang="zh-CN" altLang="en-US"/>
              <a:t>相比，为新增内容，规定了</a:t>
            </a:r>
            <a:r>
              <a:rPr lang="zh-CN" altLang="en-US">
                <a:solidFill>
                  <a:srgbClr val="00B050"/>
                </a:solidFill>
              </a:rPr>
              <a:t>如发包人提供设计图纸并要求承包人按图施工的措施项目，应按照分部分项工程量清单的编制方法进行编制，列入分部分项工程量清单中</a:t>
            </a:r>
            <a:r>
              <a:rPr lang="zh-CN" altLang="en-US"/>
              <a:t>，计量和计价均按照</a:t>
            </a:r>
            <a:r>
              <a:rPr lang="zh-CN" altLang="en-US">
                <a:solidFill>
                  <a:srgbClr val="FF0000"/>
                </a:solidFill>
              </a:rPr>
              <a:t>分部分项</a:t>
            </a:r>
            <a:r>
              <a:rPr lang="zh-CN" altLang="en-US"/>
              <a:t>工程量清单的原则，不再作为措施项目清单列项。</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sz="2800"/>
              <a:t>根据上述条款，本附录取消</a:t>
            </a:r>
            <a:r>
              <a:rPr lang="zh-CN" altLang="en-US" sz="2800">
                <a:solidFill>
                  <a:srgbClr val="00B050"/>
                </a:solidFill>
              </a:rPr>
              <a:t>单价措施项目</a:t>
            </a:r>
            <a:r>
              <a:rPr lang="zh-CN" altLang="en-US" sz="2800"/>
              <a:t>，房建册除混凝土</a:t>
            </a:r>
            <a:r>
              <a:rPr lang="zh-CN" altLang="en-US" sz="2800">
                <a:solidFill>
                  <a:srgbClr val="FF0000"/>
                </a:solidFill>
              </a:rPr>
              <a:t>模板</a:t>
            </a:r>
            <a:r>
              <a:rPr lang="zh-CN" altLang="en-US" sz="2800"/>
              <a:t>按分部分项计列外，其余全部</a:t>
            </a:r>
            <a:r>
              <a:rPr lang="zh-CN" altLang="en-US" sz="2800">
                <a:solidFill>
                  <a:srgbClr val="00B050"/>
                </a:solidFill>
              </a:rPr>
              <a:t>按</a:t>
            </a:r>
            <a:r>
              <a:rPr lang="en-US" altLang="zh-CN" sz="2800">
                <a:solidFill>
                  <a:srgbClr val="00B050"/>
                </a:solidFill>
              </a:rPr>
              <a:t>“</a:t>
            </a:r>
            <a:r>
              <a:rPr lang="zh-CN" altLang="en-US" sz="2800">
                <a:solidFill>
                  <a:srgbClr val="00B050"/>
                </a:solidFill>
              </a:rPr>
              <a:t>项</a:t>
            </a:r>
            <a:r>
              <a:rPr lang="en-US" altLang="zh-CN" sz="2800">
                <a:solidFill>
                  <a:srgbClr val="00B050"/>
                </a:solidFill>
              </a:rPr>
              <a:t>”</a:t>
            </a:r>
            <a:r>
              <a:rPr lang="zh-CN" altLang="en-US" sz="2800">
                <a:solidFill>
                  <a:srgbClr val="00B050"/>
                </a:solidFill>
              </a:rPr>
              <a:t>计算</a:t>
            </a:r>
            <a:r>
              <a:rPr lang="zh-CN" altLang="en-US" sz="2800"/>
              <a:t>均为</a:t>
            </a:r>
            <a:r>
              <a:rPr lang="zh-CN" altLang="en-US" sz="2800">
                <a:solidFill>
                  <a:srgbClr val="00B050"/>
                </a:solidFill>
              </a:rPr>
              <a:t>总价措施项目</a:t>
            </a:r>
            <a:r>
              <a:rPr lang="zh-CN" altLang="en-US" sz="2800"/>
              <a:t>。</a:t>
            </a:r>
            <a:endParaRPr lang="zh-CN" altLang="en-US" sz="2800"/>
          </a:p>
          <a:p>
            <a:r>
              <a:rPr lang="en-US" altLang="zh-CN" sz="2800"/>
              <a:t>1.</a:t>
            </a:r>
            <a:r>
              <a:rPr lang="zh-CN" altLang="en-US" sz="2800"/>
              <a:t>对于</a:t>
            </a:r>
            <a:r>
              <a:rPr lang="zh-CN" altLang="en-US" sz="2800">
                <a:solidFill>
                  <a:srgbClr val="00B050"/>
                </a:solidFill>
              </a:rPr>
              <a:t>模板</a:t>
            </a:r>
            <a:r>
              <a:rPr lang="zh-CN" altLang="en-US" sz="2800"/>
              <a:t>工程，考虑其工程量与</a:t>
            </a:r>
            <a:r>
              <a:rPr lang="zh-CN" altLang="en-US" sz="2800">
                <a:solidFill>
                  <a:srgbClr val="00B050"/>
                </a:solidFill>
              </a:rPr>
              <a:t>混凝土</a:t>
            </a:r>
            <a:r>
              <a:rPr lang="zh-CN" altLang="en-US" sz="2800"/>
              <a:t>数量直接相关，依据设计图纸的具体尺寸，混凝土的</a:t>
            </a:r>
            <a:r>
              <a:rPr lang="zh-CN" altLang="en-US" sz="2800">
                <a:solidFill>
                  <a:srgbClr val="00B050"/>
                </a:solidFill>
              </a:rPr>
              <a:t>接触面积</a:t>
            </a:r>
            <a:r>
              <a:rPr lang="zh-CN" altLang="en-US" sz="2800"/>
              <a:t>是可计量的，因此尽管模板工程属于施工措施不构成工程实体，但是从计量计价角度，需按照分部分项工程的清单计算原则进行计算。</a:t>
            </a:r>
            <a:endParaRPr lang="zh-CN" altLang="en-US" sz="2800"/>
          </a:p>
          <a:p>
            <a:r>
              <a:rPr lang="zh-CN" altLang="en-US" sz="2800">
                <a:solidFill>
                  <a:srgbClr val="00B050"/>
                </a:solidFill>
              </a:rPr>
              <a:t>除模板工程之外，</a:t>
            </a:r>
            <a:r>
              <a:rPr lang="zh-CN" altLang="en-US" sz="2800"/>
              <a:t>如</a:t>
            </a:r>
            <a:r>
              <a:rPr lang="en-US" altLang="zh-CN" sz="2800"/>
              <a:t>“</a:t>
            </a:r>
            <a:r>
              <a:rPr lang="zh-CN" altLang="en-US" sz="2800"/>
              <a:t>发包人提供设计图纸并要求承包人按图施工的措施项目按本标准</a:t>
            </a:r>
            <a:r>
              <a:rPr lang="en-US" altLang="zh-CN" sz="2800"/>
              <a:t>4.2</a:t>
            </a:r>
            <a:r>
              <a:rPr lang="zh-CN" altLang="en-US" sz="2800"/>
              <a:t>节的规定编制工程量清单，列入分部分项工程量清单中</a:t>
            </a:r>
            <a:r>
              <a:rPr lang="en-US" altLang="zh-CN" sz="2800"/>
              <a:t>”(</a:t>
            </a:r>
            <a:r>
              <a:rPr lang="zh-CN" altLang="en-US" sz="2800"/>
              <a:t>详见条文</a:t>
            </a:r>
            <a:r>
              <a:rPr lang="en-US" altLang="zh-CN" sz="2800"/>
              <a:t>4.3.2)</a:t>
            </a:r>
            <a:r>
              <a:rPr lang="zh-CN" altLang="en-US" sz="2800"/>
              <a:t>。</a:t>
            </a:r>
            <a:endParaRPr lang="zh-CN" altLang="en-US" sz="2800"/>
          </a:p>
          <a:p>
            <a:r>
              <a:rPr lang="zh-CN" altLang="en-US" sz="2800"/>
              <a:t>因此本附录根据上述原则将</a:t>
            </a:r>
            <a:r>
              <a:rPr lang="zh-CN" altLang="en-US" sz="2800">
                <a:solidFill>
                  <a:srgbClr val="00B050"/>
                </a:solidFill>
              </a:rPr>
              <a:t>混凝土模板</a:t>
            </a:r>
            <a:r>
              <a:rPr lang="zh-CN" altLang="en-US" sz="2800"/>
              <a:t>列入</a:t>
            </a:r>
            <a:r>
              <a:rPr lang="zh-CN" altLang="en-US" sz="2800">
                <a:solidFill>
                  <a:srgbClr val="FF0000"/>
                </a:solidFill>
              </a:rPr>
              <a:t>附录</a:t>
            </a:r>
            <a:r>
              <a:rPr lang="en-US" altLang="zh-CN" sz="2800">
                <a:solidFill>
                  <a:srgbClr val="FF0000"/>
                </a:solidFill>
              </a:rPr>
              <a:t>E</a:t>
            </a:r>
            <a:r>
              <a:rPr lang="zh-CN" altLang="en-US" sz="2800"/>
              <a:t>进行计算。修编后的附录</a:t>
            </a:r>
            <a:r>
              <a:rPr lang="en-US" altLang="zh-CN" sz="2800"/>
              <a:t>R</a:t>
            </a:r>
            <a:r>
              <a:rPr lang="zh-CN" altLang="en-US" sz="2800"/>
              <a:t>措施项目不区分小节，共计</a:t>
            </a:r>
            <a:r>
              <a:rPr lang="en-US" altLang="zh-CN" sz="2800"/>
              <a:t>15</a:t>
            </a:r>
            <a:r>
              <a:rPr lang="zh-CN" altLang="en-US" sz="2800"/>
              <a:t>个项目。</a:t>
            </a:r>
            <a:endParaRPr lang="zh-CN" altLang="en-US" sz="28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t>附录</a:t>
            </a:r>
            <a:r>
              <a:rPr lang="en-US" altLang="zh-CN"/>
              <a:t>E</a:t>
            </a:r>
            <a:r>
              <a:rPr lang="zh-CN" altLang="en-US"/>
              <a:t>混凝土及钢筋混凝土工程</a:t>
            </a:r>
            <a:endParaRPr lang="zh-CN" altLang="en-US"/>
          </a:p>
          <a:p>
            <a:r>
              <a:rPr lang="en-US" altLang="zh-CN"/>
              <a:t>E.6</a:t>
            </a:r>
            <a:r>
              <a:rPr lang="zh-CN" altLang="en-US"/>
              <a:t>钢筋及螺栓、铁件</a:t>
            </a:r>
            <a:endParaRPr lang="zh-CN" altLang="en-US"/>
          </a:p>
          <a:p>
            <a:r>
              <a:rPr lang="en-US" altLang="zh-CN"/>
              <a:t>1.</a:t>
            </a:r>
            <a:r>
              <a:rPr lang="zh-CN" altLang="en-US"/>
              <a:t>删除</a:t>
            </a:r>
            <a:r>
              <a:rPr lang="en-US" altLang="zh-CN">
                <a:solidFill>
                  <a:srgbClr val="00B050"/>
                </a:solidFill>
              </a:rPr>
              <a:t>“</a:t>
            </a:r>
            <a:r>
              <a:rPr lang="zh-CN" altLang="en-US">
                <a:solidFill>
                  <a:srgbClr val="00B050"/>
                </a:solidFill>
              </a:rPr>
              <a:t>预制构件钢筋</a:t>
            </a:r>
            <a:r>
              <a:rPr lang="en-US" altLang="zh-CN">
                <a:solidFill>
                  <a:srgbClr val="00B050"/>
                </a:solidFill>
              </a:rPr>
              <a:t>”</a:t>
            </a:r>
            <a:r>
              <a:rPr lang="zh-CN" altLang="en-US"/>
              <a:t>，</a:t>
            </a:r>
            <a:r>
              <a:rPr lang="zh-CN" altLang="en-US">
                <a:solidFill>
                  <a:srgbClr val="00B050"/>
                </a:solidFill>
              </a:rPr>
              <a:t>一般预制构件</a:t>
            </a:r>
            <a:r>
              <a:rPr lang="zh-CN" altLang="en-US"/>
              <a:t>和</a:t>
            </a:r>
            <a:r>
              <a:rPr lang="zh-CN" altLang="en-US">
                <a:solidFill>
                  <a:srgbClr val="00B050"/>
                </a:solidFill>
              </a:rPr>
              <a:t>装配式预制构件</a:t>
            </a:r>
            <a:r>
              <a:rPr lang="zh-CN" altLang="en-US"/>
              <a:t>都已包含构件的</a:t>
            </a:r>
            <a:r>
              <a:rPr lang="zh-CN" altLang="en-US">
                <a:solidFill>
                  <a:srgbClr val="00B050"/>
                </a:solidFill>
              </a:rPr>
              <a:t>钢筋</a:t>
            </a:r>
            <a:r>
              <a:rPr lang="zh-CN" altLang="en-US"/>
              <a:t>，</a:t>
            </a:r>
            <a:r>
              <a:rPr lang="zh-CN" altLang="en-US">
                <a:solidFill>
                  <a:srgbClr val="FF0000"/>
                </a:solidFill>
              </a:rPr>
              <a:t>不单独计算</a:t>
            </a:r>
            <a:r>
              <a:rPr lang="zh-CN" altLang="en-US"/>
              <a:t>。</a:t>
            </a:r>
            <a:endParaRPr lang="zh-CN" altLang="en-US"/>
          </a:p>
          <a:p>
            <a:r>
              <a:rPr lang="zh-CN" altLang="en-US"/>
              <a:t>删除</a:t>
            </a:r>
            <a:r>
              <a:rPr lang="en-US" altLang="zh-CN">
                <a:solidFill>
                  <a:srgbClr val="00B050"/>
                </a:solidFill>
              </a:rPr>
              <a:t>“</a:t>
            </a:r>
            <a:r>
              <a:rPr lang="zh-CN" altLang="en-US">
                <a:solidFill>
                  <a:srgbClr val="00B050"/>
                </a:solidFill>
              </a:rPr>
              <a:t>支撑钢筋</a:t>
            </a:r>
            <a:r>
              <a:rPr lang="en-US" altLang="zh-CN">
                <a:solidFill>
                  <a:srgbClr val="00B050"/>
                </a:solidFill>
              </a:rPr>
              <a:t>(</a:t>
            </a:r>
            <a:r>
              <a:rPr lang="zh-CN" altLang="en-US">
                <a:solidFill>
                  <a:srgbClr val="00B050"/>
                </a:solidFill>
              </a:rPr>
              <a:t>铁马</a:t>
            </a:r>
            <a:r>
              <a:rPr lang="en-US" altLang="zh-CN">
                <a:solidFill>
                  <a:srgbClr val="00B050"/>
                </a:solidFill>
              </a:rPr>
              <a:t>)”“</a:t>
            </a:r>
            <a:r>
              <a:rPr lang="zh-CN" altLang="en-US">
                <a:solidFill>
                  <a:srgbClr val="00B050"/>
                </a:solidFill>
              </a:rPr>
              <a:t>机械连接</a:t>
            </a:r>
            <a:r>
              <a:rPr lang="en-US" altLang="zh-CN">
                <a:solidFill>
                  <a:srgbClr val="00B050"/>
                </a:solidFill>
              </a:rPr>
              <a:t>”</a:t>
            </a:r>
            <a:r>
              <a:rPr lang="zh-CN" altLang="en-US"/>
              <a:t>项目，此类项目依据</a:t>
            </a:r>
            <a:r>
              <a:rPr lang="zh-CN" altLang="en-US">
                <a:solidFill>
                  <a:srgbClr val="FF0000"/>
                </a:solidFill>
              </a:rPr>
              <a:t>设计文件</a:t>
            </a:r>
            <a:r>
              <a:rPr lang="zh-CN" altLang="en-US"/>
              <a:t>没有具体数量，因此应在相应</a:t>
            </a:r>
            <a:r>
              <a:rPr lang="zh-CN" altLang="en-US">
                <a:solidFill>
                  <a:srgbClr val="00B050"/>
                </a:solidFill>
              </a:rPr>
              <a:t>钢筋项目</a:t>
            </a:r>
            <a:r>
              <a:rPr lang="zh-CN" altLang="en-US"/>
              <a:t>的</a:t>
            </a:r>
            <a:r>
              <a:rPr lang="zh-CN" altLang="en-US">
                <a:solidFill>
                  <a:srgbClr val="FF0000"/>
                </a:solidFill>
              </a:rPr>
              <a:t>综合单价</a:t>
            </a:r>
            <a:r>
              <a:rPr lang="zh-CN" altLang="en-US"/>
              <a:t>中考虑。</a:t>
            </a:r>
            <a:endParaRPr lang="zh-CN" altLang="en-US"/>
          </a:p>
          <a:p>
            <a:r>
              <a:rPr lang="en-US" altLang="zh-CN"/>
              <a:t>2.</a:t>
            </a:r>
            <a:r>
              <a:rPr lang="zh-CN" altLang="en-US">
                <a:solidFill>
                  <a:srgbClr val="FF0000"/>
                </a:solidFill>
              </a:rPr>
              <a:t>非设计要求</a:t>
            </a:r>
            <a:r>
              <a:rPr lang="zh-CN" altLang="en-US"/>
              <a:t>的内容无法计算工程量。</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sym typeface="+mn-ea"/>
              </a:rPr>
              <a:t>附录</a:t>
            </a:r>
            <a:r>
              <a:rPr lang="en-US" altLang="zh-CN">
                <a:sym typeface="+mn-ea"/>
              </a:rPr>
              <a:t>R</a:t>
            </a:r>
            <a:r>
              <a:rPr lang="zh-CN" altLang="en-US">
                <a:sym typeface="+mn-ea"/>
              </a:rPr>
              <a:t>措施项目</a:t>
            </a:r>
            <a:endParaRPr lang="zh-CN" altLang="en-US"/>
          </a:p>
          <a:p>
            <a:r>
              <a:rPr lang="en-US" altLang="zh-CN">
                <a:sym typeface="+mn-ea"/>
              </a:rPr>
              <a:t>R.1</a:t>
            </a:r>
            <a:r>
              <a:rPr lang="zh-CN" altLang="en-US">
                <a:sym typeface="+mn-ea"/>
              </a:rPr>
              <a:t>措施项目</a:t>
            </a:r>
            <a:endParaRPr lang="zh-CN" altLang="en-US"/>
          </a:p>
          <a:p>
            <a:r>
              <a:rPr lang="en-US" altLang="zh-CN">
                <a:sym typeface="+mn-ea"/>
              </a:rPr>
              <a:t>R.1.1</a:t>
            </a:r>
            <a:r>
              <a:rPr lang="zh-CN" altLang="en-US">
                <a:sym typeface="+mn-ea"/>
              </a:rPr>
              <a:t>措施项目工程量清单项目设置、单位、工作内容应按表</a:t>
            </a:r>
            <a:r>
              <a:rPr lang="en-US" altLang="zh-CN">
                <a:sym typeface="+mn-ea"/>
              </a:rPr>
              <a:t>R.11</a:t>
            </a:r>
            <a:r>
              <a:rPr lang="zh-CN" altLang="en-US">
                <a:sym typeface="+mn-ea"/>
              </a:rPr>
              <a:t>的规定执行。</a:t>
            </a:r>
            <a:endParaRPr lang="zh-CN" altLang="en-US"/>
          </a:p>
          <a:p>
            <a:r>
              <a:rPr lang="zh-CN" altLang="en-US">
                <a:sym typeface="+mn-ea"/>
              </a:rPr>
              <a:t>单位：</a:t>
            </a:r>
            <a:r>
              <a:rPr lang="zh-CN" altLang="en-US">
                <a:solidFill>
                  <a:srgbClr val="FF0000"/>
                </a:solidFill>
                <a:sym typeface="+mn-ea"/>
              </a:rPr>
              <a:t>项</a:t>
            </a:r>
            <a:endParaRPr lang="zh-CN" altLang="en-US">
              <a:solidFill>
                <a:srgbClr val="FF0000"/>
              </a:solidFill>
            </a:endParaRPr>
          </a:p>
          <a:p>
            <a:r>
              <a:rPr lang="zh-CN" altLang="en-US">
                <a:sym typeface="+mn-ea"/>
              </a:rPr>
              <a:t>表</a:t>
            </a:r>
            <a:r>
              <a:rPr lang="en-US" altLang="zh-CN">
                <a:sym typeface="+mn-ea"/>
              </a:rPr>
              <a:t>R.1.1</a:t>
            </a:r>
            <a:r>
              <a:rPr lang="zh-CN" altLang="en-US">
                <a:sym typeface="+mn-ea"/>
              </a:rPr>
              <a:t>措施项目</a:t>
            </a:r>
            <a:r>
              <a:rPr lang="en-US" altLang="zh-CN">
                <a:sym typeface="+mn-ea"/>
              </a:rPr>
              <a:t>(</a:t>
            </a:r>
            <a:r>
              <a:rPr lang="zh-CN" altLang="en-US">
                <a:sym typeface="+mn-ea"/>
              </a:rPr>
              <a:t>编码</a:t>
            </a:r>
            <a:r>
              <a:rPr lang="en-US" altLang="zh-CN">
                <a:sym typeface="+mn-ea"/>
              </a:rPr>
              <a:t>:011601)</a:t>
            </a:r>
            <a:endParaRPr lang="en-US" altLang="zh-CN"/>
          </a:p>
          <a:p>
            <a:r>
              <a:rPr lang="en-US" altLang="zh-CN"/>
              <a:t>011601001</a:t>
            </a:r>
            <a:r>
              <a:rPr lang="zh-CN" altLang="en-US"/>
              <a:t>脚手架</a:t>
            </a:r>
            <a:endParaRPr lang="zh-CN" altLang="en-US"/>
          </a:p>
          <a:p>
            <a:r>
              <a:rPr lang="zh-CN" altLang="en-US"/>
              <a:t>搭设脚手架、斜道、上料平台</a:t>
            </a:r>
            <a:r>
              <a:rPr lang="en-US" altLang="zh-CN"/>
              <a:t>,</a:t>
            </a:r>
            <a:r>
              <a:rPr lang="zh-CN" altLang="en-US"/>
              <a:t>铺设安全网</a:t>
            </a:r>
            <a:r>
              <a:rPr lang="en-US" altLang="zh-CN"/>
              <a:t>,</a:t>
            </a:r>
            <a:r>
              <a:rPr lang="zh-CN" altLang="en-US"/>
              <a:t>铺</a:t>
            </a:r>
            <a:r>
              <a:rPr lang="en-US" altLang="zh-CN"/>
              <a:t>(</a:t>
            </a:r>
            <a:r>
              <a:rPr lang="zh-CN" altLang="en-US"/>
              <a:t>翻</a:t>
            </a:r>
            <a:r>
              <a:rPr lang="en-US" altLang="zh-CN"/>
              <a:t>)</a:t>
            </a:r>
            <a:r>
              <a:rPr lang="zh-CN" altLang="en-US"/>
              <a:t>脚手板</a:t>
            </a:r>
            <a:r>
              <a:rPr lang="en-US" altLang="zh-CN"/>
              <a:t>,</a:t>
            </a:r>
            <a:r>
              <a:rPr lang="zh-CN" altLang="en-US"/>
              <a:t>转运、改制、维修维护</a:t>
            </a:r>
            <a:r>
              <a:rPr lang="en-US" altLang="zh-CN"/>
              <a:t>,</a:t>
            </a:r>
            <a:r>
              <a:rPr lang="zh-CN" altLang="en-US"/>
              <a:t>拆除、堆放、整理</a:t>
            </a:r>
            <a:r>
              <a:rPr lang="en-US" altLang="zh-CN"/>
              <a:t>,</a:t>
            </a:r>
            <a:r>
              <a:rPr lang="zh-CN" altLang="en-US"/>
              <a:t>外运、归库等</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800">
                <a:sym typeface="+mn-ea"/>
              </a:rPr>
              <a:t>011601002</a:t>
            </a:r>
            <a:r>
              <a:rPr lang="zh-CN" altLang="en-US" sz="2800">
                <a:sym typeface="+mn-ea"/>
              </a:rPr>
              <a:t>垂直运输</a:t>
            </a:r>
            <a:endParaRPr lang="zh-CN" altLang="en-US" sz="2800"/>
          </a:p>
          <a:p>
            <a:r>
              <a:rPr lang="zh-CN" altLang="en-US" sz="2800">
                <a:sym typeface="+mn-ea"/>
              </a:rPr>
              <a:t>垂直运输机械进出场及安拆</a:t>
            </a:r>
            <a:r>
              <a:rPr lang="en-US" altLang="zh-CN" sz="2800">
                <a:sym typeface="+mn-ea"/>
              </a:rPr>
              <a:t>,</a:t>
            </a:r>
            <a:r>
              <a:rPr lang="zh-CN" altLang="en-US" sz="2800">
                <a:sym typeface="+mn-ea"/>
              </a:rPr>
              <a:t>固定装置、基础制作、安装</a:t>
            </a:r>
            <a:r>
              <a:rPr lang="en-US" altLang="zh-CN" sz="2800">
                <a:sym typeface="+mn-ea"/>
              </a:rPr>
              <a:t>,</a:t>
            </a:r>
            <a:r>
              <a:rPr lang="zh-CN" altLang="en-US" sz="2800">
                <a:sym typeface="+mn-ea"/>
              </a:rPr>
              <a:t>行走式机械轨道的铺设、拆除</a:t>
            </a:r>
            <a:r>
              <a:rPr lang="en-US" altLang="zh-CN" sz="2800">
                <a:sym typeface="+mn-ea"/>
              </a:rPr>
              <a:t>,</a:t>
            </a:r>
            <a:r>
              <a:rPr lang="zh-CN" altLang="en-US" sz="2800">
                <a:sym typeface="+mn-ea"/>
              </a:rPr>
              <a:t>设备运转、使用等</a:t>
            </a:r>
            <a:endParaRPr lang="zh-CN" altLang="en-US" sz="2800"/>
          </a:p>
          <a:p>
            <a:r>
              <a:rPr lang="en-US" altLang="zh-CN" sz="2800">
                <a:sym typeface="+mn-ea"/>
              </a:rPr>
              <a:t>011601003</a:t>
            </a:r>
            <a:r>
              <a:rPr lang="zh-CN" altLang="en-US" sz="2800">
                <a:sym typeface="+mn-ea"/>
              </a:rPr>
              <a:t>其他大型机械进出场及安拆</a:t>
            </a:r>
            <a:endParaRPr lang="zh-CN" altLang="en-US" sz="2800"/>
          </a:p>
          <a:p>
            <a:r>
              <a:rPr lang="zh-CN" altLang="en-US" sz="2800">
                <a:sym typeface="+mn-ea"/>
              </a:rPr>
              <a:t>除垂直运输机械以外的大型机械安装、检测、试运转和拆卸</a:t>
            </a:r>
            <a:r>
              <a:rPr lang="en-US" altLang="zh-CN" sz="2800">
                <a:sym typeface="+mn-ea"/>
              </a:rPr>
              <a:t>,</a:t>
            </a:r>
            <a:r>
              <a:rPr lang="zh-CN" altLang="en-US" sz="2800">
                <a:sym typeface="+mn-ea"/>
              </a:rPr>
              <a:t>运进、运出施工现场的装卸和运输</a:t>
            </a:r>
            <a:r>
              <a:rPr lang="en-US" altLang="zh-CN" sz="2800">
                <a:sym typeface="+mn-ea"/>
              </a:rPr>
              <a:t>,</a:t>
            </a:r>
            <a:r>
              <a:rPr lang="zh-CN" altLang="en-US" sz="2800">
                <a:sym typeface="+mn-ea"/>
              </a:rPr>
              <a:t>轨道、固定装置的安装和拆除等</a:t>
            </a:r>
            <a:endParaRPr lang="zh-CN" altLang="en-US" sz="2800"/>
          </a:p>
          <a:p>
            <a:r>
              <a:rPr lang="en-US" altLang="zh-CN" sz="2800"/>
              <a:t>011601004</a:t>
            </a:r>
            <a:r>
              <a:rPr lang="zh-CN" altLang="en-US" sz="2800"/>
              <a:t>施工排水</a:t>
            </a:r>
            <a:endParaRPr lang="zh-CN" altLang="en-US" sz="2800"/>
          </a:p>
          <a:p>
            <a:r>
              <a:rPr lang="zh-CN" altLang="en-US" sz="2800"/>
              <a:t>提供满足施工排水所需的排水系统</a:t>
            </a:r>
            <a:r>
              <a:rPr lang="en-US" altLang="zh-CN" sz="2800"/>
              <a:t>,</a:t>
            </a:r>
            <a:r>
              <a:rPr lang="zh-CN" altLang="en-US" sz="2800"/>
              <a:t>包括设备安拆、调试及配套设施的设置等</a:t>
            </a:r>
            <a:r>
              <a:rPr lang="en-US" altLang="zh-CN" sz="2800"/>
              <a:t>,</a:t>
            </a:r>
            <a:r>
              <a:rPr lang="zh-CN" altLang="en-US" sz="2800"/>
              <a:t>设备运转、使用等</a:t>
            </a:r>
            <a:endParaRPr lang="zh-CN" altLang="en-US" sz="2800"/>
          </a:p>
          <a:p>
            <a:r>
              <a:rPr lang="en-US" altLang="zh-CN" sz="2800">
                <a:sym typeface="+mn-ea"/>
              </a:rPr>
              <a:t>011601005</a:t>
            </a:r>
            <a:r>
              <a:rPr lang="zh-CN" altLang="en-US" sz="2800">
                <a:sym typeface="+mn-ea"/>
              </a:rPr>
              <a:t>施工降水</a:t>
            </a:r>
            <a:endParaRPr lang="zh-CN" altLang="en-US" sz="2800">
              <a:sym typeface="+mn-ea"/>
            </a:endParaRPr>
          </a:p>
          <a:p>
            <a:r>
              <a:rPr lang="zh-CN" altLang="en-US" sz="2800">
                <a:sym typeface="+mn-ea"/>
              </a:rPr>
              <a:t>提供满足施工降水所需的降水系统</a:t>
            </a:r>
            <a:r>
              <a:rPr lang="en-US" altLang="zh-CN" sz="2800">
                <a:sym typeface="+mn-ea"/>
              </a:rPr>
              <a:t>,</a:t>
            </a:r>
            <a:r>
              <a:rPr lang="zh-CN" altLang="en-US" sz="2800">
                <a:sym typeface="+mn-ea"/>
              </a:rPr>
              <a:t>包括设备安拆、调试及配套设施的设置等</a:t>
            </a:r>
            <a:r>
              <a:rPr lang="en-US" altLang="zh-CN" sz="2800">
                <a:sym typeface="+mn-ea"/>
              </a:rPr>
              <a:t>,</a:t>
            </a:r>
            <a:r>
              <a:rPr lang="zh-CN" altLang="en-US" sz="2800">
                <a:sym typeface="+mn-ea"/>
              </a:rPr>
              <a:t>设备运转、使用等</a:t>
            </a:r>
            <a:endParaRPr lang="zh-CN" altLang="en-US" sz="2800"/>
          </a:p>
          <a:p>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011601006</a:t>
            </a:r>
            <a:r>
              <a:rPr lang="zh-CN" altLang="en-US">
                <a:sym typeface="+mn-ea"/>
              </a:rPr>
              <a:t>临时设施</a:t>
            </a:r>
            <a:endParaRPr lang="zh-CN" altLang="en-US"/>
          </a:p>
          <a:p>
            <a:r>
              <a:rPr lang="zh-CN" altLang="en-US">
                <a:sym typeface="+mn-ea"/>
              </a:rPr>
              <a:t>为进行建设工程施工所需的生活和生产用的临时建</a:t>
            </a:r>
            <a:r>
              <a:rPr lang="en-US" altLang="zh-CN">
                <a:sym typeface="+mn-ea"/>
              </a:rPr>
              <a:t>(</a:t>
            </a:r>
            <a:r>
              <a:rPr lang="zh-CN" altLang="en-US">
                <a:sym typeface="+mn-ea"/>
              </a:rPr>
              <a:t>构</a:t>
            </a:r>
            <a:r>
              <a:rPr lang="en-US" altLang="zh-CN">
                <a:sym typeface="+mn-ea"/>
              </a:rPr>
              <a:t>)</a:t>
            </a:r>
            <a:r>
              <a:rPr lang="zh-CN" altLang="en-US">
                <a:sym typeface="+mn-ea"/>
              </a:rPr>
              <a:t>筑物和其他临时设施。包括临时设施的搭设、移拆、维修、清理拆除后恢复等</a:t>
            </a:r>
            <a:r>
              <a:rPr lang="en-US" altLang="zh-CN">
                <a:sym typeface="+mn-ea"/>
              </a:rPr>
              <a:t>,</a:t>
            </a:r>
            <a:r>
              <a:rPr lang="zh-CN" altLang="en-US">
                <a:sym typeface="+mn-ea"/>
              </a:rPr>
              <a:t>以及因修建临时设施应由承包人所负责的有关内容</a:t>
            </a:r>
            <a:endParaRPr lang="zh-CN" altLang="en-US"/>
          </a:p>
          <a:p>
            <a:r>
              <a:rPr lang="en-US" altLang="zh-CN"/>
              <a:t>011601007</a:t>
            </a:r>
            <a:r>
              <a:rPr lang="zh-CN" altLang="en-US"/>
              <a:t>文明施工</a:t>
            </a:r>
            <a:endParaRPr lang="zh-CN" altLang="en-US"/>
          </a:p>
          <a:p>
            <a:r>
              <a:rPr lang="zh-CN" altLang="en-US"/>
              <a:t>施工现场文明施工、绿色施工所需的各项措施</a:t>
            </a:r>
            <a:endParaRPr lang="zh-CN" altLang="en-US"/>
          </a:p>
          <a:p>
            <a:r>
              <a:rPr lang="en-US" altLang="zh-CN"/>
              <a:t>011601008</a:t>
            </a:r>
            <a:r>
              <a:rPr lang="zh-CN" altLang="en-US"/>
              <a:t>环境保护</a:t>
            </a:r>
            <a:endParaRPr lang="zh-CN" altLang="en-US"/>
          </a:p>
          <a:p>
            <a:r>
              <a:rPr lang="zh-CN" altLang="en-US"/>
              <a:t>施工现场为达到环保要求所需的各项措施</a:t>
            </a:r>
            <a:endParaRPr lang="zh-CN" altLang="en-US"/>
          </a:p>
          <a:p>
            <a:r>
              <a:rPr lang="en-US" altLang="zh-CN">
                <a:sym typeface="+mn-ea"/>
              </a:rPr>
              <a:t>011601009</a:t>
            </a:r>
            <a:r>
              <a:rPr lang="zh-CN" altLang="en-US">
                <a:sym typeface="+mn-ea"/>
              </a:rPr>
              <a:t>安全生产</a:t>
            </a:r>
            <a:endParaRPr lang="zh-CN" altLang="en-US"/>
          </a:p>
          <a:p>
            <a:r>
              <a:rPr lang="zh-CN" altLang="en-US">
                <a:sym typeface="+mn-ea"/>
              </a:rPr>
              <a:t>施工现场安全施工所需的各项措施</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011601010</a:t>
            </a:r>
            <a:r>
              <a:rPr lang="zh-CN" altLang="en-US">
                <a:sym typeface="+mn-ea"/>
              </a:rPr>
              <a:t>冬雨季施工增加</a:t>
            </a:r>
            <a:endParaRPr lang="zh-CN" altLang="en-US"/>
          </a:p>
          <a:p>
            <a:r>
              <a:rPr lang="zh-CN" altLang="en-US">
                <a:sym typeface="+mn-ea"/>
              </a:rPr>
              <a:t>在冬季或雨季施工</a:t>
            </a:r>
            <a:r>
              <a:rPr lang="en-US" altLang="zh-CN">
                <a:sym typeface="+mn-ea"/>
              </a:rPr>
              <a:t>,</a:t>
            </a:r>
            <a:r>
              <a:rPr lang="zh-CN" altLang="en-US">
                <a:sym typeface="+mn-ea"/>
              </a:rPr>
              <a:t>引起防寒、保温、防滑、防潮和排除雨雪等措施的增加</a:t>
            </a:r>
            <a:r>
              <a:rPr lang="en-US" altLang="zh-CN">
                <a:sym typeface="+mn-ea"/>
              </a:rPr>
              <a:t>,</a:t>
            </a:r>
            <a:r>
              <a:rPr lang="zh-CN" altLang="en-US">
                <a:sym typeface="+mn-ea"/>
              </a:rPr>
              <a:t>人工、施工机械效率的降低等内容</a:t>
            </a:r>
            <a:endParaRPr lang="zh-CN" altLang="en-US"/>
          </a:p>
          <a:p>
            <a:r>
              <a:rPr lang="en-US" altLang="zh-CN"/>
              <a:t>011601011</a:t>
            </a:r>
            <a:r>
              <a:rPr lang="zh-CN" altLang="en-US"/>
              <a:t>夜间施工增加</a:t>
            </a:r>
            <a:endParaRPr lang="zh-CN" altLang="en-US"/>
          </a:p>
          <a:p>
            <a:r>
              <a:rPr lang="zh-CN" altLang="en-US"/>
              <a:t>因夜间或在地下室等特殊施工部位施工时</a:t>
            </a:r>
            <a:r>
              <a:rPr lang="en-US" altLang="zh-CN"/>
              <a:t>,</a:t>
            </a:r>
            <a:r>
              <a:rPr lang="zh-CN" altLang="en-US"/>
              <a:t>所采用照明设备的安拆、维护、照明用电及施工人员夜班补助、夜间施工劳动效率降低等内容</a:t>
            </a:r>
            <a:endParaRPr lang="zh-CN" altLang="en-US"/>
          </a:p>
          <a:p>
            <a:r>
              <a:rPr lang="en-US" altLang="zh-CN">
                <a:sym typeface="+mn-ea"/>
              </a:rPr>
              <a:t>011601012</a:t>
            </a:r>
            <a:r>
              <a:rPr lang="zh-CN" altLang="en-US">
                <a:sym typeface="+mn-ea"/>
              </a:rPr>
              <a:t>特殊地区施工增加</a:t>
            </a:r>
            <a:endParaRPr lang="zh-CN" altLang="en-US"/>
          </a:p>
          <a:p>
            <a:r>
              <a:rPr lang="zh-CN" altLang="en-US">
                <a:sym typeface="+mn-ea"/>
              </a:rPr>
              <a:t>在特殊地区</a:t>
            </a:r>
            <a:r>
              <a:rPr lang="en-US" altLang="zh-CN">
                <a:sym typeface="+mn-ea"/>
              </a:rPr>
              <a:t>(</a:t>
            </a:r>
            <a:r>
              <a:rPr lang="zh-CN" altLang="en-US">
                <a:sym typeface="+mn-ea"/>
              </a:rPr>
              <a:t>高温、高寒、高原、沙漠、戈壁、沿海、海洋等</a:t>
            </a:r>
            <a:r>
              <a:rPr lang="en-US" altLang="zh-CN">
                <a:sym typeface="+mn-ea"/>
              </a:rPr>
              <a:t>)</a:t>
            </a:r>
            <a:r>
              <a:rPr lang="zh-CN" altLang="en-US">
                <a:sym typeface="+mn-ea"/>
              </a:rPr>
              <a:t>及特殊施工环境</a:t>
            </a:r>
            <a:r>
              <a:rPr lang="en-US" altLang="zh-CN">
                <a:sym typeface="+mn-ea"/>
              </a:rPr>
              <a:t>(</a:t>
            </a:r>
            <a:r>
              <a:rPr lang="zh-CN" altLang="en-US">
                <a:sym typeface="+mn-ea"/>
              </a:rPr>
              <a:t>邻公路、邻铁路等</a:t>
            </a:r>
            <a:r>
              <a:rPr lang="en-US" altLang="zh-CN">
                <a:sym typeface="+mn-ea"/>
              </a:rPr>
              <a:t>)</a:t>
            </a:r>
            <a:r>
              <a:rPr lang="zh-CN" altLang="en-US">
                <a:sym typeface="+mn-ea"/>
              </a:rPr>
              <a:t>下施工时</a:t>
            </a:r>
            <a:r>
              <a:rPr lang="en-US" altLang="zh-CN">
                <a:sym typeface="+mn-ea"/>
              </a:rPr>
              <a:t>,</a:t>
            </a:r>
            <a:r>
              <a:rPr lang="zh-CN" altLang="en-US">
                <a:sym typeface="+mn-ea"/>
              </a:rPr>
              <a:t>弥补施工降效所需增加的内容</a:t>
            </a:r>
            <a:endParaRPr lang="zh-CN" altLang="en-US"/>
          </a:p>
          <a:p>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011601013</a:t>
            </a:r>
            <a:r>
              <a:rPr lang="zh-CN" altLang="en-US">
                <a:sym typeface="+mn-ea"/>
              </a:rPr>
              <a:t>二次搬运</a:t>
            </a:r>
            <a:endParaRPr lang="zh-CN" altLang="en-US"/>
          </a:p>
          <a:p>
            <a:r>
              <a:rPr lang="zh-CN" altLang="en-US">
                <a:sym typeface="+mn-ea"/>
              </a:rPr>
              <a:t>因施工场地条件及施工程序限制而发生的材料、构配件、半成品等一次运输不能到达堆放地点，必须进行二次或多次搬运所发生的内容</a:t>
            </a:r>
            <a:endParaRPr lang="zh-CN" altLang="en-US"/>
          </a:p>
          <a:p>
            <a:r>
              <a:rPr lang="en-US" altLang="zh-CN"/>
              <a:t>011601014</a:t>
            </a:r>
            <a:r>
              <a:rPr lang="zh-CN" altLang="en-US"/>
              <a:t>已完工程及设备保护</a:t>
            </a:r>
            <a:endParaRPr lang="zh-CN" altLang="en-US"/>
          </a:p>
          <a:p>
            <a:r>
              <a:rPr lang="zh-CN" altLang="en-US"/>
              <a:t>建设项目施工过程中直至竣工验收前</a:t>
            </a:r>
            <a:r>
              <a:rPr lang="en-US" altLang="zh-CN"/>
              <a:t>,</a:t>
            </a:r>
            <a:r>
              <a:rPr lang="zh-CN" altLang="en-US"/>
              <a:t>对已完工程及设备采取的必要保护措施</a:t>
            </a:r>
            <a:endParaRPr lang="zh-CN" altLang="en-US"/>
          </a:p>
          <a:p>
            <a:r>
              <a:rPr lang="en-US" altLang="zh-CN"/>
              <a:t>011601015</a:t>
            </a:r>
            <a:r>
              <a:rPr lang="zh-CN" altLang="en-US"/>
              <a:t>既有建</a:t>
            </a:r>
            <a:r>
              <a:rPr lang="en-US" altLang="zh-CN"/>
              <a:t>(</a:t>
            </a:r>
            <a:r>
              <a:rPr lang="zh-CN" altLang="en-US"/>
              <a:t>构</a:t>
            </a:r>
            <a:r>
              <a:rPr lang="en-US" altLang="zh-CN"/>
              <a:t>)</a:t>
            </a:r>
            <a:r>
              <a:rPr lang="zh-CN" altLang="en-US"/>
              <a:t>筑物设施保护</a:t>
            </a:r>
            <a:endParaRPr lang="zh-CN" altLang="en-US"/>
          </a:p>
          <a:p>
            <a:r>
              <a:rPr lang="zh-CN" altLang="en-US"/>
              <a:t>在工程施工过程中</a:t>
            </a:r>
            <a:r>
              <a:rPr lang="en-US" altLang="zh-CN"/>
              <a:t>,</a:t>
            </a:r>
            <a:r>
              <a:rPr lang="zh-CN" altLang="en-US"/>
              <a:t>对既有建</a:t>
            </a:r>
            <a:r>
              <a:rPr lang="en-US" altLang="zh-CN"/>
              <a:t>(</a:t>
            </a:r>
            <a:r>
              <a:rPr lang="zh-CN" altLang="en-US"/>
              <a:t>构</a:t>
            </a:r>
            <a:r>
              <a:rPr lang="en-US" altLang="zh-CN"/>
              <a:t>)</a:t>
            </a:r>
            <a:r>
              <a:rPr lang="zh-CN" altLang="en-US"/>
              <a:t>筑物及地上、地下设施进行的遮盖、封闭、隔离等必要临时保护措施</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R.2</a:t>
            </a:r>
            <a:r>
              <a:rPr lang="zh-CN" altLang="en-US"/>
              <a:t>其他规定</a:t>
            </a:r>
            <a:endParaRPr lang="zh-CN" altLang="en-US"/>
          </a:p>
          <a:p>
            <a:r>
              <a:rPr lang="en-US" altLang="zh-CN">
                <a:sym typeface="+mn-ea"/>
              </a:rPr>
              <a:t>R.2.1</a:t>
            </a:r>
            <a:r>
              <a:rPr lang="zh-CN" altLang="en-US"/>
              <a:t>发包人提供设计</a:t>
            </a:r>
            <a:r>
              <a:rPr lang="zh-CN" altLang="en-US">
                <a:solidFill>
                  <a:srgbClr val="00B050"/>
                </a:solidFill>
              </a:rPr>
              <a:t>图纸</a:t>
            </a:r>
            <a:r>
              <a:rPr lang="zh-CN" altLang="en-US"/>
              <a:t>并要求按其</a:t>
            </a:r>
            <a:r>
              <a:rPr lang="zh-CN" altLang="en-US">
                <a:solidFill>
                  <a:srgbClr val="00B050"/>
                </a:solidFill>
              </a:rPr>
              <a:t>施工</a:t>
            </a:r>
            <a:r>
              <a:rPr lang="zh-CN" altLang="en-US"/>
              <a:t>的</a:t>
            </a:r>
            <a:r>
              <a:rPr lang="zh-CN" altLang="en-US">
                <a:solidFill>
                  <a:srgbClr val="00B050"/>
                </a:solidFill>
              </a:rPr>
              <a:t>措施项目</a:t>
            </a:r>
            <a:r>
              <a:rPr lang="en-US" altLang="zh-CN"/>
              <a:t>,</a:t>
            </a:r>
            <a:r>
              <a:rPr lang="zh-CN" altLang="en-US"/>
              <a:t>可参照</a:t>
            </a:r>
            <a:r>
              <a:rPr lang="zh-CN" altLang="en-US">
                <a:solidFill>
                  <a:srgbClr val="FF0000"/>
                </a:solidFill>
              </a:rPr>
              <a:t>分部分项</a:t>
            </a:r>
            <a:r>
              <a:rPr lang="zh-CN" altLang="en-US"/>
              <a:t>工程补充编码列项</a:t>
            </a:r>
            <a:endParaRPr lang="en-US" altLang="zh-CN"/>
          </a:p>
          <a:p>
            <a:r>
              <a:rPr lang="en-US" altLang="zh-CN"/>
              <a:t>R.2.2</a:t>
            </a:r>
            <a:r>
              <a:rPr lang="zh-CN" altLang="en-US"/>
              <a:t>本附录</a:t>
            </a:r>
            <a:r>
              <a:rPr lang="en-US" altLang="zh-CN"/>
              <a:t>“</a:t>
            </a:r>
            <a:r>
              <a:rPr lang="zh-CN" altLang="en-US"/>
              <a:t>脚手架</a:t>
            </a:r>
            <a:r>
              <a:rPr lang="en-US" altLang="zh-CN"/>
              <a:t>”</a:t>
            </a:r>
            <a:r>
              <a:rPr lang="zh-CN" altLang="en-US"/>
              <a:t>包括工程施工过程中</a:t>
            </a:r>
            <a:r>
              <a:rPr lang="en-US" altLang="zh-CN"/>
              <a:t>,</a:t>
            </a:r>
            <a:r>
              <a:rPr lang="zh-CN" altLang="en-US"/>
              <a:t>按照相关规范要求及满足施工作业的需求所搭设的</a:t>
            </a:r>
            <a:r>
              <a:rPr lang="zh-CN" altLang="en-US">
                <a:solidFill>
                  <a:srgbClr val="FF0000"/>
                </a:solidFill>
              </a:rPr>
              <a:t>全部脚手架</a:t>
            </a:r>
            <a:r>
              <a:rPr lang="zh-CN" altLang="en-US"/>
              <a:t>。</a:t>
            </a:r>
            <a:endParaRPr lang="zh-CN" altLang="en-US"/>
          </a:p>
          <a:p>
            <a:r>
              <a:rPr lang="en-US" altLang="zh-CN"/>
              <a:t>R.2.3</a:t>
            </a:r>
            <a:r>
              <a:rPr lang="zh-CN" altLang="en-US"/>
              <a:t>本附录</a:t>
            </a:r>
            <a:r>
              <a:rPr lang="en-US" altLang="zh-CN"/>
              <a:t>“</a:t>
            </a:r>
            <a:r>
              <a:rPr lang="zh-CN" altLang="en-US"/>
              <a:t>垂直运输</a:t>
            </a:r>
            <a:r>
              <a:rPr lang="en-US" altLang="zh-CN"/>
              <a:t>”</a:t>
            </a:r>
            <a:r>
              <a:rPr lang="zh-CN" altLang="en-US"/>
              <a:t>仅包括工程施工过程中的</a:t>
            </a:r>
            <a:r>
              <a:rPr lang="zh-CN" altLang="en-US">
                <a:solidFill>
                  <a:srgbClr val="FF0000"/>
                </a:solidFill>
              </a:rPr>
              <a:t>大型垂直</a:t>
            </a:r>
            <a:r>
              <a:rPr lang="zh-CN" altLang="en-US"/>
              <a:t>运输机械。使用其他</a:t>
            </a:r>
            <a:r>
              <a:rPr lang="zh-CN" altLang="en-US">
                <a:solidFill>
                  <a:srgbClr val="FF0000"/>
                </a:solidFill>
              </a:rPr>
              <a:t>吊装机械</a:t>
            </a:r>
            <a:r>
              <a:rPr lang="zh-CN" altLang="en-US"/>
              <a:t>及</a:t>
            </a:r>
            <a:r>
              <a:rPr lang="zh-CN" altLang="en-US">
                <a:solidFill>
                  <a:srgbClr val="00B050"/>
                </a:solidFill>
              </a:rPr>
              <a:t>人力辅助工器具</a:t>
            </a:r>
            <a:r>
              <a:rPr lang="zh-CN" altLang="en-US"/>
              <a:t>进行的垂直运输</a:t>
            </a:r>
            <a:r>
              <a:rPr lang="en-US" altLang="zh-CN"/>
              <a:t>,</a:t>
            </a:r>
            <a:r>
              <a:rPr lang="zh-CN" altLang="en-US"/>
              <a:t>包含在相应</a:t>
            </a:r>
            <a:r>
              <a:rPr lang="zh-CN" altLang="en-US">
                <a:solidFill>
                  <a:srgbClr val="FF0000"/>
                </a:solidFill>
              </a:rPr>
              <a:t>分部分项</a:t>
            </a:r>
            <a:r>
              <a:rPr lang="zh-CN" altLang="en-US"/>
              <a:t>工作内容中。</a:t>
            </a:r>
            <a:endParaRPr lang="zh-CN" altLang="en-US"/>
          </a:p>
          <a:p>
            <a:r>
              <a:rPr lang="en-US" altLang="zh-CN"/>
              <a:t>R.2.4</a:t>
            </a:r>
            <a:r>
              <a:rPr lang="zh-CN" altLang="en-US"/>
              <a:t>本附录</a:t>
            </a:r>
            <a:r>
              <a:rPr lang="en-US" altLang="zh-CN"/>
              <a:t>“</a:t>
            </a:r>
            <a:r>
              <a:rPr lang="zh-CN" altLang="en-US"/>
              <a:t>临时设施</a:t>
            </a:r>
            <a:r>
              <a:rPr lang="en-US" altLang="zh-CN"/>
              <a:t>”“</a:t>
            </a:r>
            <a:r>
              <a:rPr lang="zh-CN" altLang="en-US"/>
              <a:t>文明施工</a:t>
            </a:r>
            <a:r>
              <a:rPr lang="en-US" altLang="zh-CN"/>
              <a:t>”“</a:t>
            </a:r>
            <a:r>
              <a:rPr lang="zh-CN" altLang="en-US"/>
              <a:t>环境保护</a:t>
            </a:r>
            <a:r>
              <a:rPr lang="en-US" altLang="zh-CN"/>
              <a:t>”"</a:t>
            </a:r>
            <a:r>
              <a:rPr lang="zh-CN" altLang="en-US"/>
              <a:t>安全生产</a:t>
            </a:r>
            <a:r>
              <a:rPr lang="en-US" altLang="zh-CN"/>
              <a:t>”</a:t>
            </a:r>
            <a:r>
              <a:rPr lang="zh-CN" altLang="en-US">
                <a:solidFill>
                  <a:srgbClr val="00B050"/>
                </a:solidFill>
              </a:rPr>
              <a:t>工作内容</a:t>
            </a:r>
            <a:r>
              <a:rPr lang="zh-CN" altLang="en-US"/>
              <a:t>的包含范围</a:t>
            </a:r>
            <a:r>
              <a:rPr lang="en-US" altLang="zh-CN"/>
              <a:t>,</a:t>
            </a:r>
            <a:r>
              <a:rPr lang="zh-CN" altLang="en-US"/>
              <a:t>应参考各省、自治区、直辖市或行业</a:t>
            </a:r>
            <a:r>
              <a:rPr lang="zh-CN" altLang="en-US">
                <a:solidFill>
                  <a:srgbClr val="FF0000"/>
                </a:solidFill>
              </a:rPr>
              <a:t>建设主管部门</a:t>
            </a:r>
            <a:r>
              <a:rPr lang="zh-CN" altLang="en-US"/>
              <a:t>的相关规定进行补充</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内容占位符 4"/>
          <p:cNvSpPr>
            <a:spLocks noGrp="1"/>
          </p:cNvSpPr>
          <p:nvPr>
            <p:ph idx="1"/>
          </p:nvPr>
        </p:nvSpPr>
        <p:spPr/>
        <p:txBody>
          <a:bodyPr/>
          <a:p>
            <a:pPr algn="ctr"/>
            <a:r>
              <a:rPr lang="zh-CN" altLang="en-US">
                <a:solidFill>
                  <a:srgbClr val="0070C0"/>
                </a:solidFill>
                <a:sym typeface="+mn-ea"/>
              </a:rPr>
              <a:t>《建设工程工程量清单计价标准》</a:t>
            </a:r>
            <a:endParaRPr lang="zh-CN" altLang="en-US">
              <a:solidFill>
                <a:srgbClr val="0070C0"/>
              </a:solidFill>
              <a:sym typeface="+mn-ea"/>
            </a:endParaRPr>
          </a:p>
          <a:p>
            <a:pPr algn="ctr"/>
            <a:r>
              <a:rPr lang="zh-CN" altLang="en-US">
                <a:solidFill>
                  <a:srgbClr val="0070C0"/>
                </a:solidFill>
                <a:sym typeface="+mn-ea"/>
              </a:rPr>
              <a:t>（</a:t>
            </a:r>
            <a:r>
              <a:rPr lang="en-US" altLang="zh-CN">
                <a:solidFill>
                  <a:srgbClr val="0070C0"/>
                </a:solidFill>
                <a:sym typeface="+mn-ea"/>
              </a:rPr>
              <a:t>GB/T50500-2024</a:t>
            </a:r>
            <a:r>
              <a:rPr lang="zh-CN" altLang="en-US">
                <a:solidFill>
                  <a:srgbClr val="0070C0"/>
                </a:solidFill>
                <a:sym typeface="+mn-ea"/>
              </a:rPr>
              <a:t>）</a:t>
            </a:r>
            <a:endParaRPr lang="zh-CN" altLang="en-US">
              <a:solidFill>
                <a:srgbClr val="0070C0"/>
              </a:solidFill>
              <a:sym typeface="+mn-ea"/>
            </a:endParaRPr>
          </a:p>
          <a:p>
            <a:r>
              <a:rPr lang="en-US" altLang="zh-CN" sz="2800"/>
              <a:t>1.</a:t>
            </a:r>
            <a:r>
              <a:rPr lang="zh-CN" altLang="en-US" sz="2800"/>
              <a:t>修订不同合同形式的风险范围及承担规则；</a:t>
            </a:r>
            <a:endParaRPr lang="en-US" altLang="zh-CN" sz="2800"/>
          </a:p>
          <a:p>
            <a:r>
              <a:rPr lang="en-US" altLang="zh-CN" sz="2800"/>
              <a:t>2.</a:t>
            </a:r>
            <a:r>
              <a:rPr lang="zh-CN" altLang="en-US" sz="2800"/>
              <a:t>增加投标报价澄清或说明；</a:t>
            </a:r>
            <a:endParaRPr lang="zh-CN" altLang="en-US" sz="2800"/>
          </a:p>
          <a:p>
            <a:r>
              <a:rPr lang="en-US" altLang="zh-CN" sz="2800"/>
              <a:t>3.</a:t>
            </a:r>
            <a:r>
              <a:rPr lang="zh-CN" altLang="en-US" sz="2800"/>
              <a:t>修订施工措施项目计价规则；</a:t>
            </a:r>
            <a:endParaRPr lang="zh-CN" altLang="en-US" sz="2800"/>
          </a:p>
          <a:p>
            <a:r>
              <a:rPr lang="en-US" altLang="zh-CN" sz="2800"/>
              <a:t>4.</a:t>
            </a:r>
            <a:r>
              <a:rPr lang="zh-CN" altLang="en-US" sz="2800"/>
              <a:t>删除合同价款约定章节，增加合同选择与要求章节；</a:t>
            </a:r>
            <a:endParaRPr lang="en-US" altLang="zh-CN" sz="2800"/>
          </a:p>
          <a:p>
            <a:r>
              <a:rPr lang="en-US" altLang="zh-CN" sz="2800"/>
              <a:t>5.</a:t>
            </a:r>
            <a:r>
              <a:rPr lang="zh-CN" altLang="en-US" sz="2800"/>
              <a:t>修订合同工程计量与价款调整规则；</a:t>
            </a:r>
            <a:endParaRPr lang="zh-CN" altLang="en-US" sz="2800"/>
          </a:p>
          <a:p>
            <a:r>
              <a:rPr lang="en-US" altLang="zh-CN" sz="2800"/>
              <a:t>6.</a:t>
            </a:r>
            <a:r>
              <a:rPr lang="zh-CN" altLang="en-US" sz="2800"/>
              <a:t>删除工程签证条款，增加新增工程计量与计价规则；</a:t>
            </a:r>
            <a:endParaRPr lang="en-US" altLang="zh-CN" sz="2800"/>
          </a:p>
          <a:p>
            <a:r>
              <a:rPr lang="en-US" altLang="zh-CN" sz="2800"/>
              <a:t>7.</a:t>
            </a:r>
            <a:r>
              <a:rPr lang="zh-CN" altLang="en-US" sz="2800"/>
              <a:t>增加施工过程结算计价与支付规则；</a:t>
            </a:r>
            <a:endParaRPr lang="zh-CN" altLang="en-US" sz="2800"/>
          </a:p>
          <a:p>
            <a:r>
              <a:rPr lang="en-US" altLang="zh-CN" sz="2800"/>
              <a:t>8.</a:t>
            </a:r>
            <a:r>
              <a:rPr lang="zh-CN" altLang="en-US" sz="2800"/>
              <a:t>修订合同价款争议解决的办法；</a:t>
            </a:r>
            <a:endParaRPr lang="en-US" altLang="zh-CN" sz="2800"/>
          </a:p>
          <a:p>
            <a:r>
              <a:rPr lang="en-US" altLang="zh-CN" sz="2800"/>
              <a:t>9.</a:t>
            </a:r>
            <a:r>
              <a:rPr lang="zh-CN" altLang="en-US" sz="2800"/>
              <a:t>删除工程造价鉴定章节。</a:t>
            </a:r>
            <a:endParaRPr lang="zh-CN" altLang="en-US" sz="2800"/>
          </a:p>
        </p:txBody>
      </p:sp>
      <p:sp>
        <p:nvSpPr>
          <p:cNvPr id="4" name="灯片编号占位符 3"/>
          <p:cNvSpPr>
            <a:spLocks noGrp="1"/>
          </p:cNvSpPr>
          <p:nvPr>
            <p:ph type="sldNum" sz="quarter" idx="10"/>
          </p:nvPr>
        </p:nvSpPr>
        <p:spPr/>
        <p:txBody>
          <a:bodyPr/>
          <a:p>
            <a:fld id="{49C8CD49-5F05-4C68-A9BC-4ACDA046E14B}" type="slidenum">
              <a:rPr lang="en-US" altLang="zh-CN"/>
            </a:fld>
            <a:endParaRPr lang="en-US" altLang="zh-CN"/>
          </a:p>
        </p:txBody>
      </p: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800"/>
              <a:t>1  </a:t>
            </a:r>
            <a:r>
              <a:rPr lang="zh-CN" altLang="en-US" sz="2800"/>
              <a:t>总则</a:t>
            </a:r>
            <a:endParaRPr lang="zh-CN" altLang="en-US" sz="2800"/>
          </a:p>
          <a:p>
            <a:r>
              <a:rPr lang="en-US" altLang="zh-CN" sz="2800"/>
              <a:t>1.0.2 </a:t>
            </a:r>
            <a:r>
              <a:rPr lang="zh-CN" altLang="en-US" sz="2800"/>
              <a:t>本标准适用于建设工程</a:t>
            </a:r>
            <a:r>
              <a:rPr lang="zh-CN" altLang="en-US" sz="2800">
                <a:solidFill>
                  <a:srgbClr val="FF0000"/>
                </a:solidFill>
              </a:rPr>
              <a:t>施工发承包</a:t>
            </a:r>
            <a:r>
              <a:rPr lang="zh-CN" altLang="en-US" sz="2800"/>
              <a:t>及实施阶段的计价活动。其他的计价活动可参照应用。</a:t>
            </a:r>
            <a:endParaRPr lang="zh-CN" altLang="en-US" sz="2800"/>
          </a:p>
          <a:p>
            <a:r>
              <a:rPr lang="en-US" altLang="zh-CN" sz="2800"/>
              <a:t>1.0.3 </a:t>
            </a:r>
            <a:r>
              <a:rPr lang="zh-CN" altLang="en-US" sz="2800"/>
              <a:t>建设工程的计价活动应遵循客观公正、平等自愿、诚实守信、</a:t>
            </a:r>
            <a:r>
              <a:rPr lang="zh-CN" altLang="en-US" sz="2800">
                <a:solidFill>
                  <a:srgbClr val="FF0000"/>
                </a:solidFill>
              </a:rPr>
              <a:t>法定优先</a:t>
            </a:r>
            <a:r>
              <a:rPr lang="zh-CN" altLang="en-US" sz="2800"/>
              <a:t>、</a:t>
            </a:r>
            <a:r>
              <a:rPr lang="zh-CN" altLang="en-US" sz="2800">
                <a:solidFill>
                  <a:srgbClr val="00B050"/>
                </a:solidFill>
              </a:rPr>
              <a:t>有约从约</a:t>
            </a:r>
            <a:r>
              <a:rPr lang="zh-CN" altLang="en-US" sz="2800"/>
              <a:t>的原则。</a:t>
            </a:r>
            <a:endParaRPr lang="zh-CN" altLang="en-US" sz="2800"/>
          </a:p>
          <a:p>
            <a:r>
              <a:rPr lang="zh-CN" altLang="en-US" sz="2800">
                <a:solidFill>
                  <a:srgbClr val="FF0000"/>
                </a:solidFill>
              </a:rPr>
              <a:t>解读：</a:t>
            </a:r>
            <a:endParaRPr lang="zh-CN" altLang="en-US" sz="2800">
              <a:solidFill>
                <a:srgbClr val="FF0000"/>
              </a:solidFill>
            </a:endParaRPr>
          </a:p>
          <a:p>
            <a:r>
              <a:rPr lang="zh-CN" altLang="en-US" sz="2800">
                <a:sym typeface="+mn-ea"/>
              </a:rPr>
              <a:t>（一）工程造价</a:t>
            </a:r>
            <a:r>
              <a:rPr lang="zh-CN" altLang="en-US" sz="2800">
                <a:solidFill>
                  <a:srgbClr val="00B050"/>
                </a:solidFill>
                <a:sym typeface="+mn-ea"/>
              </a:rPr>
              <a:t>不属于政府定价目录</a:t>
            </a:r>
            <a:r>
              <a:rPr lang="zh-CN" altLang="en-US" sz="2800">
                <a:sym typeface="+mn-ea"/>
              </a:rPr>
              <a:t>范畴，工程造价的确定应</a:t>
            </a:r>
            <a:r>
              <a:rPr lang="zh-CN" altLang="en-US" sz="2800">
                <a:solidFill>
                  <a:srgbClr val="00B050"/>
                </a:solidFill>
                <a:sym typeface="+mn-ea"/>
              </a:rPr>
              <a:t>客观体现实际投入与市场对价之间的合理关系</a:t>
            </a:r>
            <a:r>
              <a:rPr lang="zh-CN" altLang="en-US" sz="2800">
                <a:sym typeface="+mn-ea"/>
              </a:rPr>
              <a:t>。</a:t>
            </a:r>
            <a:endParaRPr lang="zh-CN" altLang="en-US" sz="2800"/>
          </a:p>
          <a:p>
            <a:r>
              <a:rPr lang="zh-CN" altLang="en-US" sz="2800">
                <a:solidFill>
                  <a:srgbClr val="FF0000"/>
                </a:solidFill>
                <a:sym typeface="+mn-ea"/>
              </a:rPr>
              <a:t>《建筑法》第</a:t>
            </a:r>
            <a:r>
              <a:rPr lang="en-US" altLang="zh-CN" sz="2800">
                <a:solidFill>
                  <a:srgbClr val="FF0000"/>
                </a:solidFill>
                <a:sym typeface="+mn-ea"/>
              </a:rPr>
              <a:t>18</a:t>
            </a:r>
            <a:r>
              <a:rPr lang="zh-CN" altLang="en-US" sz="2800">
                <a:solidFill>
                  <a:srgbClr val="FF0000"/>
                </a:solidFill>
                <a:sym typeface="+mn-ea"/>
              </a:rPr>
              <a:t>条</a:t>
            </a:r>
            <a:r>
              <a:rPr lang="en-US" altLang="zh-CN" sz="2800">
                <a:sym typeface="+mn-ea"/>
              </a:rPr>
              <a:t> </a:t>
            </a:r>
            <a:r>
              <a:rPr lang="zh-CN" altLang="en-US" sz="2800">
                <a:sym typeface="+mn-ea"/>
              </a:rPr>
              <a:t>建筑工程造价应当按照国家有关规定，由发包单位与承包单位在</a:t>
            </a:r>
            <a:r>
              <a:rPr lang="zh-CN" altLang="en-US" sz="2800">
                <a:solidFill>
                  <a:srgbClr val="00B050"/>
                </a:solidFill>
                <a:sym typeface="+mn-ea"/>
              </a:rPr>
              <a:t>合同中约定</a:t>
            </a:r>
            <a:r>
              <a:rPr lang="zh-CN" altLang="en-US" sz="2800">
                <a:sym typeface="+mn-ea"/>
              </a:rPr>
              <a:t>。</a:t>
            </a:r>
            <a:endParaRPr lang="zh-CN" altLang="en-US" sz="2800"/>
          </a:p>
          <a:p>
            <a:r>
              <a:rPr lang="zh-CN" altLang="en-US" sz="2800">
                <a:solidFill>
                  <a:srgbClr val="FF0000"/>
                </a:solidFill>
                <a:sym typeface="+mn-ea"/>
              </a:rPr>
              <a:t>《建筑工程施工发包与承包计价管理办法》</a:t>
            </a:r>
            <a:r>
              <a:rPr lang="en-US" altLang="zh-CN" sz="2800">
                <a:solidFill>
                  <a:srgbClr val="FF0000"/>
                </a:solidFill>
                <a:sym typeface="+mn-ea"/>
              </a:rPr>
              <a:t>(</a:t>
            </a:r>
            <a:r>
              <a:rPr lang="zh-CN" altLang="en-US" sz="2800">
                <a:solidFill>
                  <a:srgbClr val="FF0000"/>
                </a:solidFill>
                <a:sym typeface="+mn-ea"/>
              </a:rPr>
              <a:t>部令第</a:t>
            </a:r>
            <a:r>
              <a:rPr lang="en-US" altLang="zh-CN" sz="2800">
                <a:solidFill>
                  <a:srgbClr val="FF0000"/>
                </a:solidFill>
                <a:sym typeface="+mn-ea"/>
              </a:rPr>
              <a:t>16</a:t>
            </a:r>
            <a:r>
              <a:rPr lang="zh-CN" altLang="en-US" sz="2800">
                <a:solidFill>
                  <a:srgbClr val="FF0000"/>
                </a:solidFill>
                <a:sym typeface="+mn-ea"/>
              </a:rPr>
              <a:t>号</a:t>
            </a:r>
            <a:r>
              <a:rPr lang="en-US" altLang="zh-CN" sz="2800">
                <a:solidFill>
                  <a:srgbClr val="FF0000"/>
                </a:solidFill>
                <a:sym typeface="+mn-ea"/>
              </a:rPr>
              <a:t>)</a:t>
            </a:r>
            <a:r>
              <a:rPr lang="zh-CN" altLang="en-US" sz="2800">
                <a:solidFill>
                  <a:srgbClr val="FF0000"/>
                </a:solidFill>
                <a:sym typeface="+mn-ea"/>
              </a:rPr>
              <a:t>第</a:t>
            </a:r>
            <a:r>
              <a:rPr lang="en-US" altLang="zh-CN" sz="2800">
                <a:solidFill>
                  <a:srgbClr val="FF0000"/>
                </a:solidFill>
                <a:sym typeface="+mn-ea"/>
              </a:rPr>
              <a:t>3</a:t>
            </a:r>
            <a:r>
              <a:rPr lang="zh-CN" altLang="en-US" sz="2800">
                <a:solidFill>
                  <a:srgbClr val="FF0000"/>
                </a:solidFill>
                <a:sym typeface="+mn-ea"/>
              </a:rPr>
              <a:t>条</a:t>
            </a:r>
            <a:r>
              <a:rPr lang="en-US" altLang="zh-CN" sz="2800">
                <a:sym typeface="+mn-ea"/>
              </a:rPr>
              <a:t> </a:t>
            </a:r>
            <a:r>
              <a:rPr lang="zh-CN" altLang="en-US" sz="2800">
                <a:sym typeface="+mn-ea"/>
              </a:rPr>
              <a:t>建筑工程施工发包与承包价在政府宏观调控下，由</a:t>
            </a:r>
            <a:r>
              <a:rPr lang="zh-CN" altLang="en-US" sz="2800">
                <a:solidFill>
                  <a:srgbClr val="00B050"/>
                </a:solidFill>
                <a:sym typeface="+mn-ea"/>
              </a:rPr>
              <a:t>市场竞争</a:t>
            </a:r>
            <a:r>
              <a:rPr lang="zh-CN" altLang="en-US" sz="2800">
                <a:sym typeface="+mn-ea"/>
              </a:rPr>
              <a:t>形成。</a:t>
            </a:r>
            <a:endParaRPr lang="en-US" altLang="zh-CN" sz="2800"/>
          </a:p>
          <a:p>
            <a:endParaRPr lang="zh-CN" altLang="en-US" sz="28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a:t>
            </a:r>
            <a:r>
              <a:rPr lang="zh-CN" altLang="en-US">
                <a:sym typeface="+mn-ea"/>
              </a:rPr>
              <a:t>二</a:t>
            </a:r>
            <a:r>
              <a:rPr lang="en-US" altLang="zh-CN">
                <a:sym typeface="+mn-ea"/>
              </a:rPr>
              <a:t>)</a:t>
            </a:r>
            <a:r>
              <a:rPr lang="zh-CN" altLang="en-US">
                <a:sym typeface="+mn-ea"/>
              </a:rPr>
              <a:t>计价活动是定价过程，属于民事活动，必须遵循《民法典》</a:t>
            </a:r>
            <a:r>
              <a:rPr lang="zh-CN" altLang="en-US">
                <a:solidFill>
                  <a:srgbClr val="FF0000"/>
                </a:solidFill>
                <a:sym typeface="+mn-ea"/>
              </a:rPr>
              <a:t>基本原则</a:t>
            </a:r>
            <a:r>
              <a:rPr lang="en-US" altLang="zh-CN">
                <a:sym typeface="+mn-ea"/>
              </a:rPr>
              <a:t>:</a:t>
            </a:r>
            <a:r>
              <a:rPr lang="zh-CN" altLang="en-US">
                <a:sym typeface="+mn-ea"/>
              </a:rPr>
              <a:t>平等、自愿、公平、诚信，</a:t>
            </a:r>
            <a:r>
              <a:rPr lang="zh-CN" altLang="en-US">
                <a:solidFill>
                  <a:srgbClr val="00B050"/>
                </a:solidFill>
                <a:sym typeface="+mn-ea"/>
              </a:rPr>
              <a:t>不得违反法律</a:t>
            </a:r>
            <a:r>
              <a:rPr lang="zh-CN" altLang="en-US">
                <a:sym typeface="+mn-ea"/>
              </a:rPr>
              <a:t>，</a:t>
            </a:r>
            <a:r>
              <a:rPr lang="zh-CN" altLang="en-US">
                <a:solidFill>
                  <a:srgbClr val="00B050"/>
                </a:solidFill>
                <a:sym typeface="+mn-ea"/>
              </a:rPr>
              <a:t>不得违背公序良俗</a:t>
            </a:r>
            <a:r>
              <a:rPr lang="zh-CN" altLang="en-US">
                <a:sym typeface="+mn-ea"/>
              </a:rPr>
              <a:t>。</a:t>
            </a:r>
            <a:endParaRPr lang="zh-CN" altLang="en-US"/>
          </a:p>
          <a:p>
            <a:r>
              <a:rPr lang="en-US" altLang="zh-CN">
                <a:sym typeface="+mn-ea"/>
              </a:rPr>
              <a:t>(</a:t>
            </a:r>
            <a:r>
              <a:rPr lang="zh-CN" altLang="en-US">
                <a:sym typeface="+mn-ea"/>
              </a:rPr>
              <a:t>三</a:t>
            </a:r>
            <a:r>
              <a:rPr lang="en-US" altLang="zh-CN">
                <a:sym typeface="+mn-ea"/>
              </a:rPr>
              <a:t>)</a:t>
            </a:r>
            <a:r>
              <a:rPr lang="zh-CN" altLang="en-US">
                <a:sym typeface="+mn-ea"/>
              </a:rPr>
              <a:t>对于法定</a:t>
            </a:r>
            <a:r>
              <a:rPr lang="zh-CN" altLang="en-US">
                <a:solidFill>
                  <a:srgbClr val="FF0000"/>
                </a:solidFill>
                <a:sym typeface="+mn-ea"/>
              </a:rPr>
              <a:t>必须招标</a:t>
            </a:r>
            <a:r>
              <a:rPr lang="zh-CN" altLang="en-US">
                <a:sym typeface="+mn-ea"/>
              </a:rPr>
              <a:t>项目，工程价款的确定应严格按照《招标投标法》的规定成立合同价并不得修改，体现了</a:t>
            </a:r>
            <a:r>
              <a:rPr lang="en-US" altLang="zh-CN">
                <a:sym typeface="+mn-ea"/>
              </a:rPr>
              <a:t>“</a:t>
            </a:r>
            <a:r>
              <a:rPr lang="zh-CN" altLang="en-US">
                <a:solidFill>
                  <a:srgbClr val="00B050"/>
                </a:solidFill>
                <a:sym typeface="+mn-ea"/>
              </a:rPr>
              <a:t>法定优先原则</a:t>
            </a:r>
            <a:r>
              <a:rPr lang="en-US" altLang="zh-CN">
                <a:sym typeface="+mn-ea"/>
              </a:rPr>
              <a:t>”</a:t>
            </a:r>
            <a:r>
              <a:rPr lang="zh-CN" altLang="en-US">
                <a:sym typeface="+mn-ea"/>
              </a:rPr>
              <a:t>，而对于</a:t>
            </a:r>
            <a:r>
              <a:rPr lang="zh-CN" altLang="en-US">
                <a:solidFill>
                  <a:srgbClr val="FF0000"/>
                </a:solidFill>
                <a:sym typeface="+mn-ea"/>
              </a:rPr>
              <a:t>非法定必须招标</a:t>
            </a:r>
            <a:r>
              <a:rPr lang="zh-CN" altLang="en-US">
                <a:sym typeface="+mn-ea"/>
              </a:rPr>
              <a:t>项目，工程价款应当按照</a:t>
            </a:r>
            <a:r>
              <a:rPr lang="en-US" altLang="zh-CN">
                <a:sym typeface="+mn-ea"/>
              </a:rPr>
              <a:t>“</a:t>
            </a:r>
            <a:r>
              <a:rPr lang="zh-CN" altLang="en-US">
                <a:solidFill>
                  <a:srgbClr val="00B050"/>
                </a:solidFill>
                <a:sym typeface="+mn-ea"/>
              </a:rPr>
              <a:t>有约从约</a:t>
            </a:r>
            <a:r>
              <a:rPr lang="en-US" altLang="zh-CN">
                <a:sym typeface="+mn-ea"/>
              </a:rPr>
              <a:t>”</a:t>
            </a:r>
            <a:r>
              <a:rPr lang="zh-CN" altLang="en-US">
                <a:sym typeface="+mn-ea"/>
              </a:rPr>
              <a:t>的原则。</a:t>
            </a:r>
            <a:endParaRPr lang="zh-CN" altLang="en-US">
              <a:sym typeface="+mn-ea"/>
            </a:endParaRPr>
          </a:p>
          <a:p>
            <a:r>
              <a:rPr lang="en-US" altLang="zh-CN">
                <a:sym typeface="+mn-ea"/>
              </a:rPr>
              <a:t>(</a:t>
            </a:r>
            <a:r>
              <a:rPr lang="zh-CN" altLang="en-US">
                <a:sym typeface="+mn-ea"/>
              </a:rPr>
              <a:t>四</a:t>
            </a:r>
            <a:r>
              <a:rPr lang="en-US" altLang="zh-CN">
                <a:sym typeface="+mn-ea"/>
              </a:rPr>
              <a:t>)</a:t>
            </a:r>
            <a:r>
              <a:rPr lang="zh-CN" altLang="en-US">
                <a:sym typeface="+mn-ea"/>
              </a:rPr>
              <a:t>确定工程造价应按照《招标投标法》或者按建设工程合同的相关约定确定，</a:t>
            </a:r>
            <a:r>
              <a:rPr lang="zh-CN" altLang="en-US">
                <a:solidFill>
                  <a:srgbClr val="00B050"/>
                </a:solidFill>
                <a:sym typeface="+mn-ea"/>
              </a:rPr>
              <a:t>合同约定</a:t>
            </a:r>
            <a:r>
              <a:rPr lang="zh-CN" altLang="en-US">
                <a:sym typeface="+mn-ea"/>
              </a:rPr>
              <a:t>不能大于法律的</a:t>
            </a:r>
            <a:r>
              <a:rPr lang="zh-CN" altLang="en-US">
                <a:solidFill>
                  <a:srgbClr val="FF0000"/>
                </a:solidFill>
                <a:sym typeface="+mn-ea"/>
              </a:rPr>
              <a:t>强制性规定</a:t>
            </a:r>
            <a:r>
              <a:rPr lang="zh-CN" altLang="en-US">
                <a:sym typeface="+mn-ea"/>
              </a:rPr>
              <a:t>，同时也应</a:t>
            </a:r>
            <a:r>
              <a:rPr lang="zh-CN" altLang="en-US">
                <a:solidFill>
                  <a:srgbClr val="00B050"/>
                </a:solidFill>
                <a:sym typeface="+mn-ea"/>
              </a:rPr>
              <a:t>尊重当事人</a:t>
            </a:r>
            <a:r>
              <a:rPr lang="zh-CN" altLang="en-US">
                <a:sym typeface="+mn-ea"/>
              </a:rPr>
              <a:t>的真实意思表达。</a:t>
            </a:r>
            <a:endParaRPr lang="zh-CN" altLang="en-US"/>
          </a:p>
          <a:p>
            <a:endParaRPr lang="zh-CN" altLang="en-US">
              <a:sym typeface="+mn-ea"/>
            </a:endParaRPr>
          </a:p>
          <a:p>
            <a:endParaRPr lang="zh-CN" altLang="en-US">
              <a:sym typeface="+mn-ea"/>
            </a:endParaRPr>
          </a:p>
          <a:p>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
        <p:nvSpPr>
          <p:cNvPr id="5" name="内容占位符 4"/>
          <p:cNvSpPr/>
          <p:nvPr>
            <p:ph idx="1"/>
          </p:nvPr>
        </p:nvSpPr>
        <p:spPr/>
        <p:txBody>
          <a:bodyPr/>
          <a:p>
            <a:r>
              <a:rPr lang="en-US" altLang="zh-CN"/>
              <a:t>1</a:t>
            </a:r>
            <a:r>
              <a:rPr lang="zh-CN" altLang="en-US"/>
              <a:t>、合同约定违反法律、行政法规的规定是否无效</a:t>
            </a:r>
            <a:r>
              <a:rPr lang="en-US" altLang="zh-CN"/>
              <a:t>?</a:t>
            </a:r>
            <a:endParaRPr lang="en-US" altLang="zh-CN"/>
          </a:p>
          <a:p>
            <a:r>
              <a:rPr lang="zh-CN" altLang="en-US">
                <a:solidFill>
                  <a:srgbClr val="FF0000"/>
                </a:solidFill>
              </a:rPr>
              <a:t>《民法典》第</a:t>
            </a:r>
            <a:r>
              <a:rPr lang="en-US" altLang="zh-CN">
                <a:solidFill>
                  <a:srgbClr val="FF0000"/>
                </a:solidFill>
              </a:rPr>
              <a:t>153</a:t>
            </a:r>
            <a:r>
              <a:rPr lang="zh-CN" altLang="en-US">
                <a:solidFill>
                  <a:srgbClr val="FF0000"/>
                </a:solidFill>
              </a:rPr>
              <a:t>条</a:t>
            </a:r>
            <a:r>
              <a:rPr lang="en-US" altLang="zh-CN"/>
              <a:t> </a:t>
            </a:r>
            <a:r>
              <a:rPr lang="zh-CN" altLang="en-US"/>
              <a:t>违反法律、行政法规的强制性规定的民事法律行为无效。但是，该强制性规定不导致该民事法律行为无效的除外。违背公序良俗的民事法律行为无效。</a:t>
            </a:r>
            <a:endParaRPr lang="zh-CN" altLang="en-US"/>
          </a:p>
          <a:p>
            <a:r>
              <a:rPr lang="en-US" altLang="zh-CN"/>
              <a:t>2</a:t>
            </a:r>
            <a:r>
              <a:rPr lang="zh-CN" altLang="en-US"/>
              <a:t>、如何区分</a:t>
            </a:r>
            <a:r>
              <a:rPr lang="en-US" altLang="zh-CN"/>
              <a:t>“</a:t>
            </a:r>
            <a:r>
              <a:rPr lang="zh-CN" altLang="en-US"/>
              <a:t>效力性强制性规定</a:t>
            </a:r>
            <a:r>
              <a:rPr lang="en-US" altLang="zh-CN"/>
              <a:t>”</a:t>
            </a:r>
            <a:r>
              <a:rPr lang="zh-CN" altLang="en-US"/>
              <a:t>与</a:t>
            </a:r>
            <a:r>
              <a:rPr lang="en-US" altLang="zh-CN"/>
              <a:t>“</a:t>
            </a:r>
            <a:r>
              <a:rPr lang="zh-CN" altLang="en-US"/>
              <a:t>管理性强制性规定</a:t>
            </a:r>
            <a:r>
              <a:rPr lang="en-US" altLang="zh-CN"/>
              <a:t>”?</a:t>
            </a:r>
            <a:endParaRPr lang="en-US" altLang="zh-CN"/>
          </a:p>
          <a:p>
            <a:r>
              <a:rPr lang="zh-CN" altLang="en-US"/>
              <a:t>违反</a:t>
            </a:r>
            <a:r>
              <a:rPr lang="zh-CN" altLang="en-US">
                <a:solidFill>
                  <a:srgbClr val="FF0000"/>
                </a:solidFill>
              </a:rPr>
              <a:t>效力性强制性</a:t>
            </a:r>
            <a:r>
              <a:rPr lang="zh-CN" altLang="en-US"/>
              <a:t>规范的合同应被认定无效，而违反</a:t>
            </a:r>
            <a:r>
              <a:rPr lang="zh-CN" altLang="en-US">
                <a:solidFill>
                  <a:srgbClr val="00B050"/>
                </a:solidFill>
              </a:rPr>
              <a:t>管理性强制性</a:t>
            </a:r>
            <a:r>
              <a:rPr lang="zh-CN" altLang="en-US"/>
              <a:t>规范的合同未必无效</a:t>
            </a:r>
            <a:endParaRPr lang="zh-CN" altLang="en-US"/>
          </a:p>
          <a:p>
            <a:endParaRPr lang="zh-CN" altLang="en-US"/>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sz="2600">
                <a:sym typeface="+mn-ea"/>
              </a:rPr>
              <a:t>1</a:t>
            </a:r>
            <a:r>
              <a:rPr lang="zh-CN" altLang="en-US" sz="2600">
                <a:sym typeface="+mn-ea"/>
              </a:rPr>
              <a:t>、</a:t>
            </a:r>
            <a:r>
              <a:rPr lang="zh-CN" altLang="en-US" sz="2600">
                <a:solidFill>
                  <a:srgbClr val="FF0000"/>
                </a:solidFill>
                <a:sym typeface="+mn-ea"/>
              </a:rPr>
              <a:t>效力性</a:t>
            </a:r>
            <a:r>
              <a:rPr lang="zh-CN" altLang="en-US" sz="2600">
                <a:sym typeface="+mn-ea"/>
              </a:rPr>
              <a:t>强制性规定</a:t>
            </a:r>
            <a:r>
              <a:rPr lang="en-US" altLang="zh-CN" sz="2600">
                <a:sym typeface="+mn-ea"/>
              </a:rPr>
              <a:t>:</a:t>
            </a:r>
            <a:endParaRPr lang="en-US" altLang="zh-CN" sz="2600">
              <a:sym typeface="+mn-ea"/>
            </a:endParaRPr>
          </a:p>
          <a:p>
            <a:r>
              <a:rPr lang="zh-CN" altLang="en-US" sz="2600">
                <a:sym typeface="+mn-ea"/>
              </a:rPr>
              <a:t>一是法律或行政法规是否明确规定违反该规范的后果必将导致合同无效</a:t>
            </a:r>
            <a:r>
              <a:rPr lang="en-US" altLang="zh-CN" sz="2600">
                <a:sym typeface="+mn-ea"/>
              </a:rPr>
              <a:t>;</a:t>
            </a:r>
            <a:endParaRPr lang="en-US" altLang="zh-CN" sz="2600">
              <a:sym typeface="+mn-ea"/>
            </a:endParaRPr>
          </a:p>
          <a:p>
            <a:r>
              <a:rPr lang="zh-CN" altLang="en-US" sz="2600">
                <a:sym typeface="+mn-ea"/>
              </a:rPr>
              <a:t>二是法律及行政法规虽未明确规定违反的后果必将导致合同无效</a:t>
            </a:r>
            <a:r>
              <a:rPr lang="en-US" altLang="zh-CN" sz="2600">
                <a:sym typeface="+mn-ea"/>
              </a:rPr>
              <a:t>,</a:t>
            </a:r>
            <a:r>
              <a:rPr lang="zh-CN" altLang="en-US" sz="2600">
                <a:sym typeface="+mn-ea"/>
              </a:rPr>
              <a:t>但违反该规范若使合同继续有效将损害国家利益和社会公共利益</a:t>
            </a:r>
            <a:r>
              <a:rPr lang="en-US" altLang="zh-CN" sz="2600">
                <a:sym typeface="+mn-ea"/>
              </a:rPr>
              <a:t>;</a:t>
            </a:r>
            <a:endParaRPr lang="en-US" altLang="zh-CN" sz="2600">
              <a:sym typeface="+mn-ea"/>
            </a:endParaRPr>
          </a:p>
          <a:p>
            <a:r>
              <a:rPr lang="zh-CN" altLang="en-US" sz="2600">
                <a:sym typeface="+mn-ea"/>
              </a:rPr>
              <a:t>三是此类规范不仅对违反该规定的行为进行处罚，而且还要否定其在民商法上的效力。</a:t>
            </a:r>
            <a:endParaRPr lang="zh-CN" altLang="en-US" sz="2600"/>
          </a:p>
          <a:p>
            <a:r>
              <a:rPr lang="en-US" sz="2600">
                <a:sym typeface="+mn-ea"/>
              </a:rPr>
              <a:t>2</a:t>
            </a:r>
            <a:r>
              <a:rPr lang="zh-CN" altLang="en-US" sz="2600">
                <a:sym typeface="+mn-ea"/>
              </a:rPr>
              <a:t>、</a:t>
            </a:r>
            <a:r>
              <a:rPr lang="zh-CN" altLang="en-US" sz="2600">
                <a:solidFill>
                  <a:srgbClr val="FF0000"/>
                </a:solidFill>
                <a:sym typeface="+mn-ea"/>
              </a:rPr>
              <a:t>管理性</a:t>
            </a:r>
            <a:r>
              <a:rPr lang="zh-CN" altLang="en-US" sz="2600">
                <a:sym typeface="+mn-ea"/>
              </a:rPr>
              <a:t>强制规定</a:t>
            </a:r>
            <a:r>
              <a:rPr lang="en-US" altLang="zh-CN" sz="2600">
                <a:sym typeface="+mn-ea"/>
              </a:rPr>
              <a:t>:</a:t>
            </a:r>
            <a:endParaRPr lang="en-US" altLang="zh-CN" sz="2600">
              <a:sym typeface="+mn-ea"/>
            </a:endParaRPr>
          </a:p>
          <a:p>
            <a:r>
              <a:rPr lang="zh-CN" altLang="en-US" sz="2600">
                <a:sym typeface="+mn-ea"/>
              </a:rPr>
              <a:t>一是法律法规的立法目的是为实现管理的需要而设置，仅为行政管理或纪律管理。</a:t>
            </a:r>
            <a:endParaRPr lang="zh-CN" altLang="en-US" sz="2600">
              <a:sym typeface="+mn-ea"/>
            </a:endParaRPr>
          </a:p>
          <a:p>
            <a:r>
              <a:rPr lang="zh-CN" altLang="en-US" sz="2600">
                <a:sym typeface="+mn-ea"/>
              </a:rPr>
              <a:t>二是法律及行政法规的调整对象是主体的行为资格，并不针对行为内容本身。</a:t>
            </a:r>
            <a:endParaRPr lang="zh-CN" altLang="en-US" sz="2600">
              <a:sym typeface="+mn-ea"/>
            </a:endParaRPr>
          </a:p>
          <a:p>
            <a:r>
              <a:rPr lang="zh-CN" altLang="en-US" sz="2600">
                <a:sym typeface="+mn-ea"/>
              </a:rPr>
              <a:t>三是此类规范旨在对违反规定的行为进行管理和处罚，但并不否认该行为在民商法上的效力。</a:t>
            </a:r>
            <a:endParaRPr lang="zh-CN" altLang="en-US" sz="26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sym typeface="+mn-ea"/>
              </a:rPr>
              <a:t>例如</a:t>
            </a:r>
            <a:r>
              <a:rPr lang="en-US" altLang="zh-CN">
                <a:sym typeface="+mn-ea"/>
              </a:rPr>
              <a:t>:</a:t>
            </a:r>
            <a:r>
              <a:rPr lang="zh-CN" altLang="en-US">
                <a:sym typeface="+mn-ea"/>
              </a:rPr>
              <a:t>《</a:t>
            </a:r>
            <a:r>
              <a:rPr lang="zh-CN" altLang="en-US">
                <a:solidFill>
                  <a:srgbClr val="FF0000"/>
                </a:solidFill>
                <a:sym typeface="+mn-ea"/>
              </a:rPr>
              <a:t>建筑法》第</a:t>
            </a:r>
            <a:r>
              <a:rPr lang="en-US" altLang="zh-CN">
                <a:solidFill>
                  <a:srgbClr val="FF0000"/>
                </a:solidFill>
                <a:sym typeface="+mn-ea"/>
              </a:rPr>
              <a:t>64</a:t>
            </a:r>
            <a:r>
              <a:rPr lang="zh-CN" altLang="en-US">
                <a:solidFill>
                  <a:srgbClr val="FF0000"/>
                </a:solidFill>
                <a:sym typeface="+mn-ea"/>
              </a:rPr>
              <a:t>条</a:t>
            </a:r>
            <a:r>
              <a:rPr lang="en-US" altLang="zh-CN">
                <a:sym typeface="+mn-ea"/>
              </a:rPr>
              <a:t>“</a:t>
            </a:r>
            <a:r>
              <a:rPr lang="zh-CN" altLang="en-US">
                <a:sym typeface="+mn-ea"/>
              </a:rPr>
              <a:t>违反本法规定，未取得施工许可证或者开工报告末经批准擅自施工的，责令改正，对不符合开工条件的责令停止施工，可以处以罚款。</a:t>
            </a:r>
            <a:r>
              <a:rPr lang="en-US" altLang="zh-CN">
                <a:sym typeface="+mn-ea"/>
              </a:rPr>
              <a:t>”</a:t>
            </a:r>
            <a:endParaRPr lang="en-US" altLang="zh-CN">
              <a:sym typeface="+mn-ea"/>
            </a:endParaRPr>
          </a:p>
          <a:p>
            <a:r>
              <a:rPr lang="zh-CN" altLang="en-US">
                <a:sym typeface="+mn-ea"/>
              </a:rPr>
              <a:t>此处的</a:t>
            </a:r>
            <a:r>
              <a:rPr lang="en-US" altLang="zh-CN">
                <a:sym typeface="+mn-ea"/>
              </a:rPr>
              <a:t>“</a:t>
            </a:r>
            <a:r>
              <a:rPr lang="zh-CN" altLang="en-US">
                <a:solidFill>
                  <a:srgbClr val="00B050"/>
                </a:solidFill>
                <a:sym typeface="+mn-ea"/>
              </a:rPr>
              <a:t>责令改正、罚款</a:t>
            </a:r>
            <a:r>
              <a:rPr lang="en-US" altLang="zh-CN">
                <a:sym typeface="+mn-ea"/>
              </a:rPr>
              <a:t>”</a:t>
            </a:r>
            <a:r>
              <a:rPr lang="zh-CN" altLang="en-US">
                <a:sym typeface="+mn-ea"/>
              </a:rPr>
              <a:t>属于</a:t>
            </a:r>
            <a:r>
              <a:rPr lang="zh-CN" altLang="en-US">
                <a:solidFill>
                  <a:srgbClr val="00B050"/>
                </a:solidFill>
                <a:sym typeface="+mn-ea"/>
              </a:rPr>
              <a:t>行政管理</a:t>
            </a:r>
            <a:r>
              <a:rPr lang="zh-CN" altLang="en-US">
                <a:sym typeface="+mn-ea"/>
              </a:rPr>
              <a:t>性规范。</a:t>
            </a:r>
            <a:endParaRPr lang="zh-CN" altLang="en-US"/>
          </a:p>
          <a:p>
            <a:r>
              <a:rPr lang="zh-CN" altLang="en-US">
                <a:solidFill>
                  <a:srgbClr val="FF0000"/>
                </a:solidFill>
                <a:sym typeface="+mn-ea"/>
              </a:rPr>
              <a:t>《招标投标法》第</a:t>
            </a:r>
            <a:r>
              <a:rPr lang="en-US" altLang="zh-CN">
                <a:solidFill>
                  <a:srgbClr val="FF0000"/>
                </a:solidFill>
                <a:sym typeface="+mn-ea"/>
              </a:rPr>
              <a:t>55</a:t>
            </a:r>
            <a:r>
              <a:rPr lang="zh-CN" altLang="en-US">
                <a:solidFill>
                  <a:srgbClr val="FF0000"/>
                </a:solidFill>
                <a:sym typeface="+mn-ea"/>
              </a:rPr>
              <a:t>条</a:t>
            </a:r>
            <a:r>
              <a:rPr lang="en-US" altLang="zh-CN">
                <a:sym typeface="+mn-ea"/>
              </a:rPr>
              <a:t>“</a:t>
            </a:r>
            <a:r>
              <a:rPr lang="zh-CN" altLang="en-US">
                <a:sym typeface="+mn-ea"/>
              </a:rPr>
              <a:t>依法必须进行招标的项目</a:t>
            </a:r>
            <a:r>
              <a:rPr lang="en-US" altLang="zh-CN">
                <a:sym typeface="+mn-ea"/>
              </a:rPr>
              <a:t>,</a:t>
            </a:r>
            <a:r>
              <a:rPr lang="zh-CN" altLang="en-US">
                <a:sym typeface="+mn-ea"/>
              </a:rPr>
              <a:t>招标人违反本法规定</a:t>
            </a:r>
            <a:r>
              <a:rPr lang="en-US" altLang="zh-CN">
                <a:sym typeface="+mn-ea"/>
              </a:rPr>
              <a:t>,</a:t>
            </a:r>
            <a:r>
              <a:rPr lang="zh-CN" altLang="en-US">
                <a:sym typeface="+mn-ea"/>
              </a:rPr>
              <a:t>与投标人就</a:t>
            </a:r>
            <a:r>
              <a:rPr lang="zh-CN" altLang="en-US">
                <a:solidFill>
                  <a:srgbClr val="00B050"/>
                </a:solidFill>
                <a:sym typeface="+mn-ea"/>
              </a:rPr>
              <a:t>投标价格、投标方案</a:t>
            </a:r>
            <a:r>
              <a:rPr lang="zh-CN" altLang="en-US">
                <a:sym typeface="+mn-ea"/>
              </a:rPr>
              <a:t>等实质性内容进行谈判的</a:t>
            </a:r>
            <a:r>
              <a:rPr lang="en-US" altLang="zh-CN">
                <a:sym typeface="+mn-ea"/>
              </a:rPr>
              <a:t>,</a:t>
            </a:r>
            <a:r>
              <a:rPr lang="zh-CN" altLang="en-US">
                <a:sym typeface="+mn-ea"/>
              </a:rPr>
              <a:t>给予警告</a:t>
            </a:r>
            <a:r>
              <a:rPr lang="en-US" altLang="zh-CN">
                <a:sym typeface="+mn-ea"/>
              </a:rPr>
              <a:t>,</a:t>
            </a:r>
            <a:r>
              <a:rPr lang="zh-CN" altLang="en-US">
                <a:sym typeface="+mn-ea"/>
              </a:rPr>
              <a:t>对单位直接负责的主管人员和其他直接责任人员依法</a:t>
            </a:r>
            <a:r>
              <a:rPr lang="zh-CN" altLang="en-US">
                <a:solidFill>
                  <a:srgbClr val="00B050"/>
                </a:solidFill>
                <a:sym typeface="+mn-ea"/>
              </a:rPr>
              <a:t>给予处分</a:t>
            </a:r>
            <a:r>
              <a:rPr lang="zh-CN" altLang="en-US">
                <a:sym typeface="+mn-ea"/>
              </a:rPr>
              <a:t>。前款所列行为</a:t>
            </a:r>
            <a:r>
              <a:rPr lang="zh-CN" altLang="en-US">
                <a:solidFill>
                  <a:srgbClr val="00B050"/>
                </a:solidFill>
                <a:sym typeface="+mn-ea"/>
              </a:rPr>
              <a:t>影响中标结果的</a:t>
            </a:r>
            <a:r>
              <a:rPr lang="en-US" altLang="zh-CN">
                <a:solidFill>
                  <a:srgbClr val="00B050"/>
                </a:solidFill>
                <a:sym typeface="+mn-ea"/>
              </a:rPr>
              <a:t>,</a:t>
            </a:r>
            <a:r>
              <a:rPr lang="zh-CN" altLang="en-US">
                <a:solidFill>
                  <a:srgbClr val="00B050"/>
                </a:solidFill>
                <a:sym typeface="+mn-ea"/>
              </a:rPr>
              <a:t>中标无效</a:t>
            </a:r>
            <a:r>
              <a:rPr lang="zh-CN" altLang="en-US">
                <a:sym typeface="+mn-ea"/>
              </a:rPr>
              <a:t>。</a:t>
            </a:r>
            <a:r>
              <a:rPr lang="en-US" altLang="zh-CN">
                <a:sym typeface="+mn-ea"/>
              </a:rPr>
              <a:t>”</a:t>
            </a:r>
            <a:endParaRPr lang="en-US" altLang="zh-CN">
              <a:sym typeface="+mn-ea"/>
            </a:endParaRPr>
          </a:p>
          <a:p>
            <a:r>
              <a:rPr lang="zh-CN" altLang="en-US">
                <a:sym typeface="+mn-ea"/>
              </a:rPr>
              <a:t>该条中的</a:t>
            </a:r>
            <a:r>
              <a:rPr lang="en-US" altLang="zh-CN">
                <a:sym typeface="+mn-ea"/>
              </a:rPr>
              <a:t>“</a:t>
            </a:r>
            <a:r>
              <a:rPr lang="zh-CN" altLang="en-US">
                <a:solidFill>
                  <a:srgbClr val="00B050"/>
                </a:solidFill>
                <a:sym typeface="+mn-ea"/>
              </a:rPr>
              <a:t>给予处分</a:t>
            </a:r>
            <a:r>
              <a:rPr lang="en-US" altLang="zh-CN">
                <a:sym typeface="+mn-ea"/>
              </a:rPr>
              <a:t>”</a:t>
            </a:r>
            <a:r>
              <a:rPr lang="zh-CN" altLang="en-US">
                <a:sym typeface="+mn-ea"/>
              </a:rPr>
              <a:t>属于</a:t>
            </a:r>
            <a:r>
              <a:rPr lang="zh-CN" altLang="en-US">
                <a:solidFill>
                  <a:srgbClr val="00B050"/>
                </a:solidFill>
                <a:sym typeface="+mn-ea"/>
              </a:rPr>
              <a:t>行政管理</a:t>
            </a:r>
            <a:r>
              <a:rPr lang="zh-CN" altLang="en-US">
                <a:sym typeface="+mn-ea"/>
              </a:rPr>
              <a:t>性规范，而</a:t>
            </a:r>
            <a:r>
              <a:rPr lang="en-US" altLang="zh-CN">
                <a:sym typeface="+mn-ea"/>
              </a:rPr>
              <a:t>“</a:t>
            </a:r>
            <a:r>
              <a:rPr lang="zh-CN" altLang="en-US">
                <a:solidFill>
                  <a:srgbClr val="FF0000"/>
                </a:solidFill>
                <a:sym typeface="+mn-ea"/>
              </a:rPr>
              <a:t>影响中标结果，中标无效</a:t>
            </a:r>
            <a:r>
              <a:rPr lang="en-US" altLang="zh-CN">
                <a:sym typeface="+mn-ea"/>
              </a:rPr>
              <a:t>”</a:t>
            </a:r>
            <a:r>
              <a:rPr lang="zh-CN" altLang="en-US">
                <a:sym typeface="+mn-ea"/>
              </a:rPr>
              <a:t>则属于</a:t>
            </a:r>
            <a:r>
              <a:rPr lang="zh-CN" altLang="en-US">
                <a:solidFill>
                  <a:srgbClr val="FF0000"/>
                </a:solidFill>
                <a:sym typeface="+mn-ea"/>
              </a:rPr>
              <a:t>效力性</a:t>
            </a:r>
            <a:r>
              <a:rPr lang="zh-CN" altLang="en-US">
                <a:sym typeface="+mn-ea"/>
              </a:rPr>
              <a:t>强制性规定。</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2 </a:t>
            </a:r>
            <a:r>
              <a:rPr lang="zh-CN" altLang="en-US">
                <a:sym typeface="+mn-ea"/>
              </a:rPr>
              <a:t>术语</a:t>
            </a:r>
            <a:endParaRPr lang="zh-CN" altLang="en-US"/>
          </a:p>
          <a:p>
            <a:r>
              <a:rPr lang="en-US" altLang="zh-CN">
                <a:sym typeface="+mn-ea"/>
              </a:rPr>
              <a:t>2.0.1</a:t>
            </a:r>
            <a:r>
              <a:rPr lang="zh-CN" altLang="en-US">
                <a:sym typeface="+mn-ea"/>
              </a:rPr>
              <a:t>工程量清单</a:t>
            </a:r>
            <a:endParaRPr lang="en-US" altLang="zh-CN"/>
          </a:p>
          <a:p>
            <a:r>
              <a:rPr lang="zh-CN" altLang="en-US">
                <a:sym typeface="+mn-ea"/>
              </a:rPr>
              <a:t>建设工程文件中载明项目编码、项目名称、项目特征、计量单位、工程数量等的明细清单。</a:t>
            </a:r>
            <a:endParaRPr lang="en-US" altLang="zh-CN"/>
          </a:p>
          <a:p>
            <a:r>
              <a:rPr lang="en-US" altLang="zh-CN"/>
              <a:t>2.0.2</a:t>
            </a:r>
            <a:r>
              <a:rPr lang="zh-CN" altLang="en-US"/>
              <a:t>分部分项工程</a:t>
            </a:r>
            <a:endParaRPr lang="en-US" altLang="zh-CN"/>
          </a:p>
          <a:p>
            <a:r>
              <a:rPr lang="zh-CN" altLang="en-US">
                <a:solidFill>
                  <a:srgbClr val="FF0000"/>
                </a:solidFill>
              </a:rPr>
              <a:t>分部分项</a:t>
            </a:r>
            <a:r>
              <a:rPr lang="zh-CN" altLang="en-US"/>
              <a:t>工程是分部工程、分项工程的总称。</a:t>
            </a:r>
            <a:endParaRPr lang="zh-CN" altLang="en-US"/>
          </a:p>
          <a:p>
            <a:r>
              <a:rPr lang="zh-CN" altLang="en-US">
                <a:solidFill>
                  <a:srgbClr val="FF0000"/>
                </a:solidFill>
              </a:rPr>
              <a:t>分部工程</a:t>
            </a:r>
            <a:r>
              <a:rPr lang="zh-CN" altLang="en-US"/>
              <a:t>是</a:t>
            </a:r>
            <a:r>
              <a:rPr lang="zh-CN" altLang="en-US">
                <a:solidFill>
                  <a:srgbClr val="FF0000"/>
                </a:solidFill>
              </a:rPr>
              <a:t>单位工程的组成部分，是按施工</a:t>
            </a:r>
            <a:r>
              <a:rPr lang="zh-CN" altLang="en-US">
                <a:solidFill>
                  <a:srgbClr val="00B050"/>
                </a:solidFill>
              </a:rPr>
              <a:t>部位、路段长度、施工特点</a:t>
            </a:r>
            <a:r>
              <a:rPr lang="zh-CN" altLang="en-US"/>
              <a:t>或施工</a:t>
            </a:r>
            <a:r>
              <a:rPr lang="zh-CN" altLang="en-US">
                <a:solidFill>
                  <a:srgbClr val="00B050"/>
                </a:solidFill>
              </a:rPr>
              <a:t>任务、材料类别</a:t>
            </a:r>
            <a:r>
              <a:rPr lang="zh-CN" altLang="en-US"/>
              <a:t>等将单位工程划分的若于个项</a:t>
            </a:r>
            <a:r>
              <a:rPr lang="zh-CN" altLang="en-US"/>
              <a:t>目单元；</a:t>
            </a:r>
            <a:endParaRPr lang="zh-CN" altLang="en-US"/>
          </a:p>
          <a:p>
            <a:r>
              <a:rPr lang="zh-CN" altLang="en-US">
                <a:solidFill>
                  <a:srgbClr val="FF0000"/>
                </a:solidFill>
              </a:rPr>
              <a:t>分项工程</a:t>
            </a:r>
            <a:r>
              <a:rPr lang="zh-CN" altLang="en-US"/>
              <a:t>是</a:t>
            </a:r>
            <a:r>
              <a:rPr lang="zh-CN" altLang="en-US">
                <a:solidFill>
                  <a:srgbClr val="FF0000"/>
                </a:solidFill>
              </a:rPr>
              <a:t>分部工程</a:t>
            </a:r>
            <a:r>
              <a:rPr lang="zh-CN" altLang="en-US"/>
              <a:t>的组成部分，是按不同施工</a:t>
            </a:r>
            <a:r>
              <a:rPr lang="zh-CN" altLang="en-US">
                <a:solidFill>
                  <a:srgbClr val="00B050"/>
                </a:solidFill>
              </a:rPr>
              <a:t>方法、工序、材料、工种</a:t>
            </a:r>
            <a:r>
              <a:rPr lang="zh-CN" altLang="en-US"/>
              <a:t>等将分部工程划分的若干个项目单元。其发生的费用为</a:t>
            </a:r>
            <a:r>
              <a:rPr lang="zh-CN" altLang="en-US"/>
              <a:t>分部分项工程费。</a:t>
            </a:r>
            <a:endParaRPr lang="zh-CN" altLang="en-US"/>
          </a:p>
          <a:p>
            <a:endParaRPr lang="en-US" altLang="zh-CN"/>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2.0.3</a:t>
            </a:r>
            <a:r>
              <a:rPr lang="zh-CN" altLang="en-US">
                <a:sym typeface="+mn-ea"/>
              </a:rPr>
              <a:t>措</a:t>
            </a:r>
            <a:r>
              <a:rPr lang="zh-CN" altLang="en-US">
                <a:sym typeface="+mn-ea"/>
              </a:rPr>
              <a:t>施</a:t>
            </a:r>
            <a:r>
              <a:rPr lang="zh-CN" altLang="en-US">
                <a:sym typeface="+mn-ea"/>
              </a:rPr>
              <a:t>项</a:t>
            </a:r>
            <a:r>
              <a:rPr lang="zh-CN" altLang="en-US">
                <a:sym typeface="+mn-ea"/>
              </a:rPr>
              <a:t>目</a:t>
            </a:r>
            <a:endParaRPr lang="en-US" altLang="zh-CN"/>
          </a:p>
          <a:p>
            <a:r>
              <a:rPr lang="zh-CN" altLang="en-US">
                <a:sym typeface="+mn-ea"/>
              </a:rPr>
              <a:t>为完成工程项目施工，发生于施工准备和施工及验收过程中的</a:t>
            </a:r>
            <a:r>
              <a:rPr lang="zh-CN" altLang="en-US">
                <a:solidFill>
                  <a:srgbClr val="00B050"/>
                </a:solidFill>
                <a:sym typeface="+mn-ea"/>
              </a:rPr>
              <a:t>技术、生活、安全生产、环境保护</a:t>
            </a:r>
            <a:r>
              <a:rPr lang="zh-CN" altLang="en-US">
                <a:sym typeface="+mn-ea"/>
              </a:rPr>
              <a:t>等方</a:t>
            </a:r>
            <a:r>
              <a:rPr lang="zh-CN" altLang="en-US">
                <a:sym typeface="+mn-ea"/>
              </a:rPr>
              <a:t>面的项目。其发生的费用为措施项目费。</a:t>
            </a:r>
            <a:endParaRPr lang="zh-CN" altLang="en-US"/>
          </a:p>
          <a:p>
            <a:r>
              <a:rPr lang="en-US" altLang="zh-CN">
                <a:sym typeface="+mn-ea"/>
              </a:rPr>
              <a:t>2.0.4</a:t>
            </a:r>
            <a:r>
              <a:rPr lang="zh-CN" altLang="en-US">
                <a:sym typeface="+mn-ea"/>
              </a:rPr>
              <a:t>安全生产措施费</a:t>
            </a:r>
            <a:endParaRPr lang="en-US" altLang="zh-CN">
              <a:sym typeface="+mn-ea"/>
            </a:endParaRPr>
          </a:p>
          <a:p>
            <a:r>
              <a:rPr lang="zh-CN" altLang="en-US">
                <a:sym typeface="+mn-ea"/>
              </a:rPr>
              <a:t>承包人按照国家、行业及地方主管部门等有关安全生产的要求进行及完成工程所发生的保证施工生产安全所采用的措施而发生的费用。</a:t>
            </a:r>
            <a:endParaRPr lang="en-US" altLang="zh-CN">
              <a:sym typeface="+mn-ea"/>
            </a:endParaRPr>
          </a:p>
          <a:p>
            <a:r>
              <a:rPr lang="en-US" altLang="zh-CN">
                <a:sym typeface="+mn-ea"/>
              </a:rPr>
              <a:t>2.0.5</a:t>
            </a:r>
            <a:r>
              <a:rPr lang="zh-CN" altLang="en-US">
                <a:sym typeface="+mn-ea"/>
              </a:rPr>
              <a:t>项目特征</a:t>
            </a:r>
            <a:endParaRPr lang="en-US" altLang="zh-CN"/>
          </a:p>
          <a:p>
            <a:r>
              <a:rPr lang="zh-CN" altLang="en-US">
                <a:sym typeface="+mn-ea"/>
              </a:rPr>
              <a:t>载明构成工程量清单项目自身的</a:t>
            </a:r>
            <a:r>
              <a:rPr lang="zh-CN" altLang="en-US">
                <a:solidFill>
                  <a:srgbClr val="FF0000"/>
                </a:solidFill>
                <a:sym typeface="+mn-ea"/>
              </a:rPr>
              <a:t>本质及要求</a:t>
            </a:r>
            <a:r>
              <a:rPr lang="zh-CN" altLang="en-US">
                <a:sym typeface="+mn-ea"/>
              </a:rPr>
              <a:t>，用于说明</a:t>
            </a:r>
            <a:r>
              <a:rPr lang="zh-CN" altLang="en-US">
                <a:solidFill>
                  <a:srgbClr val="00B050"/>
                </a:solidFill>
                <a:sym typeface="+mn-ea"/>
              </a:rPr>
              <a:t>设计图纸、技术标准规范及招标文件</a:t>
            </a:r>
            <a:r>
              <a:rPr lang="zh-CN" altLang="en-US">
                <a:sym typeface="+mn-ea"/>
              </a:rPr>
              <a:t>所要求</a:t>
            </a:r>
            <a:r>
              <a:rPr lang="zh-CN" altLang="en-US">
                <a:sym typeface="+mn-ea"/>
              </a:rPr>
              <a:t>完成的清单项目的</a:t>
            </a:r>
            <a:r>
              <a:rPr lang="zh-CN" altLang="en-US">
                <a:solidFill>
                  <a:srgbClr val="FF0000"/>
                </a:solidFill>
                <a:sym typeface="+mn-ea"/>
              </a:rPr>
              <a:t>文字性描述</a:t>
            </a:r>
            <a:r>
              <a:rPr lang="zh-CN" altLang="en-US">
                <a:sym typeface="+mn-ea"/>
              </a:rPr>
              <a:t>。</a:t>
            </a:r>
            <a:endParaRPr lang="en-US" altLang="zh-CN"/>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2.0.6</a:t>
            </a:r>
            <a:r>
              <a:rPr lang="zh-CN" altLang="en-US">
                <a:sym typeface="+mn-ea"/>
              </a:rPr>
              <a:t>单价合同</a:t>
            </a:r>
            <a:endParaRPr lang="en-US" altLang="zh-CN"/>
          </a:p>
          <a:p>
            <a:r>
              <a:rPr lang="zh-CN" altLang="en-US">
                <a:sym typeface="+mn-ea"/>
              </a:rPr>
              <a:t>发承包双方约定以</a:t>
            </a:r>
            <a:r>
              <a:rPr lang="zh-CN" altLang="en-US">
                <a:solidFill>
                  <a:srgbClr val="FF0000"/>
                </a:solidFill>
                <a:sym typeface="+mn-ea"/>
              </a:rPr>
              <a:t>工程量清单</a:t>
            </a:r>
            <a:r>
              <a:rPr lang="zh-CN" altLang="en-US">
                <a:sym typeface="+mn-ea"/>
              </a:rPr>
              <a:t>、</a:t>
            </a:r>
            <a:r>
              <a:rPr lang="zh-CN" altLang="en-US">
                <a:solidFill>
                  <a:srgbClr val="FF0000"/>
                </a:solidFill>
                <a:sym typeface="+mn-ea"/>
              </a:rPr>
              <a:t>项目特征</a:t>
            </a:r>
            <a:r>
              <a:rPr lang="zh-CN" altLang="en-US">
                <a:sym typeface="+mn-ea"/>
              </a:rPr>
              <a:t>及其</a:t>
            </a:r>
            <a:r>
              <a:rPr lang="zh-CN" altLang="en-US">
                <a:solidFill>
                  <a:srgbClr val="FF0000"/>
                </a:solidFill>
                <a:sym typeface="+mn-ea"/>
              </a:rPr>
              <a:t>综合单价</a:t>
            </a:r>
            <a:r>
              <a:rPr lang="zh-CN" altLang="en-US">
                <a:sym typeface="+mn-ea"/>
              </a:rPr>
              <a:t>进行合同价款计算、调整和确认的建设工程施工合同。单价合同在</a:t>
            </a:r>
            <a:r>
              <a:rPr lang="zh-CN" altLang="en-US">
                <a:solidFill>
                  <a:srgbClr val="00B050"/>
                </a:solidFill>
                <a:sym typeface="+mn-ea"/>
              </a:rPr>
              <a:t>约定的范围内</a:t>
            </a:r>
            <a:r>
              <a:rPr lang="zh-CN" altLang="en-US">
                <a:sym typeface="+mn-ea"/>
              </a:rPr>
              <a:t>合同单价</a:t>
            </a:r>
            <a:r>
              <a:rPr lang="zh-CN" altLang="en-US">
                <a:solidFill>
                  <a:srgbClr val="FF0000"/>
                </a:solidFill>
                <a:sym typeface="+mn-ea"/>
              </a:rPr>
              <a:t>不做调整</a:t>
            </a:r>
            <a:r>
              <a:rPr lang="zh-CN" altLang="en-US">
                <a:sym typeface="+mn-ea"/>
              </a:rPr>
              <a:t>。</a:t>
            </a:r>
            <a:endParaRPr lang="zh-CN" altLang="en-US"/>
          </a:p>
          <a:p>
            <a:r>
              <a:rPr lang="en-US" altLang="zh-CN">
                <a:sym typeface="+mn-ea"/>
              </a:rPr>
              <a:t>2.0.7</a:t>
            </a:r>
            <a:r>
              <a:rPr lang="zh-CN" altLang="en-US">
                <a:sym typeface="+mn-ea"/>
              </a:rPr>
              <a:t>总</a:t>
            </a:r>
            <a:r>
              <a:rPr lang="zh-CN" altLang="en-US">
                <a:sym typeface="+mn-ea"/>
              </a:rPr>
              <a:t>价</a:t>
            </a:r>
            <a:r>
              <a:rPr lang="zh-CN" altLang="en-US">
                <a:sym typeface="+mn-ea"/>
              </a:rPr>
              <a:t>合</a:t>
            </a:r>
            <a:r>
              <a:rPr lang="zh-CN" altLang="en-US">
                <a:sym typeface="+mn-ea"/>
              </a:rPr>
              <a:t>同</a:t>
            </a:r>
            <a:endParaRPr lang="en-US" altLang="zh-CN"/>
          </a:p>
          <a:p>
            <a:r>
              <a:rPr lang="zh-CN" altLang="en-US">
                <a:sym typeface="+mn-ea"/>
              </a:rPr>
              <a:t>发承包双方约定以</a:t>
            </a:r>
            <a:r>
              <a:rPr lang="zh-CN" altLang="en-US">
                <a:solidFill>
                  <a:srgbClr val="FF0000"/>
                </a:solidFill>
                <a:sym typeface="+mn-ea"/>
              </a:rPr>
              <a:t>合同图纸</a:t>
            </a:r>
            <a:r>
              <a:rPr lang="zh-CN" altLang="en-US">
                <a:sym typeface="+mn-ea"/>
              </a:rPr>
              <a:t>、合同规范进行合同价款计算、调整和确认的建设工程施工合同。总价合同在</a:t>
            </a:r>
            <a:r>
              <a:rPr lang="zh-CN" altLang="en-US">
                <a:solidFill>
                  <a:srgbClr val="00B050"/>
                </a:solidFill>
                <a:sym typeface="+mn-ea"/>
              </a:rPr>
              <a:t>约定的范围内</a:t>
            </a:r>
            <a:r>
              <a:rPr lang="zh-CN" altLang="en-US">
                <a:sym typeface="+mn-ea"/>
              </a:rPr>
              <a:t>合同总价</a:t>
            </a:r>
            <a:r>
              <a:rPr lang="zh-CN" altLang="en-US">
                <a:solidFill>
                  <a:srgbClr val="FF0000"/>
                </a:solidFill>
                <a:sym typeface="+mn-ea"/>
              </a:rPr>
              <a:t>不做调整</a:t>
            </a:r>
            <a:r>
              <a:rPr lang="zh-CN" altLang="en-US">
                <a:sym typeface="+mn-ea"/>
              </a:rPr>
              <a:t>。</a:t>
            </a:r>
            <a:endParaRPr lang="zh-CN" altLang="en-US"/>
          </a:p>
          <a:p>
            <a:r>
              <a:rPr lang="en-US" altLang="zh-CN">
                <a:sym typeface="+mn-ea"/>
              </a:rPr>
              <a:t>2.0.8</a:t>
            </a:r>
            <a:r>
              <a:rPr lang="zh-CN" altLang="en-US">
                <a:sym typeface="+mn-ea"/>
              </a:rPr>
              <a:t>成本加酬金合同</a:t>
            </a:r>
            <a:endParaRPr lang="en-US" altLang="zh-CN"/>
          </a:p>
          <a:p>
            <a:r>
              <a:rPr lang="zh-CN" altLang="en-US">
                <a:sym typeface="+mn-ea"/>
              </a:rPr>
              <a:t>发承包双方约定以规定的计量、计价依据所确定的</a:t>
            </a:r>
            <a:r>
              <a:rPr lang="zh-CN" altLang="en-US">
                <a:solidFill>
                  <a:srgbClr val="00B050"/>
                </a:solidFill>
                <a:sym typeface="+mn-ea"/>
              </a:rPr>
              <a:t>工程成本</a:t>
            </a:r>
            <a:r>
              <a:rPr lang="zh-CN" altLang="en-US">
                <a:sym typeface="+mn-ea"/>
              </a:rPr>
              <a:t>并加按约定方式计算的</a:t>
            </a:r>
            <a:r>
              <a:rPr lang="zh-CN" altLang="en-US">
                <a:solidFill>
                  <a:srgbClr val="00B050"/>
                </a:solidFill>
                <a:sym typeface="+mn-ea"/>
              </a:rPr>
              <a:t>酬金</a:t>
            </a:r>
            <a:r>
              <a:rPr lang="zh-CN" altLang="en-US">
                <a:sym typeface="+mn-ea"/>
              </a:rPr>
              <a:t>进行合同</a:t>
            </a:r>
            <a:r>
              <a:rPr lang="zh-CN" altLang="en-US">
                <a:sym typeface="+mn-ea"/>
              </a:rPr>
              <a:t>价款计算、调整和确认的建设工程施工合同。</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2.0.9</a:t>
            </a:r>
            <a:r>
              <a:rPr lang="zh-CN" altLang="en-US"/>
              <a:t>综合单价</a:t>
            </a:r>
            <a:endParaRPr lang="en-US" altLang="zh-CN"/>
          </a:p>
          <a:p>
            <a:r>
              <a:rPr lang="zh-CN" altLang="en-US"/>
              <a:t>综合考虑技术</a:t>
            </a:r>
            <a:r>
              <a:rPr lang="zh-CN" altLang="en-US">
                <a:solidFill>
                  <a:srgbClr val="00B050"/>
                </a:solidFill>
              </a:rPr>
              <a:t>标准规范、施工工期、施工顺序、施工条件、地理气候</a:t>
            </a:r>
            <a:r>
              <a:rPr lang="zh-CN" altLang="en-US"/>
              <a:t>等影响因素以及约定范围与幅度内的风险，完成一个</a:t>
            </a:r>
            <a:r>
              <a:rPr lang="zh-CN" altLang="en-US">
                <a:solidFill>
                  <a:srgbClr val="FF0000"/>
                </a:solidFill>
              </a:rPr>
              <a:t>单位数量</a:t>
            </a:r>
            <a:r>
              <a:rPr lang="zh-CN" altLang="en-US"/>
              <a:t>工程量清单项目所需的费用。</a:t>
            </a:r>
            <a:r>
              <a:rPr lang="zh-CN" altLang="en-US">
                <a:solidFill>
                  <a:srgbClr val="FF0000"/>
                </a:solidFill>
              </a:rPr>
              <a:t>清单项目综合单价</a:t>
            </a:r>
            <a:r>
              <a:rPr lang="zh-CN" altLang="en-US"/>
              <a:t>包括</a:t>
            </a:r>
            <a:r>
              <a:rPr lang="zh-CN" altLang="en-US">
                <a:solidFill>
                  <a:srgbClr val="00B050"/>
                </a:solidFill>
              </a:rPr>
              <a:t>人工费、材料费、施工机具使用费、管理费、利润</a:t>
            </a:r>
            <a:r>
              <a:rPr lang="zh-CN" altLang="en-US"/>
              <a:t>和一定范围内的</a:t>
            </a:r>
            <a:r>
              <a:rPr lang="zh-CN" altLang="en-US">
                <a:solidFill>
                  <a:srgbClr val="00B050"/>
                </a:solidFill>
              </a:rPr>
              <a:t>风险费用</a:t>
            </a:r>
            <a:r>
              <a:rPr lang="zh-CN" altLang="en-US"/>
              <a:t>，不包括增值税。</a:t>
            </a:r>
            <a:endParaRPr lang="zh-CN" altLang="en-US"/>
          </a:p>
          <a:p>
            <a:r>
              <a:rPr lang="en-US" altLang="zh-CN"/>
              <a:t>2.0.10</a:t>
            </a:r>
            <a:r>
              <a:rPr lang="zh-CN" altLang="en-US"/>
              <a:t>单价计价</a:t>
            </a:r>
            <a:endParaRPr lang="en-US" altLang="zh-CN"/>
          </a:p>
          <a:p>
            <a:r>
              <a:rPr lang="zh-CN" altLang="en-US"/>
              <a:t>工程量清单中以工程数量乘以</a:t>
            </a:r>
            <a:r>
              <a:rPr lang="zh-CN" altLang="en-US">
                <a:solidFill>
                  <a:srgbClr val="FF0000"/>
                </a:solidFill>
              </a:rPr>
              <a:t>综合单价</a:t>
            </a:r>
            <a:r>
              <a:rPr lang="zh-CN" altLang="en-US"/>
              <a:t>进行价款计算的计价方式。</a:t>
            </a:r>
            <a:endParaRPr lang="en-US" altLang="zh-CN"/>
          </a:p>
          <a:p>
            <a:r>
              <a:rPr lang="en-US" altLang="zh-CN"/>
              <a:t>2.0.11</a:t>
            </a:r>
            <a:r>
              <a:rPr lang="zh-CN" altLang="en-US"/>
              <a:t>总价计价</a:t>
            </a:r>
            <a:endParaRPr lang="en-US" altLang="zh-CN"/>
          </a:p>
          <a:p>
            <a:r>
              <a:rPr lang="zh-CN" altLang="en-US"/>
              <a:t>工程量清单中以</a:t>
            </a:r>
            <a:r>
              <a:rPr lang="zh-CN" altLang="en-US">
                <a:solidFill>
                  <a:srgbClr val="FF0000"/>
                </a:solidFill>
              </a:rPr>
              <a:t>项</a:t>
            </a:r>
            <a:r>
              <a:rPr lang="zh-CN" altLang="en-US"/>
              <a:t>为单位采用</a:t>
            </a:r>
            <a:r>
              <a:rPr lang="zh-CN" altLang="en-US">
                <a:solidFill>
                  <a:srgbClr val="00B050"/>
                </a:solidFill>
              </a:rPr>
              <a:t>总价</a:t>
            </a:r>
            <a:r>
              <a:rPr lang="zh-CN" altLang="en-US"/>
              <a:t>进行价款计算的计价方式。</a:t>
            </a:r>
            <a:endParaRPr lang="en-US" altLang="zh-CN"/>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2.0.12</a:t>
            </a:r>
            <a:r>
              <a:rPr lang="zh-CN" altLang="en-US">
                <a:sym typeface="+mn-ea"/>
              </a:rPr>
              <a:t>费率计价</a:t>
            </a:r>
            <a:endParaRPr lang="en-US" altLang="zh-CN"/>
          </a:p>
          <a:p>
            <a:r>
              <a:rPr lang="zh-CN" altLang="en-US">
                <a:sym typeface="+mn-ea"/>
              </a:rPr>
              <a:t>工程量清单中以</a:t>
            </a:r>
            <a:r>
              <a:rPr lang="zh-CN" altLang="en-US">
                <a:solidFill>
                  <a:srgbClr val="FF0000"/>
                </a:solidFill>
                <a:sym typeface="+mn-ea"/>
              </a:rPr>
              <a:t>计费基础</a:t>
            </a:r>
            <a:r>
              <a:rPr lang="zh-CN" altLang="en-US">
                <a:sym typeface="+mn-ea"/>
              </a:rPr>
              <a:t>乘以相应</a:t>
            </a:r>
            <a:r>
              <a:rPr lang="zh-CN" altLang="en-US">
                <a:solidFill>
                  <a:srgbClr val="00B050"/>
                </a:solidFill>
                <a:sym typeface="+mn-ea"/>
              </a:rPr>
              <a:t>费率</a:t>
            </a:r>
            <a:r>
              <a:rPr lang="zh-CN" altLang="en-US">
                <a:sym typeface="+mn-ea"/>
              </a:rPr>
              <a:t>进行价款计算的计价方式。</a:t>
            </a:r>
            <a:endParaRPr lang="zh-CN" altLang="en-US"/>
          </a:p>
          <a:p>
            <a:r>
              <a:rPr lang="en-US" altLang="zh-CN"/>
              <a:t>2.0.13</a:t>
            </a:r>
            <a:r>
              <a:rPr lang="zh-CN" altLang="en-US"/>
              <a:t>暂列金额</a:t>
            </a:r>
            <a:endParaRPr lang="en-US" altLang="zh-CN"/>
          </a:p>
          <a:p>
            <a:r>
              <a:rPr lang="zh-CN" altLang="en-US"/>
              <a:t>发包人在工程量清单中暂定并包括在合同总价中，用于招标时</a:t>
            </a:r>
            <a:r>
              <a:rPr lang="zh-CN" altLang="en-US">
                <a:solidFill>
                  <a:srgbClr val="FF0000"/>
                </a:solidFill>
              </a:rPr>
              <a:t>尚未能确定</a:t>
            </a:r>
            <a:r>
              <a:rPr lang="zh-CN" altLang="en-US"/>
              <a:t>或</a:t>
            </a:r>
            <a:r>
              <a:rPr lang="zh-CN" altLang="en-US">
                <a:solidFill>
                  <a:srgbClr val="FF0000"/>
                </a:solidFill>
              </a:rPr>
              <a:t>详细说明</a:t>
            </a:r>
            <a:r>
              <a:rPr lang="zh-CN" altLang="en-US"/>
              <a:t>的工程、服务</a:t>
            </a:r>
            <a:r>
              <a:rPr lang="zh-CN" altLang="en-US"/>
              <a:t>和工程实施中可能发生的</a:t>
            </a:r>
            <a:r>
              <a:rPr lang="zh-CN" altLang="en-US">
                <a:solidFill>
                  <a:srgbClr val="FF0000"/>
                </a:solidFill>
              </a:rPr>
              <a:t>合同价款调整</a:t>
            </a:r>
            <a:r>
              <a:rPr lang="zh-CN" altLang="en-US"/>
              <a:t>等所预留的费用。</a:t>
            </a:r>
            <a:endParaRPr lang="en-US" altLang="zh-CN"/>
          </a:p>
          <a:p>
            <a:r>
              <a:rPr lang="en-US" altLang="zh-CN"/>
              <a:t>2.0.14</a:t>
            </a:r>
            <a:r>
              <a:rPr lang="zh-CN" altLang="en-US"/>
              <a:t>材料暂估价</a:t>
            </a:r>
            <a:endParaRPr lang="en-US" altLang="zh-CN"/>
          </a:p>
          <a:p>
            <a:r>
              <a:rPr lang="zh-CN" altLang="en-US"/>
              <a:t>发包人在工程量清单中提供的，用于支付</a:t>
            </a:r>
            <a:r>
              <a:rPr lang="zh-CN" altLang="en-US">
                <a:solidFill>
                  <a:srgbClr val="FF0000"/>
                </a:solidFill>
              </a:rPr>
              <a:t>设计图纸</a:t>
            </a:r>
            <a:r>
              <a:rPr lang="zh-CN" altLang="en-US"/>
              <a:t>要求必需使用的材料，但在招标时暂不能确定其</a:t>
            </a:r>
            <a:r>
              <a:rPr lang="zh-CN" altLang="en-US">
                <a:solidFill>
                  <a:srgbClr val="00B050"/>
                </a:solidFill>
              </a:rPr>
              <a:t>标准、规格、价格</a:t>
            </a:r>
            <a:r>
              <a:rPr lang="zh-CN" altLang="en-US"/>
              <a:t>而在工程量清单中预估</a:t>
            </a:r>
            <a:r>
              <a:rPr lang="zh-CN" altLang="en-US">
                <a:solidFill>
                  <a:srgbClr val="00B050"/>
                </a:solidFill>
              </a:rPr>
              <a:t>到达施工现场</a:t>
            </a:r>
            <a:r>
              <a:rPr lang="zh-CN" altLang="en-US"/>
              <a:t>的</a:t>
            </a:r>
            <a:r>
              <a:rPr lang="zh-CN" altLang="en-US">
                <a:solidFill>
                  <a:srgbClr val="FF0000"/>
                </a:solidFill>
              </a:rPr>
              <a:t>不含</a:t>
            </a:r>
            <a:r>
              <a:rPr lang="zh-CN" altLang="en-US"/>
              <a:t>增值税的材料价格。</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2.0.15</a:t>
            </a:r>
            <a:r>
              <a:rPr lang="zh-CN" altLang="en-US">
                <a:sym typeface="+mn-ea"/>
              </a:rPr>
              <a:t>专业工程暂估价</a:t>
            </a:r>
            <a:endParaRPr lang="en-US" altLang="zh-CN">
              <a:sym typeface="+mn-ea"/>
            </a:endParaRPr>
          </a:p>
          <a:p>
            <a:r>
              <a:rPr lang="zh-CN" altLang="en-US">
                <a:sym typeface="+mn-ea"/>
              </a:rPr>
              <a:t>发包人在工程量清单中提供的，在招标时暂不能确定工程</a:t>
            </a:r>
            <a:r>
              <a:rPr lang="zh-CN" altLang="en-US">
                <a:solidFill>
                  <a:srgbClr val="00B050"/>
                </a:solidFill>
                <a:sym typeface="+mn-ea"/>
              </a:rPr>
              <a:t>具体要求</a:t>
            </a:r>
            <a:r>
              <a:rPr lang="zh-CN" altLang="en-US">
                <a:sym typeface="+mn-ea"/>
              </a:rPr>
              <a:t>及价格而预估的</a:t>
            </a:r>
            <a:r>
              <a:rPr lang="zh-CN" altLang="en-US">
                <a:solidFill>
                  <a:srgbClr val="FF0000"/>
                </a:solidFill>
                <a:sym typeface="+mn-ea"/>
              </a:rPr>
              <a:t>含增值税</a:t>
            </a:r>
            <a:r>
              <a:rPr lang="zh-CN" altLang="en-US">
                <a:sym typeface="+mn-ea"/>
              </a:rPr>
              <a:t>的专</a:t>
            </a:r>
            <a:r>
              <a:rPr lang="zh-CN" altLang="en-US">
                <a:sym typeface="+mn-ea"/>
              </a:rPr>
              <a:t>业工程费用。</a:t>
            </a:r>
            <a:endParaRPr lang="zh-CN" altLang="en-US"/>
          </a:p>
          <a:p>
            <a:r>
              <a:rPr lang="en-US" altLang="zh-CN">
                <a:sym typeface="+mn-ea"/>
              </a:rPr>
              <a:t>2.0.16</a:t>
            </a:r>
            <a:r>
              <a:rPr lang="zh-CN" altLang="en-US">
                <a:sym typeface="+mn-ea"/>
              </a:rPr>
              <a:t>计</a:t>
            </a:r>
            <a:r>
              <a:rPr lang="zh-CN" altLang="en-US">
                <a:sym typeface="+mn-ea"/>
              </a:rPr>
              <a:t>日</a:t>
            </a:r>
            <a:r>
              <a:rPr lang="zh-CN" altLang="en-US">
                <a:sym typeface="+mn-ea"/>
              </a:rPr>
              <a:t>工</a:t>
            </a:r>
            <a:endParaRPr lang="en-US" altLang="zh-CN"/>
          </a:p>
          <a:p>
            <a:r>
              <a:rPr lang="zh-CN" altLang="en-US">
                <a:sym typeface="+mn-ea"/>
              </a:rPr>
              <a:t>承包人完成发包人提出的</a:t>
            </a:r>
            <a:r>
              <a:rPr lang="zh-CN" altLang="en-US">
                <a:solidFill>
                  <a:srgbClr val="FF0000"/>
                </a:solidFill>
                <a:sym typeface="+mn-ea"/>
              </a:rPr>
              <a:t>零星</a:t>
            </a:r>
            <a:r>
              <a:rPr lang="zh-CN" altLang="en-US">
                <a:sym typeface="+mn-ea"/>
              </a:rPr>
              <a:t>项目或工作，但不宜按</a:t>
            </a:r>
            <a:r>
              <a:rPr lang="zh-CN" altLang="en-US">
                <a:solidFill>
                  <a:srgbClr val="FF0000"/>
                </a:solidFill>
                <a:sym typeface="+mn-ea"/>
              </a:rPr>
              <a:t>合同约定</a:t>
            </a:r>
            <a:r>
              <a:rPr lang="zh-CN" altLang="en-US">
                <a:sym typeface="+mn-ea"/>
              </a:rPr>
              <a:t>的计量与计价规则进行计价，而应依据经发包人</a:t>
            </a:r>
            <a:r>
              <a:rPr lang="zh-CN" altLang="en-US">
                <a:solidFill>
                  <a:srgbClr val="FF0000"/>
                </a:solidFill>
                <a:sym typeface="+mn-ea"/>
              </a:rPr>
              <a:t>确认</a:t>
            </a:r>
            <a:r>
              <a:rPr lang="zh-CN" altLang="en-US">
                <a:sym typeface="+mn-ea"/>
              </a:rPr>
              <a:t>的实际消耗</a:t>
            </a:r>
            <a:r>
              <a:rPr lang="zh-CN" altLang="en-US">
                <a:solidFill>
                  <a:srgbClr val="00B050"/>
                </a:solidFill>
                <a:sym typeface="+mn-ea"/>
              </a:rPr>
              <a:t>人工工日、材料数量、施工机具台班</a:t>
            </a:r>
            <a:r>
              <a:rPr lang="zh-CN" altLang="en-US">
                <a:sym typeface="+mn-ea"/>
              </a:rPr>
              <a:t>等，按合同约定的</a:t>
            </a:r>
            <a:r>
              <a:rPr lang="zh-CN" altLang="en-US">
                <a:solidFill>
                  <a:srgbClr val="FF0000"/>
                </a:solidFill>
                <a:sym typeface="+mn-ea"/>
              </a:rPr>
              <a:t>单价计价</a:t>
            </a:r>
            <a:r>
              <a:rPr lang="zh-CN" altLang="en-US">
                <a:sym typeface="+mn-ea"/>
              </a:rPr>
              <a:t>的一种方式。</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2.0.17</a:t>
            </a:r>
            <a:r>
              <a:rPr lang="zh-CN" altLang="en-US"/>
              <a:t>总承包服务费</a:t>
            </a:r>
            <a:endParaRPr lang="en-US" altLang="zh-CN"/>
          </a:p>
          <a:p>
            <a:r>
              <a:rPr lang="zh-CN" altLang="en-US"/>
              <a:t>按合同约定，承包人对发包人提供</a:t>
            </a:r>
            <a:r>
              <a:rPr lang="zh-CN" altLang="en-US">
                <a:solidFill>
                  <a:srgbClr val="FF0000"/>
                </a:solidFill>
              </a:rPr>
              <a:t>材料</a:t>
            </a:r>
            <a:r>
              <a:rPr lang="zh-CN" altLang="en-US"/>
              <a:t>履行保管及其配套服务所需的费用；</a:t>
            </a:r>
            <a:endParaRPr lang="zh-CN" altLang="en-US"/>
          </a:p>
          <a:p>
            <a:r>
              <a:rPr lang="zh-CN" altLang="en-US"/>
              <a:t>和</a:t>
            </a:r>
            <a:r>
              <a:rPr lang="en-US" altLang="zh-CN"/>
              <a:t>(</a:t>
            </a:r>
            <a:r>
              <a:rPr lang="zh-CN" altLang="en-US"/>
              <a:t>或</a:t>
            </a:r>
            <a:r>
              <a:rPr lang="en-US" altLang="zh-CN"/>
              <a:t>)</a:t>
            </a:r>
            <a:r>
              <a:rPr lang="zh-CN" altLang="en-US"/>
              <a:t>承包人对合同范围的</a:t>
            </a:r>
            <a:r>
              <a:rPr lang="zh-CN" altLang="en-US">
                <a:solidFill>
                  <a:srgbClr val="FF0000"/>
                </a:solidFill>
              </a:rPr>
              <a:t>专业分包</a:t>
            </a:r>
            <a:r>
              <a:rPr lang="zh-CN" altLang="en-US"/>
              <a:t>工程</a:t>
            </a:r>
            <a:r>
              <a:rPr lang="en-US" altLang="zh-CN"/>
              <a:t>(</a:t>
            </a:r>
            <a:r>
              <a:rPr lang="zh-CN" altLang="en-US"/>
              <a:t>承包人实施的除外</a:t>
            </a:r>
            <a:r>
              <a:rPr lang="en-US" altLang="zh-CN"/>
              <a:t>)</a:t>
            </a:r>
            <a:r>
              <a:rPr lang="zh-CN" altLang="en-US"/>
              <a:t>提供</a:t>
            </a:r>
            <a:r>
              <a:rPr lang="zh-CN" altLang="en-US">
                <a:solidFill>
                  <a:srgbClr val="00B050"/>
                </a:solidFill>
              </a:rPr>
              <a:t>配合、协调、施工现场管理、已有临时设施使用、竣工资料汇总整理</a:t>
            </a:r>
            <a:r>
              <a:rPr lang="zh-CN" altLang="en-US"/>
              <a:t>等服务所需的费用；</a:t>
            </a:r>
            <a:endParaRPr lang="zh-CN" altLang="en-US"/>
          </a:p>
          <a:p>
            <a:r>
              <a:rPr lang="zh-CN" altLang="en-US"/>
              <a:t>以及</a:t>
            </a:r>
            <a:r>
              <a:rPr lang="en-US" altLang="zh-CN"/>
              <a:t>(</a:t>
            </a:r>
            <a:r>
              <a:rPr lang="zh-CN" altLang="en-US"/>
              <a:t>或</a:t>
            </a:r>
            <a:r>
              <a:rPr lang="en-US" altLang="zh-CN"/>
              <a:t>)</a:t>
            </a:r>
            <a:r>
              <a:rPr lang="zh-CN" altLang="en-US"/>
              <a:t>承包人对</a:t>
            </a:r>
            <a:r>
              <a:rPr lang="zh-CN" altLang="en-US">
                <a:solidFill>
                  <a:srgbClr val="FF0000"/>
                </a:solidFill>
              </a:rPr>
              <a:t>非合同范围</a:t>
            </a:r>
            <a:r>
              <a:rPr lang="zh-CN" altLang="en-US"/>
              <a:t>的发包人</a:t>
            </a:r>
            <a:r>
              <a:rPr lang="zh-CN" altLang="en-US">
                <a:solidFill>
                  <a:srgbClr val="FF0000"/>
                </a:solidFill>
              </a:rPr>
              <a:t>直接发包</a:t>
            </a:r>
            <a:r>
              <a:rPr lang="zh-CN" altLang="en-US"/>
              <a:t>的专业工程履</a:t>
            </a:r>
            <a:r>
              <a:rPr lang="zh-CN" altLang="en-US"/>
              <a:t>行协调及配合责任所需的费用。</a:t>
            </a:r>
            <a:endParaRPr lang="zh-CN" altLang="en-US"/>
          </a:p>
          <a:p>
            <a:r>
              <a:rPr lang="zh-CN" altLang="en-US"/>
              <a:t>总承包服务的相关</a:t>
            </a:r>
            <a:r>
              <a:rPr lang="zh-CN" altLang="en-US">
                <a:solidFill>
                  <a:srgbClr val="00B050"/>
                </a:solidFill>
              </a:rPr>
              <a:t>管理、协调及配合</a:t>
            </a:r>
            <a:r>
              <a:rPr lang="zh-CN" altLang="en-US"/>
              <a:t>责任等应在招标文件及合同中</a:t>
            </a:r>
            <a:r>
              <a:rPr lang="zh-CN" altLang="en-US"/>
              <a:t>详细说明。</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2.0.18</a:t>
            </a:r>
            <a:r>
              <a:rPr lang="zh-CN" altLang="en-US">
                <a:sym typeface="+mn-ea"/>
              </a:rPr>
              <a:t>合同清单</a:t>
            </a:r>
            <a:endParaRPr lang="en-US" altLang="zh-CN"/>
          </a:p>
          <a:p>
            <a:r>
              <a:rPr lang="zh-CN" altLang="en-US">
                <a:sym typeface="+mn-ea"/>
              </a:rPr>
              <a:t>承包人在投标时所填报并获得发包人接纳的已标明投标总价、合价及其综合单价，以及投标报价澄</a:t>
            </a:r>
            <a:r>
              <a:rPr lang="zh-CN" altLang="en-US">
                <a:sym typeface="+mn-ea"/>
              </a:rPr>
              <a:t>清或说明修正价格的已</a:t>
            </a:r>
            <a:r>
              <a:rPr lang="zh-CN" altLang="en-US">
                <a:solidFill>
                  <a:srgbClr val="FF0000"/>
                </a:solidFill>
                <a:sym typeface="+mn-ea"/>
              </a:rPr>
              <a:t>标价</a:t>
            </a:r>
            <a:r>
              <a:rPr lang="zh-CN" altLang="en-US">
                <a:sym typeface="+mn-ea"/>
              </a:rPr>
              <a:t>工程量清单，用以说明承包人所报合同总价的</a:t>
            </a:r>
            <a:r>
              <a:rPr lang="zh-CN" altLang="en-US">
                <a:solidFill>
                  <a:srgbClr val="FF0000"/>
                </a:solidFill>
                <a:sym typeface="+mn-ea"/>
              </a:rPr>
              <a:t>详细构成</a:t>
            </a:r>
            <a:r>
              <a:rPr lang="zh-CN" altLang="en-US">
                <a:sym typeface="+mn-ea"/>
              </a:rPr>
              <a:t>及</a:t>
            </a:r>
            <a:r>
              <a:rPr lang="zh-CN" altLang="en-US">
                <a:solidFill>
                  <a:srgbClr val="FF0000"/>
                </a:solidFill>
                <a:sym typeface="+mn-ea"/>
              </a:rPr>
              <a:t>综合单价分析</a:t>
            </a:r>
            <a:r>
              <a:rPr lang="zh-CN" altLang="en-US">
                <a:sym typeface="+mn-ea"/>
              </a:rPr>
              <a:t>，包</a:t>
            </a:r>
            <a:r>
              <a:rPr lang="zh-CN" altLang="en-US">
                <a:sym typeface="+mn-ea"/>
              </a:rPr>
              <a:t>括其</a:t>
            </a:r>
            <a:r>
              <a:rPr lang="zh-CN" altLang="en-US">
                <a:solidFill>
                  <a:srgbClr val="FF0000"/>
                </a:solidFill>
                <a:sym typeface="+mn-ea"/>
              </a:rPr>
              <a:t>说明和表格</a:t>
            </a:r>
            <a:r>
              <a:rPr lang="zh-CN" altLang="en-US">
                <a:sym typeface="+mn-ea"/>
              </a:rPr>
              <a:t>。</a:t>
            </a:r>
            <a:endParaRPr lang="zh-CN" altLang="en-US"/>
          </a:p>
          <a:p>
            <a:r>
              <a:rPr lang="en-US" altLang="zh-CN"/>
              <a:t>2.0.19</a:t>
            </a:r>
            <a:r>
              <a:rPr lang="zh-CN" altLang="en-US"/>
              <a:t>最高投标限价</a:t>
            </a:r>
            <a:endParaRPr lang="en-US" altLang="zh-CN"/>
          </a:p>
          <a:p>
            <a:r>
              <a:rPr lang="zh-CN" altLang="en-US"/>
              <a:t>招标人根据国家法律法规及相关标准、建设主管部门的有关规定，以及拟定的招标文件和招标工程量清单，并结合工程实际情况，按照本标准规定编制的，</a:t>
            </a:r>
            <a:r>
              <a:rPr lang="zh-CN" altLang="en-US">
                <a:solidFill>
                  <a:srgbClr val="FF0000"/>
                </a:solidFill>
              </a:rPr>
              <a:t>限定</a:t>
            </a:r>
            <a:r>
              <a:rPr lang="zh-CN" altLang="en-US"/>
              <a:t>投标人投标报价的</a:t>
            </a:r>
            <a:r>
              <a:rPr lang="zh-CN" altLang="en-US">
                <a:solidFill>
                  <a:srgbClr val="00B050"/>
                </a:solidFill>
              </a:rPr>
              <a:t>最高价格</a:t>
            </a:r>
            <a:r>
              <a:rPr lang="zh-CN" altLang="en-US"/>
              <a:t>。</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2.0.20</a:t>
            </a:r>
            <a:r>
              <a:rPr lang="zh-CN" altLang="en-US">
                <a:sym typeface="+mn-ea"/>
              </a:rPr>
              <a:t>投</a:t>
            </a:r>
            <a:r>
              <a:rPr lang="zh-CN" altLang="en-US">
                <a:sym typeface="+mn-ea"/>
              </a:rPr>
              <a:t>标</a:t>
            </a:r>
            <a:r>
              <a:rPr lang="zh-CN" altLang="en-US">
                <a:sym typeface="+mn-ea"/>
              </a:rPr>
              <a:t>价</a:t>
            </a:r>
            <a:endParaRPr lang="en-US" altLang="zh-CN">
              <a:sym typeface="+mn-ea"/>
            </a:endParaRPr>
          </a:p>
          <a:p>
            <a:r>
              <a:rPr lang="zh-CN" altLang="en-US">
                <a:sym typeface="+mn-ea"/>
              </a:rPr>
              <a:t>投标人投标时响应招标工程设计文件及技术标准规范、招标工程量清单、招标文件的合同条款等要</a:t>
            </a:r>
            <a:r>
              <a:rPr lang="zh-CN" altLang="en-US">
                <a:sym typeface="+mn-ea"/>
              </a:rPr>
              <a:t>求，在投标文件中的投标总价及已标价工程量清单中标明的合价及其综合单价等价格。</a:t>
            </a:r>
            <a:endParaRPr lang="zh-CN" altLang="en-US"/>
          </a:p>
          <a:p>
            <a:r>
              <a:rPr lang="en-US" altLang="zh-CN">
                <a:sym typeface="+mn-ea"/>
              </a:rPr>
              <a:t>2.0.21</a:t>
            </a:r>
            <a:r>
              <a:rPr lang="zh-CN" altLang="en-US">
                <a:sym typeface="+mn-ea"/>
              </a:rPr>
              <a:t>合同基准日</a:t>
            </a:r>
            <a:endParaRPr lang="en-US" altLang="zh-CN">
              <a:sym typeface="+mn-ea"/>
            </a:endParaRPr>
          </a:p>
          <a:p>
            <a:r>
              <a:rPr lang="zh-CN" altLang="en-US">
                <a:sym typeface="+mn-ea"/>
              </a:rPr>
              <a:t>承包人在投标期内</a:t>
            </a:r>
            <a:r>
              <a:rPr lang="zh-CN" altLang="en-US">
                <a:solidFill>
                  <a:srgbClr val="00B050"/>
                </a:solidFill>
                <a:sym typeface="+mn-ea"/>
              </a:rPr>
              <a:t>确定</a:t>
            </a:r>
            <a:r>
              <a:rPr lang="zh-CN" altLang="en-US">
                <a:sym typeface="+mn-ea"/>
              </a:rPr>
              <a:t>投标总价、工程量清单综合单价及其合价等</a:t>
            </a:r>
            <a:r>
              <a:rPr lang="zh-CN" altLang="en-US">
                <a:solidFill>
                  <a:srgbClr val="00B050"/>
                </a:solidFill>
                <a:sym typeface="+mn-ea"/>
              </a:rPr>
              <a:t>价格的日期</a:t>
            </a:r>
            <a:r>
              <a:rPr lang="zh-CN" altLang="en-US">
                <a:sym typeface="+mn-ea"/>
              </a:rPr>
              <a:t>，该日期应作为执行</a:t>
            </a:r>
            <a:r>
              <a:rPr lang="zh-CN" altLang="en-US">
                <a:solidFill>
                  <a:srgbClr val="00B050"/>
                </a:solidFill>
                <a:sym typeface="+mn-ea"/>
              </a:rPr>
              <a:t>物价变化</a:t>
            </a:r>
            <a:r>
              <a:rPr lang="zh-CN" altLang="en-US">
                <a:sym typeface="+mn-ea"/>
              </a:rPr>
              <a:t>价款调整、法律</a:t>
            </a:r>
            <a:r>
              <a:rPr lang="zh-CN" altLang="en-US">
                <a:solidFill>
                  <a:srgbClr val="00B050"/>
                </a:solidFill>
                <a:sym typeface="+mn-ea"/>
              </a:rPr>
              <a:t>法规及政策</a:t>
            </a:r>
            <a:r>
              <a:rPr lang="zh-CN" altLang="en-US">
                <a:sym typeface="+mn-ea"/>
              </a:rPr>
              <a:t>性变化价款调整的</a:t>
            </a:r>
            <a:r>
              <a:rPr lang="zh-CN" altLang="en-US">
                <a:solidFill>
                  <a:srgbClr val="FF0000"/>
                </a:solidFill>
                <a:sym typeface="+mn-ea"/>
              </a:rPr>
              <a:t>价格基准日</a:t>
            </a:r>
            <a:r>
              <a:rPr lang="zh-CN" altLang="en-US">
                <a:sym typeface="+mn-ea"/>
              </a:rPr>
              <a:t>。</a:t>
            </a:r>
            <a:endParaRPr lang="zh-CN" altLang="en-US">
              <a:sym typeface="+mn-ea"/>
            </a:endParaRPr>
          </a:p>
          <a:p>
            <a:r>
              <a:rPr lang="zh-CN" altLang="en-US">
                <a:sym typeface="+mn-ea"/>
              </a:rPr>
              <a:t>如招标文件</a:t>
            </a:r>
            <a:r>
              <a:rPr lang="en-US" altLang="zh-CN">
                <a:sym typeface="+mn-ea"/>
              </a:rPr>
              <a:t>(</a:t>
            </a:r>
            <a:r>
              <a:rPr lang="zh-CN" altLang="en-US">
                <a:sym typeface="+mn-ea"/>
              </a:rPr>
              <a:t>非招标工程为询价文</a:t>
            </a:r>
            <a:r>
              <a:rPr lang="zh-CN" altLang="en-US">
                <a:sym typeface="+mn-ea"/>
              </a:rPr>
              <a:t>件</a:t>
            </a:r>
            <a:r>
              <a:rPr lang="en-US" altLang="zh-CN">
                <a:sym typeface="+mn-ea"/>
              </a:rPr>
              <a:t>)</a:t>
            </a:r>
            <a:r>
              <a:rPr lang="zh-CN" altLang="en-US">
                <a:sym typeface="+mn-ea"/>
              </a:rPr>
              <a:t>及合同</a:t>
            </a:r>
            <a:r>
              <a:rPr lang="zh-CN" altLang="en-US">
                <a:solidFill>
                  <a:srgbClr val="FF0000"/>
                </a:solidFill>
                <a:sym typeface="+mn-ea"/>
              </a:rPr>
              <a:t>未约定</a:t>
            </a:r>
            <a:r>
              <a:rPr lang="zh-CN" altLang="en-US">
                <a:sym typeface="+mn-ea"/>
              </a:rPr>
              <a:t>，招标工程的合同基准日为</a:t>
            </a:r>
            <a:r>
              <a:rPr lang="zh-CN" altLang="en-US">
                <a:solidFill>
                  <a:srgbClr val="FF0000"/>
                </a:solidFill>
                <a:sym typeface="+mn-ea"/>
              </a:rPr>
              <a:t>投标截止日前</a:t>
            </a:r>
            <a:r>
              <a:rPr lang="en-US" altLang="zh-CN">
                <a:solidFill>
                  <a:srgbClr val="FF0000"/>
                </a:solidFill>
                <a:sym typeface="+mn-ea"/>
              </a:rPr>
              <a:t>28</a:t>
            </a:r>
            <a:r>
              <a:rPr lang="zh-CN" altLang="en-US">
                <a:solidFill>
                  <a:srgbClr val="FF0000"/>
                </a:solidFill>
                <a:sym typeface="+mn-ea"/>
              </a:rPr>
              <a:t>天</a:t>
            </a:r>
            <a:r>
              <a:rPr lang="zh-CN" altLang="en-US">
                <a:sym typeface="+mn-ea"/>
              </a:rPr>
              <a:t>，非招标工程的合同基准日为合同签订</a:t>
            </a:r>
            <a:r>
              <a:rPr lang="zh-CN" altLang="en-US">
                <a:sym typeface="+mn-ea"/>
              </a:rPr>
              <a:t>日前</a:t>
            </a:r>
            <a:r>
              <a:rPr lang="en-US" altLang="zh-CN">
                <a:sym typeface="+mn-ea"/>
              </a:rPr>
              <a:t>28</a:t>
            </a:r>
            <a:r>
              <a:rPr lang="zh-CN" altLang="en-US">
                <a:sym typeface="+mn-ea"/>
              </a:rPr>
              <a:t>天。</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2.0.22</a:t>
            </a:r>
            <a:r>
              <a:rPr lang="zh-CN" altLang="en-US"/>
              <a:t>合同图纸</a:t>
            </a:r>
            <a:endParaRPr lang="en-US" altLang="zh-CN"/>
          </a:p>
          <a:p>
            <a:r>
              <a:rPr lang="zh-CN" altLang="en-US"/>
              <a:t>发承包双方约定作为</a:t>
            </a:r>
            <a:r>
              <a:rPr lang="zh-CN" altLang="en-US">
                <a:solidFill>
                  <a:srgbClr val="00B050"/>
                </a:solidFill>
              </a:rPr>
              <a:t>合同文件</a:t>
            </a:r>
            <a:r>
              <a:rPr lang="zh-CN" altLang="en-US"/>
              <a:t>的组成部分，表达合同价款的工程范围及品质要求所依据的</a:t>
            </a:r>
            <a:r>
              <a:rPr lang="zh-CN" altLang="en-US">
                <a:solidFill>
                  <a:srgbClr val="FF0000"/>
                </a:solidFill>
              </a:rPr>
              <a:t>设计文</a:t>
            </a:r>
            <a:r>
              <a:rPr lang="zh-CN" altLang="en-US">
                <a:solidFill>
                  <a:srgbClr val="FF0000"/>
                </a:solidFill>
              </a:rPr>
              <a:t>件</a:t>
            </a:r>
            <a:r>
              <a:rPr lang="zh-CN" altLang="en-US"/>
              <a:t>。包括招标文件提供的设计文件和招标人在招标过程中发出的有关设计文件的</a:t>
            </a:r>
            <a:r>
              <a:rPr lang="zh-CN" altLang="en-US">
                <a:solidFill>
                  <a:srgbClr val="FF0000"/>
                </a:solidFill>
              </a:rPr>
              <a:t>补充、澄清或修改</a:t>
            </a:r>
            <a:r>
              <a:rPr lang="zh-CN" altLang="en-US"/>
              <a:t>文</a:t>
            </a:r>
            <a:r>
              <a:rPr lang="zh-CN" altLang="en-US"/>
              <a:t>件</a:t>
            </a:r>
            <a:r>
              <a:rPr lang="zh-CN" altLang="en-US"/>
              <a:t>。</a:t>
            </a:r>
            <a:endParaRPr lang="zh-CN" altLang="en-US"/>
          </a:p>
          <a:p>
            <a:r>
              <a:rPr lang="en-US" altLang="zh-CN"/>
              <a:t>2.0.23</a:t>
            </a:r>
            <a:r>
              <a:rPr lang="zh-CN" altLang="en-US"/>
              <a:t>合同规范</a:t>
            </a:r>
            <a:endParaRPr lang="en-US" altLang="zh-CN"/>
          </a:p>
          <a:p>
            <a:r>
              <a:rPr lang="zh-CN" altLang="en-US"/>
              <a:t>发承包双方约定作为</a:t>
            </a:r>
            <a:r>
              <a:rPr lang="zh-CN" altLang="en-US">
                <a:solidFill>
                  <a:srgbClr val="00B050"/>
                </a:solidFill>
              </a:rPr>
              <a:t>合同文件</a:t>
            </a:r>
            <a:r>
              <a:rPr lang="zh-CN" altLang="en-US"/>
              <a:t>的组成部分，说明合同工程的</a:t>
            </a:r>
            <a:r>
              <a:rPr lang="zh-CN" altLang="en-US">
                <a:solidFill>
                  <a:srgbClr val="00B050"/>
                </a:solidFill>
              </a:rPr>
              <a:t>材料标准</a:t>
            </a:r>
            <a:r>
              <a:rPr lang="zh-CN" altLang="en-US"/>
              <a:t>或要求、工程</a:t>
            </a:r>
            <a:r>
              <a:rPr lang="zh-CN" altLang="en-US">
                <a:solidFill>
                  <a:srgbClr val="00B050"/>
                </a:solidFill>
              </a:rPr>
              <a:t>技术标准</a:t>
            </a:r>
            <a:r>
              <a:rPr lang="zh-CN" altLang="en-US"/>
              <a:t>、施工</a:t>
            </a:r>
            <a:r>
              <a:rPr lang="zh-CN" altLang="en-US">
                <a:solidFill>
                  <a:srgbClr val="00B050"/>
                </a:solidFill>
              </a:rPr>
              <a:t>验收标准</a:t>
            </a:r>
            <a:r>
              <a:rPr lang="zh-CN" altLang="en-US"/>
              <a:t>等的</a:t>
            </a:r>
            <a:r>
              <a:rPr lang="zh-CN" altLang="en-US">
                <a:solidFill>
                  <a:srgbClr val="FF0000"/>
                </a:solidFill>
              </a:rPr>
              <a:t>技术要求文件</a:t>
            </a:r>
            <a:r>
              <a:rPr lang="zh-CN" altLang="en-US"/>
              <a:t>。包括招标文件规定的</a:t>
            </a:r>
            <a:r>
              <a:rPr lang="zh-CN" altLang="en-US">
                <a:solidFill>
                  <a:srgbClr val="00B050"/>
                </a:solidFill>
              </a:rPr>
              <a:t>技术标准规范</a:t>
            </a:r>
            <a:r>
              <a:rPr lang="zh-CN" altLang="en-US"/>
              <a:t>、招标人在招标过程中发出的有关</a:t>
            </a:r>
            <a:r>
              <a:rPr lang="zh-CN" altLang="en-US">
                <a:solidFill>
                  <a:srgbClr val="00B050"/>
                </a:solidFill>
              </a:rPr>
              <a:t>技术标准规范</a:t>
            </a:r>
            <a:r>
              <a:rPr lang="zh-CN" altLang="en-US"/>
              <a:t>的</a:t>
            </a:r>
            <a:r>
              <a:rPr lang="zh-CN" altLang="en-US">
                <a:solidFill>
                  <a:srgbClr val="FF0000"/>
                </a:solidFill>
              </a:rPr>
              <a:t>补充、澄清或修改</a:t>
            </a:r>
            <a:r>
              <a:rPr lang="zh-CN" altLang="en-US"/>
              <a:t>文件。</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2.0.24</a:t>
            </a:r>
            <a:r>
              <a:rPr lang="zh-CN" altLang="en-US">
                <a:sym typeface="+mn-ea"/>
              </a:rPr>
              <a:t>合同单价</a:t>
            </a:r>
            <a:endParaRPr lang="en-US" altLang="zh-CN"/>
          </a:p>
          <a:p>
            <a:r>
              <a:rPr lang="zh-CN" altLang="en-US">
                <a:sym typeface="+mn-ea"/>
              </a:rPr>
              <a:t>承包人在已标价工程量清单内所报的</a:t>
            </a:r>
            <a:r>
              <a:rPr lang="zh-CN" altLang="en-US">
                <a:solidFill>
                  <a:srgbClr val="00B050"/>
                </a:solidFill>
                <a:sym typeface="+mn-ea"/>
              </a:rPr>
              <a:t>综合单价</a:t>
            </a:r>
            <a:r>
              <a:rPr lang="zh-CN" altLang="en-US">
                <a:sym typeface="+mn-ea"/>
              </a:rPr>
              <a:t>，以及承包人投标报价</a:t>
            </a:r>
            <a:r>
              <a:rPr lang="zh-CN" altLang="en-US">
                <a:solidFill>
                  <a:srgbClr val="FF0000"/>
                </a:solidFill>
                <a:sym typeface="+mn-ea"/>
              </a:rPr>
              <a:t>澄清或说明</a:t>
            </a:r>
            <a:r>
              <a:rPr lang="zh-CN" altLang="en-US">
                <a:sym typeface="+mn-ea"/>
              </a:rPr>
              <a:t>中获得发包人接纳的</a:t>
            </a:r>
            <a:r>
              <a:rPr lang="zh-CN" altLang="en-US">
                <a:solidFill>
                  <a:srgbClr val="FF0000"/>
                </a:solidFill>
                <a:sym typeface="+mn-ea"/>
              </a:rPr>
              <a:t>修正</a:t>
            </a:r>
            <a:r>
              <a:rPr lang="zh-CN" altLang="en-US">
                <a:solidFill>
                  <a:srgbClr val="00B050"/>
                </a:solidFill>
                <a:sym typeface="+mn-ea"/>
              </a:rPr>
              <a:t>综合单价</a:t>
            </a:r>
            <a:r>
              <a:rPr lang="zh-CN" altLang="en-US">
                <a:sym typeface="+mn-ea"/>
              </a:rPr>
              <a:t>。</a:t>
            </a:r>
            <a:endParaRPr lang="zh-CN" altLang="en-US"/>
          </a:p>
          <a:p>
            <a:r>
              <a:rPr lang="en-US" altLang="zh-CN">
                <a:sym typeface="+mn-ea"/>
              </a:rPr>
              <a:t>2.0.25</a:t>
            </a:r>
            <a:r>
              <a:rPr lang="zh-CN" altLang="en-US">
                <a:sym typeface="+mn-ea"/>
              </a:rPr>
              <a:t>施工深化设计</a:t>
            </a:r>
            <a:endParaRPr lang="en-US" altLang="zh-CN">
              <a:sym typeface="+mn-ea"/>
            </a:endParaRPr>
          </a:p>
          <a:p>
            <a:r>
              <a:rPr lang="zh-CN" altLang="en-US">
                <a:sym typeface="+mn-ea"/>
              </a:rPr>
              <a:t>承包人中标后在</a:t>
            </a:r>
            <a:r>
              <a:rPr lang="zh-CN" altLang="en-US">
                <a:solidFill>
                  <a:srgbClr val="FF0000"/>
                </a:solidFill>
                <a:sym typeface="+mn-ea"/>
              </a:rPr>
              <a:t>不改变</a:t>
            </a:r>
            <a:r>
              <a:rPr lang="zh-CN" altLang="en-US">
                <a:solidFill>
                  <a:srgbClr val="00B050"/>
                </a:solidFill>
                <a:sym typeface="+mn-ea"/>
              </a:rPr>
              <a:t>合同图纸、合同规范</a:t>
            </a:r>
            <a:r>
              <a:rPr lang="zh-CN" altLang="en-US">
                <a:sym typeface="+mn-ea"/>
              </a:rPr>
              <a:t>所要求的工程</a:t>
            </a:r>
            <a:r>
              <a:rPr lang="zh-CN" altLang="en-US">
                <a:solidFill>
                  <a:srgbClr val="00B050"/>
                </a:solidFill>
                <a:sym typeface="+mn-ea"/>
              </a:rPr>
              <a:t>范围</a:t>
            </a:r>
            <a:r>
              <a:rPr lang="zh-CN" altLang="en-US">
                <a:sym typeface="+mn-ea"/>
              </a:rPr>
              <a:t>、使用</a:t>
            </a:r>
            <a:r>
              <a:rPr lang="zh-CN" altLang="en-US">
                <a:solidFill>
                  <a:srgbClr val="00B050"/>
                </a:solidFill>
                <a:sym typeface="+mn-ea"/>
              </a:rPr>
              <a:t>功能</a:t>
            </a:r>
            <a:r>
              <a:rPr lang="zh-CN" altLang="en-US">
                <a:sym typeface="+mn-ea"/>
              </a:rPr>
              <a:t>、技术</a:t>
            </a:r>
            <a:r>
              <a:rPr lang="zh-CN" altLang="en-US">
                <a:solidFill>
                  <a:srgbClr val="00B050"/>
                </a:solidFill>
                <a:sym typeface="+mn-ea"/>
              </a:rPr>
              <a:t>标准</a:t>
            </a:r>
            <a:r>
              <a:rPr lang="zh-CN" altLang="en-US">
                <a:sym typeface="+mn-ea"/>
              </a:rPr>
              <a:t>规范等前提下，依据合同约定由承包人负责对合同图纸进行</a:t>
            </a:r>
            <a:r>
              <a:rPr lang="zh-CN" altLang="en-US">
                <a:solidFill>
                  <a:srgbClr val="FF0000"/>
                </a:solidFill>
                <a:sym typeface="+mn-ea"/>
              </a:rPr>
              <a:t>细化、补充和完善</a:t>
            </a:r>
            <a:r>
              <a:rPr lang="zh-CN" altLang="en-US">
                <a:sym typeface="+mn-ea"/>
              </a:rPr>
              <a:t>的设计活动。（钢结构、</a:t>
            </a:r>
            <a:r>
              <a:rPr lang="zh-CN" altLang="en-US">
                <a:sym typeface="+mn-ea"/>
              </a:rPr>
              <a:t>幕墙）</a:t>
            </a:r>
            <a:endParaRPr lang="zh-CN" altLang="en-US"/>
          </a:p>
          <a:p>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2.0.27</a:t>
            </a:r>
            <a:r>
              <a:rPr lang="zh-CN" altLang="en-US"/>
              <a:t>工程量清单缺陷</a:t>
            </a:r>
            <a:endParaRPr lang="en-US" altLang="zh-CN"/>
          </a:p>
          <a:p>
            <a:r>
              <a:rPr lang="zh-CN" altLang="en-US"/>
              <a:t>工程量清单的分部分项工程项目清单中所列的</a:t>
            </a:r>
            <a:r>
              <a:rPr lang="zh-CN" altLang="en-US">
                <a:solidFill>
                  <a:srgbClr val="00B050"/>
                </a:solidFill>
              </a:rPr>
              <a:t>清单</a:t>
            </a:r>
            <a:r>
              <a:rPr lang="zh-CN" altLang="en-US"/>
              <a:t>项目与对应的合同</a:t>
            </a:r>
            <a:r>
              <a:rPr lang="zh-CN" altLang="en-US">
                <a:solidFill>
                  <a:srgbClr val="00B050"/>
                </a:solidFill>
              </a:rPr>
              <a:t>图纸</a:t>
            </a:r>
            <a:r>
              <a:rPr lang="zh-CN" altLang="en-US"/>
              <a:t>及合同</a:t>
            </a:r>
            <a:r>
              <a:rPr lang="zh-CN" altLang="en-US">
                <a:solidFill>
                  <a:srgbClr val="00B050"/>
                </a:solidFill>
              </a:rPr>
              <a:t>规范</a:t>
            </a:r>
            <a:r>
              <a:rPr lang="zh-CN" altLang="en-US"/>
              <a:t>所要求的清单项目在</a:t>
            </a:r>
            <a:r>
              <a:rPr lang="zh-CN" altLang="en-US">
                <a:solidFill>
                  <a:srgbClr val="FF0000"/>
                </a:solidFill>
              </a:rPr>
              <a:t>列项、项目特征、工程数量</a:t>
            </a:r>
            <a:r>
              <a:rPr lang="zh-CN" altLang="en-US"/>
              <a:t>上存在的</a:t>
            </a:r>
            <a:r>
              <a:rPr lang="zh-CN" altLang="en-US">
                <a:solidFill>
                  <a:srgbClr val="FF0000"/>
                </a:solidFill>
              </a:rPr>
              <a:t>差异</a:t>
            </a:r>
            <a:r>
              <a:rPr lang="zh-CN" altLang="en-US"/>
              <a:t>。包括工程量清单</a:t>
            </a:r>
            <a:r>
              <a:rPr lang="zh-CN" altLang="en-US">
                <a:solidFill>
                  <a:srgbClr val="00B050"/>
                </a:solidFill>
              </a:rPr>
              <a:t>多列项、错漏项、项目特征不符、工程数量偏差</a:t>
            </a:r>
            <a:r>
              <a:rPr lang="zh-CN" altLang="en-US"/>
              <a:t>及其他同类。</a:t>
            </a:r>
            <a:endParaRPr lang="zh-CN" altLang="en-US"/>
          </a:p>
          <a:p>
            <a:r>
              <a:rPr lang="en-US" altLang="zh-CN"/>
              <a:t>2.0.28</a:t>
            </a:r>
            <a:r>
              <a:rPr lang="zh-CN" altLang="en-US"/>
              <a:t>工程变更</a:t>
            </a:r>
            <a:endParaRPr lang="en-US" altLang="zh-CN"/>
          </a:p>
          <a:p>
            <a:r>
              <a:rPr lang="zh-CN" altLang="en-US"/>
              <a:t>经发包人批准的对合同工程工作</a:t>
            </a:r>
            <a:r>
              <a:rPr lang="zh-CN" altLang="en-US">
                <a:solidFill>
                  <a:srgbClr val="00B050"/>
                </a:solidFill>
              </a:rPr>
              <a:t>内容</a:t>
            </a:r>
            <a:r>
              <a:rPr lang="zh-CN" altLang="en-US"/>
              <a:t>、合同</a:t>
            </a:r>
            <a:r>
              <a:rPr lang="zh-CN" altLang="en-US">
                <a:solidFill>
                  <a:srgbClr val="00B050"/>
                </a:solidFill>
              </a:rPr>
              <a:t>图纸</a:t>
            </a:r>
            <a:r>
              <a:rPr lang="zh-CN" altLang="en-US"/>
              <a:t>、合同规范、</a:t>
            </a:r>
            <a:r>
              <a:rPr lang="zh-CN" altLang="en-US">
                <a:solidFill>
                  <a:srgbClr val="00B050"/>
                </a:solidFill>
              </a:rPr>
              <a:t>位置与尺寸</a:t>
            </a:r>
            <a:r>
              <a:rPr lang="zh-CN" altLang="en-US"/>
              <a:t>、施工顺序与时间、</a:t>
            </a:r>
            <a:r>
              <a:rPr lang="zh-CN" altLang="en-US">
                <a:solidFill>
                  <a:srgbClr val="FF0000"/>
                </a:solidFill>
              </a:rPr>
              <a:t>施工条件</a:t>
            </a:r>
            <a:r>
              <a:rPr lang="zh-CN" altLang="en-US"/>
              <a:t>、合同条款或其他特征等的改变。包括对合同工程的</a:t>
            </a:r>
            <a:r>
              <a:rPr lang="zh-CN" altLang="en-US">
                <a:solidFill>
                  <a:srgbClr val="00B050"/>
                </a:solidFill>
              </a:rPr>
              <a:t>增加、减少、取消、替代</a:t>
            </a:r>
            <a:r>
              <a:rPr lang="zh-CN" altLang="en-US"/>
              <a:t>和使用</a:t>
            </a:r>
            <a:r>
              <a:rPr lang="zh-CN" altLang="en-US">
                <a:solidFill>
                  <a:srgbClr val="00B050"/>
                </a:solidFill>
              </a:rPr>
              <a:t>材料</a:t>
            </a:r>
            <a:r>
              <a:rPr lang="zh-CN" altLang="en-US"/>
              <a:t>等的改变。</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800">
                <a:sym typeface="+mn-ea"/>
              </a:rPr>
              <a:t>2.0.29</a:t>
            </a:r>
            <a:r>
              <a:rPr lang="zh-CN" altLang="en-US" sz="2800">
                <a:sym typeface="+mn-ea"/>
              </a:rPr>
              <a:t>损失和</a:t>
            </a:r>
            <a:r>
              <a:rPr lang="en-US" altLang="zh-CN" sz="2800">
                <a:sym typeface="+mn-ea"/>
              </a:rPr>
              <a:t>(</a:t>
            </a:r>
            <a:r>
              <a:rPr lang="zh-CN" altLang="en-US" sz="2800">
                <a:sym typeface="+mn-ea"/>
              </a:rPr>
              <a:t>或</a:t>
            </a:r>
            <a:r>
              <a:rPr lang="en-US" altLang="zh-CN" sz="2800">
                <a:sym typeface="+mn-ea"/>
              </a:rPr>
              <a:t>)</a:t>
            </a:r>
            <a:r>
              <a:rPr lang="zh-CN" altLang="en-US" sz="2800">
                <a:sym typeface="+mn-ea"/>
              </a:rPr>
              <a:t>直接费用</a:t>
            </a:r>
            <a:endParaRPr lang="en-US" altLang="zh-CN" sz="2800">
              <a:sym typeface="+mn-ea"/>
            </a:endParaRPr>
          </a:p>
          <a:p>
            <a:r>
              <a:rPr lang="zh-CN" altLang="en-US" sz="2800">
                <a:solidFill>
                  <a:srgbClr val="FF0000"/>
                </a:solidFill>
                <a:sym typeface="+mn-ea"/>
              </a:rPr>
              <a:t>损失</a:t>
            </a:r>
            <a:r>
              <a:rPr lang="zh-CN" altLang="en-US" sz="2800">
                <a:sym typeface="+mn-ea"/>
              </a:rPr>
              <a:t>指由于工程</a:t>
            </a:r>
            <a:r>
              <a:rPr lang="zh-CN" altLang="en-US" sz="2800">
                <a:solidFill>
                  <a:srgbClr val="00B050"/>
                </a:solidFill>
                <a:sym typeface="+mn-ea"/>
              </a:rPr>
              <a:t>变更</a:t>
            </a:r>
            <a:r>
              <a:rPr lang="zh-CN" altLang="en-US" sz="2800">
                <a:sym typeface="+mn-ea"/>
              </a:rPr>
              <a:t>及发包人原因对承包人造成的、不能从合同约定的合同价款调整中获得恢复</a:t>
            </a:r>
            <a:r>
              <a:rPr lang="zh-CN" altLang="en-US" sz="2800">
                <a:sym typeface="+mn-ea"/>
              </a:rPr>
              <a:t>的</a:t>
            </a:r>
            <a:r>
              <a:rPr lang="zh-CN" altLang="en-US" sz="2800">
                <a:solidFill>
                  <a:srgbClr val="FF0000"/>
                </a:solidFill>
                <a:sym typeface="+mn-ea"/>
              </a:rPr>
              <a:t>原预期收益</a:t>
            </a:r>
            <a:r>
              <a:rPr lang="zh-CN" altLang="en-US" sz="2800">
                <a:sym typeface="+mn-ea"/>
              </a:rPr>
              <a:t>；</a:t>
            </a:r>
            <a:endParaRPr lang="zh-CN" altLang="en-US" sz="2800">
              <a:sym typeface="+mn-ea"/>
            </a:endParaRPr>
          </a:p>
          <a:p>
            <a:r>
              <a:rPr lang="zh-CN" altLang="en-US" sz="2800">
                <a:solidFill>
                  <a:srgbClr val="FF0000"/>
                </a:solidFill>
                <a:sym typeface="+mn-ea"/>
              </a:rPr>
              <a:t>直接费用</a:t>
            </a:r>
            <a:r>
              <a:rPr lang="zh-CN" altLang="en-US" sz="2800">
                <a:sym typeface="+mn-ea"/>
              </a:rPr>
              <a:t>指由于工程变更及发包人原因对承包人</a:t>
            </a:r>
            <a:r>
              <a:rPr lang="zh-CN" altLang="en-US" sz="2800">
                <a:solidFill>
                  <a:srgbClr val="00B050"/>
                </a:solidFill>
                <a:sym typeface="+mn-ea"/>
              </a:rPr>
              <a:t>直接造成</a:t>
            </a:r>
            <a:r>
              <a:rPr lang="zh-CN" altLang="en-US" sz="2800">
                <a:sym typeface="+mn-ea"/>
              </a:rPr>
              <a:t>的、为了完成同样结果的工程所发生的</a:t>
            </a:r>
            <a:r>
              <a:rPr lang="zh-CN" altLang="en-US" sz="2800">
                <a:solidFill>
                  <a:srgbClr val="00B050"/>
                </a:solidFill>
                <a:sym typeface="+mn-ea"/>
              </a:rPr>
              <a:t>增加费用</a:t>
            </a:r>
            <a:r>
              <a:rPr lang="zh-CN" altLang="en-US" sz="2800">
                <a:sym typeface="+mn-ea"/>
              </a:rPr>
              <a:t>。</a:t>
            </a:r>
            <a:endParaRPr lang="zh-CN" altLang="en-US" sz="2800">
              <a:sym typeface="+mn-ea"/>
            </a:endParaRPr>
          </a:p>
          <a:p>
            <a:r>
              <a:rPr lang="en-US" altLang="zh-CN" sz="2800"/>
              <a:t>2.0.30</a:t>
            </a:r>
            <a:r>
              <a:rPr lang="zh-CN" altLang="en-US" sz="2800"/>
              <a:t>新增工程</a:t>
            </a:r>
            <a:endParaRPr lang="en-US" altLang="zh-CN" sz="2800"/>
          </a:p>
          <a:p>
            <a:r>
              <a:rPr lang="zh-CN" altLang="en-US" sz="2800"/>
              <a:t>发包人要求并获得承包人接受的、不属于</a:t>
            </a:r>
            <a:r>
              <a:rPr lang="zh-CN" altLang="en-US" sz="2800">
                <a:solidFill>
                  <a:srgbClr val="FF0000"/>
                </a:solidFill>
              </a:rPr>
              <a:t>合同约定</a:t>
            </a:r>
            <a:r>
              <a:rPr lang="zh-CN" altLang="en-US" sz="2800"/>
              <a:t>工程范围及</a:t>
            </a:r>
            <a:r>
              <a:rPr lang="en-US" altLang="zh-CN" sz="2800"/>
              <a:t>(</a:t>
            </a:r>
            <a:r>
              <a:rPr lang="zh-CN" altLang="en-US" sz="2800"/>
              <a:t>或</a:t>
            </a:r>
            <a:r>
              <a:rPr lang="en-US" altLang="zh-CN" sz="2800"/>
              <a:t>)</a:t>
            </a:r>
            <a:r>
              <a:rPr lang="zh-CN" altLang="en-US" sz="2800"/>
              <a:t>其</a:t>
            </a:r>
            <a:r>
              <a:rPr lang="zh-CN" altLang="en-US" sz="2800">
                <a:solidFill>
                  <a:srgbClr val="00B050"/>
                </a:solidFill>
              </a:rPr>
              <a:t>完工交付要求范围</a:t>
            </a:r>
            <a:r>
              <a:rPr lang="zh-CN" altLang="en-US" sz="2800"/>
              <a:t>的实体</a:t>
            </a:r>
            <a:r>
              <a:rPr lang="zh-CN" altLang="en-US" sz="2800"/>
              <a:t>工程。</a:t>
            </a:r>
            <a:endParaRPr lang="zh-CN" altLang="en-US" sz="2800"/>
          </a:p>
          <a:p>
            <a:r>
              <a:rPr lang="en-US" altLang="zh-CN" sz="2800"/>
              <a:t>2.0.31</a:t>
            </a:r>
            <a:r>
              <a:rPr lang="zh-CN" altLang="en-US" sz="2800"/>
              <a:t>工程索赔</a:t>
            </a:r>
            <a:endParaRPr lang="en-US" altLang="zh-CN" sz="2800"/>
          </a:p>
          <a:p>
            <a:r>
              <a:rPr lang="zh-CN" altLang="en-US" sz="2800"/>
              <a:t>当事人一方因非己方的原因造成</a:t>
            </a:r>
            <a:r>
              <a:rPr lang="zh-CN" altLang="en-US" sz="2800">
                <a:solidFill>
                  <a:srgbClr val="FF0000"/>
                </a:solidFill>
              </a:rPr>
              <a:t>经济损失、费用增加或工期延误</a:t>
            </a:r>
            <a:r>
              <a:rPr lang="en-US" altLang="zh-CN" sz="2800">
                <a:solidFill>
                  <a:srgbClr val="FF0000"/>
                </a:solidFill>
              </a:rPr>
              <a:t>(</a:t>
            </a:r>
            <a:r>
              <a:rPr lang="zh-CN" altLang="en-US" sz="2800"/>
              <a:t>或延长</a:t>
            </a:r>
            <a:r>
              <a:rPr lang="en-US" altLang="zh-CN" sz="2800"/>
              <a:t>),</a:t>
            </a:r>
            <a:r>
              <a:rPr lang="zh-CN" altLang="en-US" sz="2800"/>
              <a:t>按合同约定或法律法规规定，应由对方承担</a:t>
            </a:r>
            <a:r>
              <a:rPr lang="zh-CN" altLang="en-US" sz="2800">
                <a:solidFill>
                  <a:srgbClr val="00B050"/>
                </a:solidFill>
              </a:rPr>
              <a:t>赔偿</a:t>
            </a:r>
            <a:r>
              <a:rPr lang="zh-CN" altLang="en-US" sz="2800"/>
              <a:t>或补偿义务，而向对方提出经济损失赔偿或补偿和</a:t>
            </a:r>
            <a:r>
              <a:rPr lang="en-US" altLang="zh-CN" sz="2800"/>
              <a:t>(</a:t>
            </a:r>
            <a:r>
              <a:rPr lang="zh-CN" altLang="en-US" sz="2800"/>
              <a:t>或</a:t>
            </a:r>
            <a:r>
              <a:rPr lang="en-US" altLang="zh-CN" sz="2800"/>
              <a:t>)</a:t>
            </a:r>
            <a:r>
              <a:rPr lang="zh-CN" altLang="en-US" sz="2800"/>
              <a:t>工期调整及其他的</a:t>
            </a:r>
            <a:r>
              <a:rPr lang="zh-CN" altLang="en-US" sz="2800"/>
              <a:t>要求。</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2.0.32</a:t>
            </a:r>
            <a:r>
              <a:rPr lang="zh-CN" altLang="en-US"/>
              <a:t>赶</a:t>
            </a:r>
            <a:r>
              <a:rPr lang="zh-CN" altLang="en-US"/>
              <a:t>工</a:t>
            </a:r>
            <a:r>
              <a:rPr lang="zh-CN" altLang="en-US"/>
              <a:t>费</a:t>
            </a:r>
            <a:endParaRPr lang="en-US" altLang="zh-CN"/>
          </a:p>
          <a:p>
            <a:r>
              <a:rPr lang="zh-CN" altLang="en-US"/>
              <a:t>在工程实施过程中，承包人应</a:t>
            </a:r>
            <a:r>
              <a:rPr lang="zh-CN" altLang="en-US">
                <a:solidFill>
                  <a:srgbClr val="00B050"/>
                </a:solidFill>
              </a:rPr>
              <a:t>发包人的要求</a:t>
            </a:r>
            <a:r>
              <a:rPr lang="zh-CN" altLang="en-US"/>
              <a:t>而采取加快工程进度措施，使</a:t>
            </a:r>
            <a:r>
              <a:rPr lang="zh-CN" altLang="en-US">
                <a:solidFill>
                  <a:srgbClr val="00B050"/>
                </a:solidFill>
              </a:rPr>
              <a:t>合同工期</a:t>
            </a:r>
            <a:r>
              <a:rPr lang="zh-CN" altLang="en-US"/>
              <a:t>或</a:t>
            </a:r>
            <a:r>
              <a:rPr lang="zh-CN" altLang="en-US">
                <a:solidFill>
                  <a:srgbClr val="00B050"/>
                </a:solidFill>
              </a:rPr>
              <a:t>分期</a:t>
            </a:r>
            <a:r>
              <a:rPr lang="zh-CN" altLang="en-US"/>
              <a:t>竣工工程的合同工期</a:t>
            </a:r>
            <a:r>
              <a:rPr lang="en-US" altLang="zh-CN"/>
              <a:t>(</a:t>
            </a:r>
            <a:r>
              <a:rPr lang="zh-CN" altLang="en-US"/>
              <a:t>包括经发包人批准的延长工期</a:t>
            </a:r>
            <a:r>
              <a:rPr lang="en-US" altLang="zh-CN"/>
              <a:t>)</a:t>
            </a:r>
            <a:r>
              <a:rPr lang="zh-CN" altLang="en-US">
                <a:solidFill>
                  <a:srgbClr val="FF0000"/>
                </a:solidFill>
              </a:rPr>
              <a:t>缩短</a:t>
            </a:r>
            <a:r>
              <a:rPr lang="zh-CN" altLang="en-US"/>
              <a:t>，由此产生的应由发包人</a:t>
            </a:r>
            <a:r>
              <a:rPr lang="zh-CN" altLang="en-US">
                <a:solidFill>
                  <a:srgbClr val="00B050"/>
                </a:solidFill>
              </a:rPr>
              <a:t>额外支付</a:t>
            </a:r>
            <a:r>
              <a:rPr lang="zh-CN" altLang="en-US"/>
              <a:t>给承包人的费用。</a:t>
            </a:r>
            <a:endParaRPr lang="zh-CN" altLang="en-US"/>
          </a:p>
          <a:p>
            <a:r>
              <a:rPr lang="en-US" altLang="zh-CN"/>
              <a:t>2.0.33</a:t>
            </a:r>
            <a:r>
              <a:rPr lang="zh-CN" altLang="en-US"/>
              <a:t>误期赔偿费</a:t>
            </a:r>
            <a:endParaRPr lang="en-US" altLang="zh-CN"/>
          </a:p>
          <a:p>
            <a:r>
              <a:rPr lang="zh-CN" altLang="en-US"/>
              <a:t>承包人未按照合同工程的计划进度施工，引起实际工期</a:t>
            </a:r>
            <a:r>
              <a:rPr lang="zh-CN" altLang="en-US">
                <a:solidFill>
                  <a:srgbClr val="FF0000"/>
                </a:solidFill>
              </a:rPr>
              <a:t>超出</a:t>
            </a:r>
            <a:r>
              <a:rPr lang="zh-CN" altLang="en-US">
                <a:solidFill>
                  <a:srgbClr val="00B050"/>
                </a:solidFill>
              </a:rPr>
              <a:t>合同工期</a:t>
            </a:r>
            <a:r>
              <a:rPr lang="zh-CN" altLang="en-US"/>
              <a:t>或</a:t>
            </a:r>
            <a:r>
              <a:rPr lang="zh-CN" altLang="en-US">
                <a:solidFill>
                  <a:srgbClr val="00B050"/>
                </a:solidFill>
              </a:rPr>
              <a:t>分期</a:t>
            </a:r>
            <a:r>
              <a:rPr lang="zh-CN" altLang="en-US"/>
              <a:t>竣工工程的合同工期</a:t>
            </a:r>
            <a:r>
              <a:rPr lang="en-US" altLang="zh-CN"/>
              <a:t>(</a:t>
            </a:r>
            <a:r>
              <a:rPr lang="zh-CN" altLang="en-US"/>
              <a:t>包括经发包人批准的延长工期</a:t>
            </a:r>
            <a:r>
              <a:rPr lang="en-US" altLang="zh-CN"/>
              <a:t>),</a:t>
            </a:r>
            <a:r>
              <a:rPr lang="zh-CN" altLang="en-US"/>
              <a:t>承包人按合同约定应向发包人</a:t>
            </a:r>
            <a:r>
              <a:rPr lang="zh-CN" altLang="en-US">
                <a:solidFill>
                  <a:srgbClr val="00B050"/>
                </a:solidFill>
              </a:rPr>
              <a:t>赔偿损失</a:t>
            </a:r>
            <a:r>
              <a:rPr lang="zh-CN" altLang="en-US"/>
              <a:t>的费用。</a:t>
            </a:r>
            <a:endParaRPr lang="zh-CN" altLang="en-US"/>
          </a:p>
          <a:p>
            <a:r>
              <a:rPr lang="en-US" altLang="zh-CN"/>
              <a:t>对合同约定采取</a:t>
            </a:r>
            <a:r>
              <a:rPr lang="en-US" altLang="zh-CN">
                <a:solidFill>
                  <a:srgbClr val="00B050"/>
                </a:solidFill>
              </a:rPr>
              <a:t>分期竣工</a:t>
            </a:r>
            <a:r>
              <a:rPr lang="zh-CN" altLang="en-US"/>
              <a:t>和移交的工程，</a:t>
            </a:r>
            <a:r>
              <a:rPr lang="zh-CN" altLang="en-US">
                <a:solidFill>
                  <a:srgbClr val="00B050"/>
                </a:solidFill>
              </a:rPr>
              <a:t>误期赔偿费</a:t>
            </a:r>
            <a:r>
              <a:rPr lang="zh-CN" altLang="en-US"/>
              <a:t>是指根据相关工程的</a:t>
            </a:r>
            <a:r>
              <a:rPr lang="zh-CN" altLang="en-US">
                <a:solidFill>
                  <a:srgbClr val="00B050"/>
                </a:solidFill>
              </a:rPr>
              <a:t>工期延误时间</a:t>
            </a:r>
            <a:r>
              <a:rPr lang="zh-CN" altLang="en-US"/>
              <a:t>按合同约定计算的相关赔偿费用。</a:t>
            </a:r>
            <a:endParaRPr lang="en-US" altLang="zh-CN"/>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2.0.34</a:t>
            </a:r>
            <a:r>
              <a:rPr lang="zh-CN" altLang="en-US">
                <a:sym typeface="+mn-ea"/>
              </a:rPr>
              <a:t>施工过程结算</a:t>
            </a:r>
            <a:endParaRPr lang="en-US" altLang="zh-CN"/>
          </a:p>
          <a:p>
            <a:r>
              <a:rPr lang="zh-CN" altLang="en-US">
                <a:sym typeface="+mn-ea"/>
              </a:rPr>
              <a:t>发承包双方根据有关法律法规规定和合同约定，在</a:t>
            </a:r>
            <a:r>
              <a:rPr lang="zh-CN" altLang="en-US">
                <a:solidFill>
                  <a:srgbClr val="00B050"/>
                </a:solidFill>
                <a:sym typeface="+mn-ea"/>
              </a:rPr>
              <a:t>施工过程结算节点</a:t>
            </a:r>
            <a:r>
              <a:rPr lang="zh-CN" altLang="en-US">
                <a:sym typeface="+mn-ea"/>
              </a:rPr>
              <a:t>上对已完工程进行</a:t>
            </a:r>
            <a:r>
              <a:rPr lang="zh-CN" altLang="en-US">
                <a:solidFill>
                  <a:srgbClr val="FF0000"/>
                </a:solidFill>
                <a:sym typeface="+mn-ea"/>
              </a:rPr>
              <a:t>合同价款</a:t>
            </a:r>
            <a:r>
              <a:rPr lang="zh-CN" altLang="en-US">
                <a:sym typeface="+mn-ea"/>
              </a:rPr>
              <a:t>的</a:t>
            </a:r>
            <a:r>
              <a:rPr lang="zh-CN" altLang="en-US">
                <a:solidFill>
                  <a:srgbClr val="FF0000"/>
                </a:solidFill>
                <a:sym typeface="+mn-ea"/>
              </a:rPr>
              <a:t>计算、调整、确认和支付</a:t>
            </a:r>
            <a:r>
              <a:rPr lang="zh-CN" altLang="en-US">
                <a:sym typeface="+mn-ea"/>
              </a:rPr>
              <a:t>的活动。</a:t>
            </a:r>
            <a:endParaRPr lang="zh-CN" altLang="en-US"/>
          </a:p>
          <a:p>
            <a:r>
              <a:rPr lang="en-US" altLang="zh-CN">
                <a:sym typeface="+mn-ea"/>
              </a:rPr>
              <a:t>2.0.35</a:t>
            </a:r>
            <a:r>
              <a:rPr lang="zh-CN" altLang="en-US">
                <a:sym typeface="+mn-ea"/>
              </a:rPr>
              <a:t>工程结算</a:t>
            </a:r>
            <a:endParaRPr lang="en-US" altLang="zh-CN">
              <a:sym typeface="+mn-ea"/>
            </a:endParaRPr>
          </a:p>
          <a:p>
            <a:r>
              <a:rPr lang="zh-CN" altLang="en-US">
                <a:sym typeface="+mn-ea"/>
              </a:rPr>
              <a:t>发承包双方根据有关法律法规规定和合同约定，对合同工程</a:t>
            </a:r>
            <a:r>
              <a:rPr lang="zh-CN" altLang="en-US">
                <a:solidFill>
                  <a:srgbClr val="00B050"/>
                </a:solidFill>
                <a:sym typeface="+mn-ea"/>
              </a:rPr>
              <a:t>实施中、解除时、竣工后</a:t>
            </a:r>
            <a:r>
              <a:rPr lang="zh-CN" altLang="en-US">
                <a:sym typeface="+mn-ea"/>
              </a:rPr>
              <a:t>的工程项目进行合同价款</a:t>
            </a:r>
            <a:r>
              <a:rPr lang="zh-CN" altLang="en-US">
                <a:solidFill>
                  <a:srgbClr val="00B050"/>
                </a:solidFill>
                <a:sym typeface="+mn-ea"/>
              </a:rPr>
              <a:t>计算、调整、确认和支付</a:t>
            </a:r>
            <a:r>
              <a:rPr lang="zh-CN" altLang="en-US">
                <a:sym typeface="+mn-ea"/>
              </a:rPr>
              <a:t>的活动，包括</a:t>
            </a:r>
            <a:r>
              <a:rPr lang="zh-CN" altLang="en-US">
                <a:solidFill>
                  <a:srgbClr val="FF0000"/>
                </a:solidFill>
                <a:sym typeface="+mn-ea"/>
              </a:rPr>
              <a:t>施工过程结算、合同解除结算、竣工结算及工程保修结清。</a:t>
            </a:r>
            <a:endParaRPr lang="zh-CN" altLang="en-US">
              <a:solidFill>
                <a:srgbClr val="FF0000"/>
              </a:solidFill>
            </a:endParaRPr>
          </a:p>
          <a:p>
            <a:endParaRPr lang="zh-CN" altLang="en-US">
              <a:solidFill>
                <a:srgbClr val="FF0000"/>
              </a:solidFill>
            </a:endParaRPr>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3</a:t>
            </a:r>
            <a:r>
              <a:rPr lang="zh-CN" altLang="en-US">
                <a:solidFill>
                  <a:srgbClr val="FF0000"/>
                </a:solidFill>
              </a:rPr>
              <a:t>基本规定</a:t>
            </a:r>
            <a:endParaRPr lang="zh-CN" altLang="en-US">
              <a:solidFill>
                <a:srgbClr val="FF0000"/>
              </a:solidFill>
            </a:endParaRPr>
          </a:p>
          <a:p>
            <a:r>
              <a:rPr lang="en-US" altLang="zh-CN"/>
              <a:t>3.1.1</a:t>
            </a:r>
            <a:r>
              <a:rPr lang="zh-CN" altLang="en-US"/>
              <a:t>建设工程施工发承包的工程计量与计价应符合以下规定：</a:t>
            </a:r>
            <a:endParaRPr lang="zh-CN" altLang="en-US"/>
          </a:p>
          <a:p>
            <a:r>
              <a:rPr lang="en-US" altLang="zh-CN"/>
              <a:t>1</a:t>
            </a:r>
            <a:r>
              <a:rPr lang="zh-CN" altLang="en-US"/>
              <a:t>使用</a:t>
            </a:r>
            <a:r>
              <a:rPr lang="zh-CN" altLang="en-US">
                <a:solidFill>
                  <a:srgbClr val="00B050"/>
                </a:solidFill>
              </a:rPr>
              <a:t>财政资金</a:t>
            </a:r>
            <a:r>
              <a:rPr lang="zh-CN" altLang="en-US"/>
              <a:t>或</a:t>
            </a:r>
            <a:r>
              <a:rPr lang="zh-CN" altLang="en-US">
                <a:solidFill>
                  <a:srgbClr val="FF0000"/>
                </a:solidFill>
              </a:rPr>
              <a:t>国有资金</a:t>
            </a:r>
            <a:r>
              <a:rPr lang="zh-CN" altLang="en-US"/>
              <a:t>投资的建设工程，</a:t>
            </a:r>
            <a:r>
              <a:rPr lang="zh-CN" altLang="en-US">
                <a:solidFill>
                  <a:srgbClr val="FF0000"/>
                </a:solidFill>
              </a:rPr>
              <a:t>应</a:t>
            </a:r>
            <a:r>
              <a:rPr lang="zh-CN" altLang="en-US"/>
              <a:t>按国家及行业工程量计算标准编制工程量清单，</a:t>
            </a:r>
            <a:r>
              <a:rPr lang="zh-CN" altLang="en-US"/>
              <a:t>采用工程量清单计价；</a:t>
            </a:r>
            <a:endParaRPr lang="zh-CN" altLang="en-US"/>
          </a:p>
          <a:p>
            <a:r>
              <a:rPr lang="en-US" altLang="zh-CN"/>
              <a:t>2</a:t>
            </a:r>
            <a:r>
              <a:rPr lang="zh-CN" altLang="en-US">
                <a:solidFill>
                  <a:srgbClr val="00B050"/>
                </a:solidFill>
              </a:rPr>
              <a:t>非使用</a:t>
            </a:r>
            <a:r>
              <a:rPr lang="zh-CN" altLang="en-US"/>
              <a:t>财政资金或国有投资的建设工程，</a:t>
            </a:r>
            <a:r>
              <a:rPr lang="zh-CN" altLang="en-US">
                <a:solidFill>
                  <a:srgbClr val="FF0000"/>
                </a:solidFill>
              </a:rPr>
              <a:t>宜</a:t>
            </a:r>
            <a:r>
              <a:rPr lang="zh-CN" altLang="en-US"/>
              <a:t>按国家及行业工程量计算标准编制工程量清单，采</a:t>
            </a:r>
            <a:r>
              <a:rPr lang="zh-CN" altLang="en-US"/>
              <a:t>用工程量清单计价。</a:t>
            </a:r>
            <a:endParaRPr lang="zh-CN" altLang="en-US"/>
          </a:p>
          <a:p>
            <a:r>
              <a:rPr lang="en-US" altLang="zh-CN"/>
              <a:t>3.1.2</a:t>
            </a:r>
            <a:r>
              <a:rPr lang="zh-CN" altLang="en-US"/>
              <a:t>工程量清单应按</a:t>
            </a:r>
            <a:r>
              <a:rPr lang="zh-CN" altLang="en-US">
                <a:solidFill>
                  <a:srgbClr val="FF0000"/>
                </a:solidFill>
              </a:rPr>
              <a:t>分部分项工程项目清单、措施项目清单、其他项目清单、增值税</a:t>
            </a:r>
            <a:r>
              <a:rPr lang="zh-CN" altLang="en-US"/>
              <a:t>分别编制及计价。采用</a:t>
            </a:r>
            <a:r>
              <a:rPr lang="zh-CN" altLang="en-US">
                <a:solidFill>
                  <a:srgbClr val="00B050"/>
                </a:solidFill>
              </a:rPr>
              <a:t>其他清单形式计价</a:t>
            </a:r>
            <a:r>
              <a:rPr lang="zh-CN" altLang="en-US"/>
              <a:t>的，本标准适用的规则仍应执行，专门性的规定可由发承包双方参照本标准</a:t>
            </a:r>
            <a:r>
              <a:rPr lang="zh-CN" altLang="en-US"/>
              <a:t>相关规定另行明确。</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solidFill>
                  <a:srgbClr val="FF0000"/>
                </a:solidFill>
              </a:rPr>
              <a:t>解读：</a:t>
            </a:r>
            <a:r>
              <a:rPr lang="zh-CN" altLang="en-US"/>
              <a:t>工程量清单由分部分项工程量清单、措施项目清单、其他项目清单和增值税组成</a:t>
            </a:r>
            <a:endParaRPr lang="zh-CN" altLang="en-US"/>
          </a:p>
          <a:p>
            <a:r>
              <a:rPr lang="en-US" altLang="zh-CN"/>
              <a:t>1</a:t>
            </a:r>
            <a:r>
              <a:rPr lang="zh-CN" altLang="en-US"/>
              <a:t>、依据政策变化要求，删除</a:t>
            </a:r>
            <a:r>
              <a:rPr lang="zh-CN" altLang="en-US">
                <a:solidFill>
                  <a:srgbClr val="00B050"/>
                </a:solidFill>
              </a:rPr>
              <a:t>规费</a:t>
            </a:r>
            <a:r>
              <a:rPr lang="zh-CN" altLang="en-US"/>
              <a:t>项</a:t>
            </a:r>
            <a:r>
              <a:rPr lang="en-US" altLang="zh-CN"/>
              <a:t>;</a:t>
            </a:r>
            <a:r>
              <a:rPr lang="zh-CN" altLang="en-US"/>
              <a:t>原</a:t>
            </a:r>
            <a:r>
              <a:rPr lang="en-US" altLang="zh-CN"/>
              <a:t>“</a:t>
            </a:r>
            <a:r>
              <a:rPr lang="zh-CN" altLang="en-US"/>
              <a:t>规费</a:t>
            </a:r>
            <a:r>
              <a:rPr lang="en-US" altLang="zh-CN"/>
              <a:t>”</a:t>
            </a:r>
            <a:r>
              <a:rPr lang="zh-CN" altLang="en-US"/>
              <a:t>由工程排污费、社会保险费、住房公积金组成，其中</a:t>
            </a:r>
            <a:r>
              <a:rPr lang="en-US" altLang="zh-CN"/>
              <a:t>“</a:t>
            </a:r>
            <a:r>
              <a:rPr lang="zh-CN" altLang="en-US">
                <a:solidFill>
                  <a:srgbClr val="00B050"/>
                </a:solidFill>
              </a:rPr>
              <a:t>工程排污费</a:t>
            </a:r>
            <a:r>
              <a:rPr lang="en-US" altLang="zh-CN"/>
              <a:t>”</a:t>
            </a:r>
            <a:r>
              <a:rPr lang="zh-CN" altLang="en-US"/>
              <a:t>根据《关于停征排污费等行政事业性收费有关事项的通知》</a:t>
            </a:r>
            <a:r>
              <a:rPr lang="en-US" altLang="zh-CN"/>
              <a:t>(</a:t>
            </a:r>
            <a:r>
              <a:rPr lang="zh-CN" altLang="en-US">
                <a:solidFill>
                  <a:srgbClr val="00B050"/>
                </a:solidFill>
              </a:rPr>
              <a:t>财税〔</a:t>
            </a:r>
            <a:r>
              <a:rPr lang="en-US" altLang="zh-CN">
                <a:solidFill>
                  <a:srgbClr val="00B050"/>
                </a:solidFill>
              </a:rPr>
              <a:t>2018</a:t>
            </a:r>
            <a:r>
              <a:rPr lang="zh-CN" altLang="en-US">
                <a:solidFill>
                  <a:srgbClr val="00B050"/>
                </a:solidFill>
              </a:rPr>
              <a:t>〕</a:t>
            </a:r>
            <a:r>
              <a:rPr lang="en-US" altLang="zh-CN">
                <a:solidFill>
                  <a:srgbClr val="00B050"/>
                </a:solidFill>
              </a:rPr>
              <a:t>4</a:t>
            </a:r>
            <a:r>
              <a:rPr lang="zh-CN" altLang="en-US">
                <a:solidFill>
                  <a:srgbClr val="00B050"/>
                </a:solidFill>
              </a:rPr>
              <a:t>号</a:t>
            </a:r>
            <a:r>
              <a:rPr lang="en-US" altLang="zh-CN"/>
              <a:t>)</a:t>
            </a:r>
            <a:r>
              <a:rPr lang="zh-CN" altLang="en-US"/>
              <a:t>、《中华人民共和国</a:t>
            </a:r>
            <a:r>
              <a:rPr lang="zh-CN" altLang="en-US">
                <a:solidFill>
                  <a:srgbClr val="00B050"/>
                </a:solidFill>
              </a:rPr>
              <a:t>环境保护税法</a:t>
            </a:r>
            <a:r>
              <a:rPr lang="zh-CN" altLang="en-US"/>
              <a:t>》（</a:t>
            </a:r>
            <a:r>
              <a:rPr lang="en-US" altLang="zh-CN"/>
              <a:t>2018</a:t>
            </a:r>
            <a:r>
              <a:rPr lang="zh-CN" altLang="en-US"/>
              <a:t>年</a:t>
            </a:r>
            <a:r>
              <a:rPr lang="en-US" altLang="zh-CN"/>
              <a:t>1</a:t>
            </a:r>
            <a:r>
              <a:rPr lang="zh-CN" altLang="en-US"/>
              <a:t>月</a:t>
            </a:r>
            <a:r>
              <a:rPr lang="en-US" altLang="zh-CN"/>
              <a:t>1</a:t>
            </a:r>
            <a:r>
              <a:rPr lang="zh-CN" altLang="en-US"/>
              <a:t>日起施行</a:t>
            </a:r>
            <a:r>
              <a:rPr lang="zh-CN" altLang="en-US"/>
              <a:t>），</a:t>
            </a:r>
            <a:r>
              <a:rPr lang="zh-CN" altLang="en-US">
                <a:solidFill>
                  <a:srgbClr val="FF0000"/>
                </a:solidFill>
              </a:rPr>
              <a:t>停征排污费</a:t>
            </a:r>
            <a:r>
              <a:rPr lang="zh-CN" altLang="en-US"/>
              <a:t>，改征</a:t>
            </a:r>
            <a:r>
              <a:rPr lang="zh-CN" altLang="en-US">
                <a:solidFill>
                  <a:srgbClr val="00B050"/>
                </a:solidFill>
              </a:rPr>
              <a:t>环境保护税</a:t>
            </a:r>
            <a:r>
              <a:rPr lang="zh-CN" altLang="en-US"/>
              <a:t>。</a:t>
            </a:r>
            <a:endParaRPr lang="zh-CN" altLang="en-US"/>
          </a:p>
          <a:p>
            <a:r>
              <a:rPr lang="zh-CN" altLang="en-US"/>
              <a:t>其中</a:t>
            </a:r>
            <a:r>
              <a:rPr lang="en-US" altLang="zh-CN"/>
              <a:t>“</a:t>
            </a:r>
            <a:r>
              <a:rPr lang="zh-CN" altLang="en-US"/>
              <a:t>社会保险费和住房公积金</a:t>
            </a:r>
            <a:r>
              <a:rPr lang="en-US" altLang="zh-CN"/>
              <a:t>”</a:t>
            </a:r>
            <a:r>
              <a:rPr lang="zh-CN" altLang="en-US"/>
              <a:t>属于</a:t>
            </a:r>
            <a:r>
              <a:rPr lang="zh-CN" altLang="en-US">
                <a:solidFill>
                  <a:srgbClr val="00B050"/>
                </a:solidFill>
              </a:rPr>
              <a:t>生产工人</a:t>
            </a:r>
            <a:r>
              <a:rPr lang="zh-CN" altLang="en-US"/>
              <a:t>的计入</a:t>
            </a:r>
            <a:r>
              <a:rPr lang="zh-CN" altLang="en-US">
                <a:solidFill>
                  <a:srgbClr val="FF0000"/>
                </a:solidFill>
              </a:rPr>
              <a:t>人工费</a:t>
            </a:r>
            <a:r>
              <a:rPr lang="zh-CN" altLang="en-US"/>
              <a:t>，属于</a:t>
            </a:r>
            <a:r>
              <a:rPr lang="zh-CN" altLang="en-US">
                <a:solidFill>
                  <a:srgbClr val="00B050"/>
                </a:solidFill>
              </a:rPr>
              <a:t>管理人员</a:t>
            </a:r>
            <a:r>
              <a:rPr lang="zh-CN" altLang="en-US"/>
              <a:t>的计入</a:t>
            </a:r>
            <a:r>
              <a:rPr lang="zh-CN" altLang="en-US">
                <a:solidFill>
                  <a:srgbClr val="FF0000"/>
                </a:solidFill>
              </a:rPr>
              <a:t>管理费</a:t>
            </a:r>
            <a:r>
              <a:rPr lang="en-US" altLang="zh-CN"/>
              <a:t>;</a:t>
            </a:r>
            <a:endParaRPr lang="en-US" altLang="zh-CN"/>
          </a:p>
          <a:p>
            <a:r>
              <a:rPr lang="en-US" altLang="zh-CN"/>
              <a:t>2</a:t>
            </a:r>
            <a:r>
              <a:rPr lang="zh-CN" altLang="en-US"/>
              <a:t>、适应税法变化，营业税改征增值税。</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3.1.3</a:t>
            </a:r>
            <a:r>
              <a:rPr lang="zh-CN" altLang="en-US"/>
              <a:t>工程量清单的清单项目应按</a:t>
            </a:r>
            <a:r>
              <a:rPr lang="zh-CN" altLang="en-US">
                <a:solidFill>
                  <a:srgbClr val="00B050"/>
                </a:solidFill>
              </a:rPr>
              <a:t>设计图纸</a:t>
            </a:r>
            <a:r>
              <a:rPr lang="zh-CN" altLang="en-US"/>
              <a:t>及</a:t>
            </a:r>
            <a:r>
              <a:rPr lang="zh-CN" altLang="en-US">
                <a:solidFill>
                  <a:srgbClr val="00B050"/>
                </a:solidFill>
              </a:rPr>
              <a:t>技术标准规范</a:t>
            </a:r>
            <a:r>
              <a:rPr lang="zh-CN" altLang="en-US"/>
              <a:t>、相关工程国家及行业工程量计算标准和本标准第</a:t>
            </a:r>
            <a:r>
              <a:rPr lang="en-US" altLang="zh-CN"/>
              <a:t>4</a:t>
            </a:r>
            <a:r>
              <a:rPr lang="zh-CN" altLang="en-US"/>
              <a:t>章的规定编制。工程量清单根据工程项目特点进行</a:t>
            </a:r>
            <a:r>
              <a:rPr lang="zh-CN" altLang="en-US">
                <a:solidFill>
                  <a:srgbClr val="00B050"/>
                </a:solidFill>
              </a:rPr>
              <a:t>补充完善</a:t>
            </a:r>
            <a:r>
              <a:rPr lang="zh-CN" altLang="en-US"/>
              <a:t>、另行约定计量方式或采用其</a:t>
            </a:r>
            <a:r>
              <a:rPr lang="zh-CN" altLang="en-US"/>
              <a:t>他清单形式的，应在招标文件和合同文件中对其工程量计算规则、计量单位、适用范围、工作内容等予以</a:t>
            </a:r>
            <a:r>
              <a:rPr lang="zh-CN" altLang="en-US"/>
              <a:t>说</a:t>
            </a:r>
            <a:r>
              <a:rPr lang="zh-CN" altLang="en-US"/>
              <a:t>明</a:t>
            </a:r>
            <a:r>
              <a:rPr lang="zh-CN" altLang="en-US"/>
              <a:t>。</a:t>
            </a:r>
            <a:endParaRPr lang="zh-CN" altLang="en-US"/>
          </a:p>
          <a:p>
            <a:r>
              <a:rPr lang="en-US" altLang="zh-CN"/>
              <a:t>3.1.4</a:t>
            </a:r>
            <a:r>
              <a:rPr lang="zh-CN" altLang="en-US"/>
              <a:t>工程量清单应按相关工程国家及行业工程量计算标准的清单</a:t>
            </a:r>
            <a:r>
              <a:rPr lang="zh-CN" altLang="en-US">
                <a:solidFill>
                  <a:srgbClr val="00B050"/>
                </a:solidFill>
              </a:rPr>
              <a:t>项目分类</a:t>
            </a:r>
            <a:r>
              <a:rPr lang="zh-CN" altLang="en-US"/>
              <a:t>、</a:t>
            </a:r>
            <a:r>
              <a:rPr lang="zh-CN" altLang="en-US">
                <a:solidFill>
                  <a:srgbClr val="00B050"/>
                </a:solidFill>
              </a:rPr>
              <a:t>计量单位</a:t>
            </a:r>
            <a:r>
              <a:rPr lang="zh-CN" altLang="en-US">
                <a:solidFill>
                  <a:srgbClr val="FF0000"/>
                </a:solidFill>
              </a:rPr>
              <a:t>和工程量</a:t>
            </a:r>
            <a:r>
              <a:rPr lang="zh-CN" altLang="en-US">
                <a:solidFill>
                  <a:srgbClr val="00B050"/>
                </a:solidFill>
              </a:rPr>
              <a:t>计算规则</a:t>
            </a:r>
            <a:r>
              <a:rPr lang="zh-CN" altLang="en-US"/>
              <a:t>，依据设计图纸及技术标准规范的要求，遵循清单项目</a:t>
            </a:r>
            <a:r>
              <a:rPr lang="zh-CN" altLang="en-US">
                <a:solidFill>
                  <a:srgbClr val="FF0000"/>
                </a:solidFill>
              </a:rPr>
              <a:t>列项明确、边界清晰、便于计价和支付</a:t>
            </a:r>
            <a:r>
              <a:rPr lang="zh-CN" altLang="en-US"/>
              <a:t>的原则</a:t>
            </a:r>
            <a:r>
              <a:rPr lang="zh-CN" altLang="en-US"/>
              <a:t>进行编制，可按正常施工程序编排清单项目、按工程量计算标准的规定进行清单列项，工程量清单编码</a:t>
            </a:r>
            <a:r>
              <a:rPr lang="zh-CN" altLang="en-US"/>
              <a:t>宜从小到大排列。</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3.1.5</a:t>
            </a:r>
            <a:r>
              <a:rPr lang="zh-CN" altLang="en-US"/>
              <a:t>工程量清单的清单项目价款确定可采用</a:t>
            </a:r>
            <a:r>
              <a:rPr lang="zh-CN" altLang="en-US">
                <a:solidFill>
                  <a:srgbClr val="FF0000"/>
                </a:solidFill>
              </a:rPr>
              <a:t>单价计价、总价计价</a:t>
            </a:r>
            <a:r>
              <a:rPr lang="zh-CN" altLang="en-US"/>
              <a:t>方式。根据工程项目特点及实际情况不宜采用单价计价、总价计价方式的，可采用</a:t>
            </a:r>
            <a:r>
              <a:rPr lang="zh-CN" altLang="en-US">
                <a:solidFill>
                  <a:srgbClr val="00B050"/>
                </a:solidFill>
              </a:rPr>
              <a:t>费率计价</a:t>
            </a:r>
            <a:r>
              <a:rPr lang="zh-CN" altLang="en-US"/>
              <a:t>等其他计价方式，并应在招标文件和合同文件</a:t>
            </a:r>
            <a:r>
              <a:rPr lang="zh-CN" altLang="en-US"/>
              <a:t>中对其计价要求、价款调整规则等予以说明。</a:t>
            </a:r>
            <a:endParaRPr lang="zh-CN" altLang="en-US"/>
          </a:p>
          <a:p>
            <a:r>
              <a:rPr lang="en-US" altLang="zh-CN"/>
              <a:t>3.1.6</a:t>
            </a:r>
            <a:r>
              <a:rPr lang="zh-CN" altLang="en-US"/>
              <a:t>工程量清单的清单项目</a:t>
            </a:r>
            <a:r>
              <a:rPr lang="zh-CN" altLang="en-US">
                <a:solidFill>
                  <a:schemeClr val="tx1"/>
                </a:solidFill>
              </a:rPr>
              <a:t>综合单价</a:t>
            </a:r>
            <a:r>
              <a:rPr lang="zh-CN" altLang="en-US"/>
              <a:t>及合价应为</a:t>
            </a:r>
            <a:r>
              <a:rPr lang="zh-CN" altLang="en-US">
                <a:solidFill>
                  <a:srgbClr val="00B050"/>
                </a:solidFill>
              </a:rPr>
              <a:t>不含增值税</a:t>
            </a:r>
            <a:r>
              <a:rPr lang="zh-CN" altLang="en-US"/>
              <a:t>的</a:t>
            </a:r>
            <a:r>
              <a:rPr lang="zh-CN" altLang="en-US">
                <a:solidFill>
                  <a:srgbClr val="FF0000"/>
                </a:solidFill>
              </a:rPr>
              <a:t>税前全费用价格</a:t>
            </a:r>
            <a:r>
              <a:rPr lang="zh-CN" altLang="en-US"/>
              <a:t>，由</a:t>
            </a:r>
            <a:r>
              <a:rPr lang="zh-CN" altLang="en-US">
                <a:solidFill>
                  <a:srgbClr val="00B050"/>
                </a:solidFill>
              </a:rPr>
              <a:t>人工费、材料费、施工机具使用费、管理费、利润</a:t>
            </a:r>
            <a:r>
              <a:rPr lang="zh-CN" altLang="en-US"/>
              <a:t>等组成，包括相应清单项目约定或合理范围的</a:t>
            </a:r>
            <a:r>
              <a:rPr lang="zh-CN" altLang="en-US">
                <a:solidFill>
                  <a:srgbClr val="FF0000"/>
                </a:solidFill>
              </a:rPr>
              <a:t>风险费</a:t>
            </a:r>
            <a:r>
              <a:rPr lang="en-US" altLang="zh-CN"/>
              <a:t>，以及</a:t>
            </a:r>
            <a:r>
              <a:rPr lang="en-US" altLang="zh-CN">
                <a:solidFill>
                  <a:srgbClr val="00B050"/>
                </a:solidFill>
              </a:rPr>
              <a:t>不可或缺</a:t>
            </a:r>
            <a:r>
              <a:rPr lang="en-US" altLang="zh-CN"/>
              <a:t>的</a:t>
            </a:r>
            <a:r>
              <a:rPr lang="en-US" altLang="zh-CN">
                <a:solidFill>
                  <a:srgbClr val="FF0000"/>
                </a:solidFill>
              </a:rPr>
              <a:t>辅助工作</a:t>
            </a:r>
            <a:r>
              <a:rPr lang="zh-CN" altLang="en-US"/>
              <a:t>所需的费用；</a:t>
            </a:r>
            <a:endParaRPr lang="zh-CN" altLang="en-US"/>
          </a:p>
          <a:p>
            <a:r>
              <a:rPr lang="zh-CN" altLang="en-US"/>
              <a:t>清单项目的税金应填写在增值税中，但</a:t>
            </a:r>
            <a:r>
              <a:rPr lang="zh-CN" altLang="en-US">
                <a:solidFill>
                  <a:srgbClr val="00B050"/>
                </a:solidFill>
              </a:rPr>
              <a:t>其他项目清单</a:t>
            </a:r>
            <a:r>
              <a:rPr lang="zh-CN" altLang="en-US"/>
              <a:t>中的</a:t>
            </a:r>
            <a:r>
              <a:rPr lang="zh-CN" altLang="en-US">
                <a:solidFill>
                  <a:srgbClr val="FF0000"/>
                </a:solidFill>
              </a:rPr>
              <a:t>专业工程暂估价</a:t>
            </a:r>
            <a:r>
              <a:rPr lang="zh-CN" altLang="en-US"/>
              <a:t>已含</a:t>
            </a:r>
            <a:r>
              <a:rPr lang="zh-CN" altLang="en-US">
                <a:solidFill>
                  <a:schemeClr val="tx1"/>
                </a:solidFill>
              </a:rPr>
              <a:t>增值税</a:t>
            </a:r>
            <a:r>
              <a:rPr lang="zh-CN" altLang="en-US"/>
              <a:t>，工程量清单的增值税中</a:t>
            </a:r>
            <a:r>
              <a:rPr lang="zh-CN" altLang="en-US">
                <a:solidFill>
                  <a:srgbClr val="00B050"/>
                </a:solidFill>
              </a:rPr>
              <a:t>不应再计取</a:t>
            </a:r>
            <a:r>
              <a:rPr lang="zh-CN" altLang="en-US"/>
              <a:t>其相应税金。</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solidFill>
                  <a:srgbClr val="FF0000"/>
                </a:solidFill>
                <a:sym typeface="+mn-ea"/>
              </a:rPr>
              <a:t>解读：</a:t>
            </a:r>
            <a:r>
              <a:rPr lang="en-US" altLang="zh-CN">
                <a:sym typeface="+mn-ea"/>
              </a:rPr>
              <a:t> </a:t>
            </a:r>
            <a:r>
              <a:rPr lang="zh-CN" altLang="en-US">
                <a:sym typeface="+mn-ea"/>
              </a:rPr>
              <a:t>综合单价的组成</a:t>
            </a:r>
            <a:endParaRPr lang="zh-CN" altLang="en-US"/>
          </a:p>
          <a:p>
            <a:r>
              <a:rPr lang="zh-CN" altLang="en-US">
                <a:sym typeface="+mn-ea"/>
              </a:rPr>
              <a:t>从市场形成价格的角度出发，明确税前全费用综合单价的组成，体现价格的完整性，减少争议。</a:t>
            </a:r>
            <a:endParaRPr lang="zh-CN" altLang="en-US"/>
          </a:p>
          <a:p>
            <a:r>
              <a:rPr lang="zh-CN" altLang="en-US">
                <a:sym typeface="+mn-ea"/>
              </a:rPr>
              <a:t>综合单价由人工费、材料费、施工机具使用费、管理费、利润等组成，包括相应清单项目约定或合理范围的风险费，以及</a:t>
            </a:r>
            <a:r>
              <a:rPr lang="zh-CN" altLang="en-US">
                <a:solidFill>
                  <a:srgbClr val="FF0000"/>
                </a:solidFill>
                <a:sym typeface="+mn-ea"/>
              </a:rPr>
              <a:t>不可或缺</a:t>
            </a:r>
            <a:r>
              <a:rPr lang="zh-CN" altLang="en-US">
                <a:sym typeface="+mn-ea"/>
              </a:rPr>
              <a:t>的辅助工作所需的费用。</a:t>
            </a:r>
            <a:endParaRPr lang="zh-CN" altLang="en-US"/>
          </a:p>
          <a:p>
            <a:r>
              <a:rPr lang="en-US" altLang="zh-CN">
                <a:sym typeface="+mn-ea"/>
              </a:rPr>
              <a:t>1</a:t>
            </a:r>
            <a:r>
              <a:rPr lang="zh-CN" altLang="en-US">
                <a:sym typeface="+mn-ea"/>
              </a:rPr>
              <a:t>、响应建标〔</a:t>
            </a:r>
            <a:r>
              <a:rPr lang="en-US" altLang="zh-CN">
                <a:sym typeface="+mn-ea"/>
              </a:rPr>
              <a:t>2017</a:t>
            </a:r>
            <a:r>
              <a:rPr lang="zh-CN" altLang="en-US">
                <a:sym typeface="+mn-ea"/>
              </a:rPr>
              <a:t>〕</a:t>
            </a:r>
            <a:r>
              <a:rPr lang="en-US" altLang="zh-CN">
                <a:sym typeface="+mn-ea"/>
              </a:rPr>
              <a:t>209 </a:t>
            </a:r>
            <a:r>
              <a:rPr lang="zh-CN" altLang="en-US">
                <a:sym typeface="+mn-ea"/>
              </a:rPr>
              <a:t>文件要求，扩大人工费计算口径</a:t>
            </a:r>
            <a:endParaRPr lang="zh-CN" altLang="en-US"/>
          </a:p>
          <a:p>
            <a:r>
              <a:rPr lang="en-US" altLang="zh-CN">
                <a:sym typeface="+mn-ea"/>
              </a:rPr>
              <a:t>2</a:t>
            </a:r>
            <a:r>
              <a:rPr lang="zh-CN" altLang="en-US">
                <a:sym typeface="+mn-ea"/>
              </a:rPr>
              <a:t>、依据建标〔</a:t>
            </a:r>
            <a:r>
              <a:rPr lang="en-US" altLang="zh-CN">
                <a:sym typeface="+mn-ea"/>
              </a:rPr>
              <a:t>2013</a:t>
            </a:r>
            <a:r>
              <a:rPr lang="zh-CN" altLang="en-US">
                <a:sym typeface="+mn-ea"/>
              </a:rPr>
              <a:t>〕</a:t>
            </a:r>
            <a:r>
              <a:rPr lang="en-US" altLang="zh-CN">
                <a:sym typeface="+mn-ea"/>
              </a:rPr>
              <a:t>44</a:t>
            </a:r>
            <a:r>
              <a:rPr lang="zh-CN" altLang="en-US">
                <a:sym typeface="+mn-ea"/>
              </a:rPr>
              <a:t>号文，</a:t>
            </a:r>
            <a:r>
              <a:rPr lang="zh-CN" altLang="en-US">
                <a:solidFill>
                  <a:srgbClr val="00B050"/>
                </a:solidFill>
                <a:sym typeface="+mn-ea"/>
              </a:rPr>
              <a:t>工程设备费</a:t>
            </a:r>
            <a:r>
              <a:rPr lang="zh-CN" altLang="en-US">
                <a:sym typeface="+mn-ea"/>
              </a:rPr>
              <a:t>并入材料费</a:t>
            </a:r>
            <a:r>
              <a:rPr lang="en-US" altLang="zh-CN">
                <a:sym typeface="+mn-ea"/>
              </a:rPr>
              <a:t>;</a:t>
            </a:r>
            <a:endParaRPr lang="en-US" altLang="zh-CN"/>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3</a:t>
            </a:r>
            <a:r>
              <a:rPr lang="zh-CN" altLang="en-US">
                <a:sym typeface="+mn-ea"/>
              </a:rPr>
              <a:t>、</a:t>
            </a:r>
            <a:r>
              <a:rPr lang="zh-CN" altLang="en-US">
                <a:solidFill>
                  <a:srgbClr val="FF0000"/>
                </a:solidFill>
                <a:sym typeface="+mn-ea"/>
              </a:rPr>
              <a:t>不可或缺</a:t>
            </a:r>
            <a:r>
              <a:rPr lang="zh-CN" altLang="en-US">
                <a:sym typeface="+mn-ea"/>
              </a:rPr>
              <a:t>的辅助工作所需的费用</a:t>
            </a:r>
            <a:r>
              <a:rPr lang="en-US" altLang="zh-CN">
                <a:sym typeface="+mn-ea"/>
              </a:rPr>
              <a:t>:</a:t>
            </a:r>
            <a:r>
              <a:rPr lang="zh-CN" altLang="en-US">
                <a:sym typeface="+mn-ea"/>
              </a:rPr>
              <a:t>是指在完成工程量清单项目过程中，必须进行的辅助性活动所产生的费用也应包含在相应清单项目的综合单价中，</a:t>
            </a:r>
            <a:r>
              <a:rPr lang="zh-CN" altLang="en-US">
                <a:solidFill>
                  <a:srgbClr val="FF0000"/>
                </a:solidFill>
                <a:sym typeface="+mn-ea"/>
              </a:rPr>
              <a:t>如</a:t>
            </a:r>
            <a:r>
              <a:rPr lang="zh-CN" altLang="en-US">
                <a:sym typeface="+mn-ea"/>
              </a:rPr>
              <a:t>考虑墙面模板清单项的综合单价不仅要计算模板</a:t>
            </a:r>
            <a:r>
              <a:rPr lang="zh-CN" altLang="en-US">
                <a:solidFill>
                  <a:srgbClr val="00B050"/>
                </a:solidFill>
                <a:sym typeface="+mn-ea"/>
              </a:rPr>
              <a:t>制作与安拆</a:t>
            </a:r>
            <a:r>
              <a:rPr lang="zh-CN" altLang="en-US">
                <a:sym typeface="+mn-ea"/>
              </a:rPr>
              <a:t>的费用，也应考虑在模板安装前需要进行施工</a:t>
            </a:r>
            <a:r>
              <a:rPr lang="zh-CN" altLang="en-US">
                <a:solidFill>
                  <a:srgbClr val="00B050"/>
                </a:solidFill>
                <a:sym typeface="+mn-ea"/>
              </a:rPr>
              <a:t>测量放线</a:t>
            </a:r>
            <a:r>
              <a:rPr lang="zh-CN" altLang="en-US">
                <a:sym typeface="+mn-ea"/>
              </a:rPr>
              <a:t>等辅助工作的费用。</a:t>
            </a:r>
            <a:endParaRPr lang="zh-CN" altLang="en-US">
              <a:sym typeface="+mn-ea"/>
            </a:endParaRPr>
          </a:p>
          <a:p>
            <a:r>
              <a:rPr lang="zh-CN" altLang="en-US">
                <a:sym typeface="+mn-ea"/>
              </a:rPr>
              <a:t>（钢结构、连结板、螺栓、</a:t>
            </a:r>
            <a:r>
              <a:rPr lang="zh-CN" altLang="en-US">
                <a:sym typeface="+mn-ea"/>
              </a:rPr>
              <a:t>焊条）</a:t>
            </a:r>
            <a:endParaRPr lang="zh-CN" altLang="en-US"/>
          </a:p>
          <a:p>
            <a:r>
              <a:rPr lang="en-US" altLang="zh-CN">
                <a:sym typeface="+mn-ea"/>
              </a:rPr>
              <a:t>4</a:t>
            </a:r>
            <a:r>
              <a:rPr lang="zh-CN" altLang="en-US">
                <a:sym typeface="+mn-ea"/>
              </a:rPr>
              <a:t>、工程量清单项目约定</a:t>
            </a:r>
            <a:r>
              <a:rPr lang="en-US" altLang="zh-CN">
                <a:sym typeface="+mn-ea"/>
              </a:rPr>
              <a:t>(</a:t>
            </a:r>
            <a:r>
              <a:rPr lang="zh-CN" altLang="en-US">
                <a:sym typeface="+mn-ea"/>
              </a:rPr>
              <a:t>或合理</a:t>
            </a:r>
            <a:r>
              <a:rPr lang="en-US" altLang="zh-CN">
                <a:sym typeface="+mn-ea"/>
              </a:rPr>
              <a:t>)</a:t>
            </a:r>
            <a:r>
              <a:rPr lang="zh-CN" altLang="en-US">
                <a:sym typeface="+mn-ea"/>
              </a:rPr>
              <a:t>范围的风险费</a:t>
            </a:r>
            <a:r>
              <a:rPr lang="en-US" altLang="zh-CN">
                <a:sym typeface="+mn-ea"/>
              </a:rPr>
              <a:t>:</a:t>
            </a:r>
            <a:r>
              <a:rPr lang="zh-CN" altLang="en-US">
                <a:sym typeface="+mn-ea"/>
              </a:rPr>
              <a:t>是指招标文件或合同中约定的风险费用或投标人应该考虑的合理风险因素。</a:t>
            </a:r>
            <a:endParaRPr lang="zh-CN" altLang="en-US"/>
          </a:p>
          <a:p>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solidFill>
                  <a:srgbClr val="FF0000"/>
                </a:solidFill>
              </a:rPr>
              <a:t>解读：</a:t>
            </a:r>
            <a:r>
              <a:rPr lang="zh-CN" altLang="en-US"/>
              <a:t>增值税</a:t>
            </a:r>
            <a:endParaRPr lang="zh-CN" altLang="en-US"/>
          </a:p>
          <a:p>
            <a:r>
              <a:rPr lang="en-US" altLang="zh-CN"/>
              <a:t>1</a:t>
            </a:r>
            <a:r>
              <a:rPr lang="zh-CN" altLang="en-US"/>
              <a:t>、根据财政部、国家税务总局《关于全面推开营业税改征增值税试点的通知》</a:t>
            </a:r>
            <a:r>
              <a:rPr lang="en-US" altLang="zh-CN"/>
              <a:t>(</a:t>
            </a:r>
            <a:r>
              <a:rPr lang="zh-CN" altLang="en-US"/>
              <a:t>财税</a:t>
            </a:r>
            <a:r>
              <a:rPr lang="en-US" altLang="zh-CN"/>
              <a:t>([2016</a:t>
            </a:r>
            <a:r>
              <a:rPr lang="zh-CN" altLang="en-US"/>
              <a:t>〕</a:t>
            </a:r>
            <a:r>
              <a:rPr lang="en-US" altLang="zh-CN"/>
              <a:t>36</a:t>
            </a:r>
            <a:r>
              <a:rPr lang="zh-CN" altLang="en-US"/>
              <a:t>号</a:t>
            </a:r>
            <a:r>
              <a:rPr lang="en-US" altLang="zh-CN"/>
              <a:t>)</a:t>
            </a:r>
            <a:r>
              <a:rPr lang="zh-CN" altLang="en-US"/>
              <a:t>的规定，将原</a:t>
            </a:r>
            <a:r>
              <a:rPr lang="en-US" altLang="zh-CN"/>
              <a:t>“</a:t>
            </a:r>
            <a:r>
              <a:rPr lang="zh-CN" altLang="en-US">
                <a:solidFill>
                  <a:srgbClr val="00B050"/>
                </a:solidFill>
              </a:rPr>
              <a:t>税金</a:t>
            </a:r>
            <a:r>
              <a:rPr lang="en-US" altLang="zh-CN"/>
              <a:t>”</a:t>
            </a:r>
            <a:r>
              <a:rPr lang="zh-CN" altLang="en-US"/>
              <a:t>调整为</a:t>
            </a:r>
            <a:r>
              <a:rPr lang="en-US" altLang="zh-CN"/>
              <a:t>“</a:t>
            </a:r>
            <a:r>
              <a:rPr lang="zh-CN" altLang="en-US">
                <a:solidFill>
                  <a:srgbClr val="00B050"/>
                </a:solidFill>
              </a:rPr>
              <a:t>增值税</a:t>
            </a:r>
            <a:r>
              <a:rPr lang="en-US" altLang="zh-CN"/>
              <a:t>”</a:t>
            </a:r>
            <a:r>
              <a:rPr lang="zh-CN" altLang="en-US"/>
              <a:t>，并规定应按政府有关主管部门规定的增值税税率以费率计价方式计算税金。</a:t>
            </a:r>
            <a:endParaRPr lang="zh-CN" altLang="en-US"/>
          </a:p>
          <a:p>
            <a:r>
              <a:rPr lang="en-US" altLang="zh-CN"/>
              <a:t>2</a:t>
            </a:r>
            <a:r>
              <a:rPr lang="zh-CN" altLang="en-US"/>
              <a:t>、原</a:t>
            </a:r>
            <a:r>
              <a:rPr lang="en-US" altLang="zh-CN"/>
              <a:t>“</a:t>
            </a:r>
            <a:r>
              <a:rPr lang="zh-CN" altLang="en-US">
                <a:solidFill>
                  <a:srgbClr val="00B050"/>
                </a:solidFill>
              </a:rPr>
              <a:t>税金</a:t>
            </a:r>
            <a:r>
              <a:rPr lang="en-US" altLang="zh-CN"/>
              <a:t>”</a:t>
            </a:r>
            <a:r>
              <a:rPr lang="zh-CN" altLang="en-US"/>
              <a:t>由营业税、城市维护建设税、教育费附加以及地方教育附加组成，其中</a:t>
            </a:r>
            <a:r>
              <a:rPr lang="en-US" altLang="zh-CN"/>
              <a:t>“</a:t>
            </a:r>
            <a:r>
              <a:rPr lang="zh-CN" altLang="en-US">
                <a:solidFill>
                  <a:srgbClr val="FF0000"/>
                </a:solidFill>
              </a:rPr>
              <a:t>营业税</a:t>
            </a:r>
            <a:r>
              <a:rPr lang="en-US" altLang="zh-CN"/>
              <a:t>”</a:t>
            </a:r>
            <a:r>
              <a:rPr lang="zh-CN" altLang="en-US"/>
              <a:t>根据财政部、国家税务总局《关于全面推开营业税改征增值税试点的通知》</a:t>
            </a:r>
            <a:r>
              <a:rPr lang="en-US" altLang="zh-CN"/>
              <a:t>(</a:t>
            </a:r>
            <a:r>
              <a:rPr lang="zh-CN" altLang="en-US"/>
              <a:t>财税〔</a:t>
            </a:r>
            <a:r>
              <a:rPr lang="en-US" altLang="zh-CN"/>
              <a:t>2016</a:t>
            </a:r>
            <a:r>
              <a:rPr lang="zh-CN" altLang="en-US"/>
              <a:t>〕</a:t>
            </a:r>
            <a:r>
              <a:rPr lang="en-US" altLang="zh-CN"/>
              <a:t>36 </a:t>
            </a:r>
            <a:r>
              <a:rPr lang="zh-CN" altLang="en-US"/>
              <a:t>号</a:t>
            </a:r>
            <a:r>
              <a:rPr lang="en-US" altLang="zh-CN"/>
              <a:t>)</a:t>
            </a:r>
            <a:r>
              <a:rPr lang="zh-CN" altLang="en-US"/>
              <a:t>，由缴纳</a:t>
            </a:r>
            <a:r>
              <a:rPr lang="zh-CN" altLang="en-US">
                <a:solidFill>
                  <a:srgbClr val="FF0000"/>
                </a:solidFill>
              </a:rPr>
              <a:t>营业税</a:t>
            </a:r>
            <a:r>
              <a:rPr lang="zh-CN" altLang="en-US"/>
              <a:t>改为缴纳</a:t>
            </a:r>
            <a:r>
              <a:rPr lang="zh-CN" altLang="en-US">
                <a:solidFill>
                  <a:srgbClr val="FF0000"/>
                </a:solidFill>
              </a:rPr>
              <a:t>增值税</a:t>
            </a:r>
            <a:r>
              <a:rPr lang="en-US" altLang="zh-CN"/>
              <a:t>;</a:t>
            </a:r>
            <a:r>
              <a:rPr lang="zh-CN" altLang="en-US"/>
              <a:t>其中</a:t>
            </a:r>
            <a:r>
              <a:rPr lang="en-US" altLang="zh-CN"/>
              <a:t>“</a:t>
            </a:r>
            <a:r>
              <a:rPr lang="zh-CN" altLang="en-US">
                <a:solidFill>
                  <a:srgbClr val="00B050"/>
                </a:solidFill>
              </a:rPr>
              <a:t>城市维护建设税、教育费附加以及地方教育附加</a:t>
            </a:r>
            <a:r>
              <a:rPr lang="en-US" altLang="zh-CN"/>
              <a:t>”</a:t>
            </a:r>
            <a:r>
              <a:rPr lang="zh-CN" altLang="en-US"/>
              <a:t>，根据《增值税会计处理规定</a:t>
            </a:r>
            <a:r>
              <a:rPr lang="en-US" altLang="zh-CN"/>
              <a:t>(</a:t>
            </a:r>
            <a:r>
              <a:rPr lang="zh-CN" altLang="en-US"/>
              <a:t>财会</a:t>
            </a:r>
            <a:r>
              <a:rPr lang="en-US" altLang="zh-CN"/>
              <a:t>[2016</a:t>
            </a:r>
            <a:r>
              <a:rPr lang="zh-CN" altLang="en-US"/>
              <a:t>〕</a:t>
            </a:r>
            <a:r>
              <a:rPr lang="en-US" altLang="zh-CN"/>
              <a:t>22</a:t>
            </a:r>
            <a:r>
              <a:rPr lang="zh-CN" altLang="en-US"/>
              <a:t>号</a:t>
            </a:r>
            <a:r>
              <a:rPr lang="en-US" altLang="zh-CN"/>
              <a:t>)</a:t>
            </a:r>
            <a:r>
              <a:rPr lang="zh-CN" altLang="en-US"/>
              <a:t>》按</a:t>
            </a:r>
            <a:r>
              <a:rPr lang="en-US" altLang="zh-CN"/>
              <a:t>“</a:t>
            </a:r>
            <a:r>
              <a:rPr lang="zh-CN" altLang="en-US">
                <a:solidFill>
                  <a:srgbClr val="FF0000"/>
                </a:solidFill>
              </a:rPr>
              <a:t>税金及附加</a:t>
            </a:r>
            <a:r>
              <a:rPr lang="en-US" altLang="zh-CN"/>
              <a:t>”</a:t>
            </a:r>
            <a:r>
              <a:rPr lang="zh-CN" altLang="en-US"/>
              <a:t>计算，在</a:t>
            </a:r>
            <a:r>
              <a:rPr lang="zh-CN" altLang="en-US">
                <a:solidFill>
                  <a:srgbClr val="FF0000"/>
                </a:solidFill>
              </a:rPr>
              <a:t>管理费</a:t>
            </a:r>
            <a:r>
              <a:rPr lang="zh-CN" altLang="en-US"/>
              <a:t>考虑。</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3.1.7</a:t>
            </a:r>
            <a:r>
              <a:rPr lang="zh-CN" altLang="en-US">
                <a:solidFill>
                  <a:srgbClr val="00B050"/>
                </a:solidFill>
              </a:rPr>
              <a:t>综合单价分析表</a:t>
            </a:r>
            <a:r>
              <a:rPr lang="zh-CN" altLang="en-US"/>
              <a:t>应明确各清单项目</a:t>
            </a:r>
            <a:r>
              <a:rPr lang="zh-CN" altLang="en-US">
                <a:solidFill>
                  <a:srgbClr val="FF0000"/>
                </a:solidFill>
              </a:rPr>
              <a:t>综合单价</a:t>
            </a:r>
            <a:r>
              <a:rPr lang="zh-CN" altLang="en-US"/>
              <a:t>及</a:t>
            </a:r>
            <a:r>
              <a:rPr lang="zh-CN" altLang="en-US">
                <a:solidFill>
                  <a:srgbClr val="FF0000"/>
                </a:solidFill>
              </a:rPr>
              <a:t>按项计价</a:t>
            </a:r>
            <a:r>
              <a:rPr lang="zh-CN" altLang="en-US"/>
              <a:t>项目价格的</a:t>
            </a:r>
            <a:r>
              <a:rPr lang="zh-CN" altLang="en-US">
                <a:solidFill>
                  <a:srgbClr val="FF0000"/>
                </a:solidFill>
              </a:rPr>
              <a:t>费用构成</a:t>
            </a:r>
            <a:r>
              <a:rPr lang="zh-CN" altLang="en-US"/>
              <a:t>计算方法，其综合单价和按项计价项目价格应与工程量清单内的相应清单项目</a:t>
            </a:r>
            <a:r>
              <a:rPr lang="zh-CN" altLang="en-US">
                <a:solidFill>
                  <a:srgbClr val="00B050"/>
                </a:solidFill>
              </a:rPr>
              <a:t>综合单价和价格</a:t>
            </a:r>
            <a:r>
              <a:rPr lang="zh-CN" altLang="en-US">
                <a:solidFill>
                  <a:srgbClr val="FF0000"/>
                </a:solidFill>
              </a:rPr>
              <a:t>完全一致</a:t>
            </a:r>
            <a:r>
              <a:rPr lang="zh-CN" altLang="en-US"/>
              <a:t>。</a:t>
            </a:r>
            <a:endParaRPr lang="zh-CN" altLang="en-US"/>
          </a:p>
          <a:p>
            <a:r>
              <a:rPr lang="en-US" altLang="zh-CN"/>
              <a:t>3.1.8</a:t>
            </a:r>
            <a:r>
              <a:rPr lang="zh-CN" altLang="en-US"/>
              <a:t>采用</a:t>
            </a:r>
            <a:r>
              <a:rPr lang="zh-CN" altLang="en-US">
                <a:solidFill>
                  <a:srgbClr val="FF0000"/>
                </a:solidFill>
              </a:rPr>
              <a:t>单价合同</a:t>
            </a:r>
            <a:r>
              <a:rPr lang="zh-CN" altLang="en-US"/>
              <a:t>的工程，分部分项工程项目清单的</a:t>
            </a:r>
            <a:r>
              <a:rPr lang="zh-CN" altLang="en-US">
                <a:solidFill>
                  <a:srgbClr val="00B050"/>
                </a:solidFill>
              </a:rPr>
              <a:t>准确性、完整性</a:t>
            </a:r>
            <a:r>
              <a:rPr lang="zh-CN" altLang="en-US"/>
              <a:t>应由</a:t>
            </a:r>
            <a:r>
              <a:rPr lang="zh-CN" altLang="en-US">
                <a:solidFill>
                  <a:srgbClr val="FF0000"/>
                </a:solidFill>
              </a:rPr>
              <a:t>发包人</a:t>
            </a:r>
            <a:r>
              <a:rPr lang="zh-CN" altLang="en-US"/>
              <a:t>负责；采用</a:t>
            </a:r>
            <a:r>
              <a:rPr lang="zh-CN" altLang="en-US">
                <a:solidFill>
                  <a:srgbClr val="FF0000"/>
                </a:solidFill>
              </a:rPr>
              <a:t>总价合同</a:t>
            </a:r>
            <a:r>
              <a:rPr lang="zh-CN" altLang="en-US"/>
              <a:t>的工程，已标价分部分项工程项目清单的</a:t>
            </a:r>
            <a:r>
              <a:rPr lang="zh-CN" altLang="en-US">
                <a:solidFill>
                  <a:srgbClr val="00B050"/>
                </a:solidFill>
              </a:rPr>
              <a:t>准确性、完整性</a:t>
            </a:r>
            <a:r>
              <a:rPr lang="zh-CN" altLang="en-US"/>
              <a:t>应由</a:t>
            </a:r>
            <a:r>
              <a:rPr lang="zh-CN" altLang="en-US">
                <a:solidFill>
                  <a:srgbClr val="FF0000"/>
                </a:solidFill>
              </a:rPr>
              <a:t>承包人</a:t>
            </a:r>
            <a:r>
              <a:rPr lang="zh-CN" altLang="en-US"/>
              <a:t>负责。</a:t>
            </a:r>
            <a:endParaRPr lang="zh-CN" altLang="en-US"/>
          </a:p>
          <a:p>
            <a:r>
              <a:rPr lang="zh-CN" altLang="en-US"/>
              <a:t>建设工程无论是采用单价合同或总价合同，</a:t>
            </a:r>
            <a:r>
              <a:rPr lang="zh-CN" altLang="en-US">
                <a:solidFill>
                  <a:srgbClr val="FF0000"/>
                </a:solidFill>
              </a:rPr>
              <a:t>按项</a:t>
            </a:r>
            <a:r>
              <a:rPr lang="zh-CN" altLang="en-US"/>
              <a:t>编制的</a:t>
            </a:r>
            <a:r>
              <a:rPr lang="zh-CN" altLang="en-US">
                <a:solidFill>
                  <a:srgbClr val="FF0000"/>
                </a:solidFill>
              </a:rPr>
              <a:t>措施项目</a:t>
            </a:r>
            <a:r>
              <a:rPr lang="zh-CN" altLang="en-US"/>
              <a:t>清单的</a:t>
            </a:r>
            <a:r>
              <a:rPr lang="zh-CN" altLang="en-US">
                <a:solidFill>
                  <a:srgbClr val="00B050"/>
                </a:solidFill>
              </a:rPr>
              <a:t>完整性及准确性</a:t>
            </a:r>
            <a:r>
              <a:rPr lang="zh-CN" altLang="en-US"/>
              <a:t>均应由</a:t>
            </a:r>
            <a:r>
              <a:rPr lang="zh-CN" altLang="en-US">
                <a:solidFill>
                  <a:srgbClr val="FF0000"/>
                </a:solidFill>
              </a:rPr>
              <a:t>承包人</a:t>
            </a:r>
            <a:r>
              <a:rPr lang="zh-CN" altLang="en-US"/>
              <a:t>负责。</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3.2</a:t>
            </a:r>
            <a:r>
              <a:rPr lang="zh-CN" altLang="en-US">
                <a:solidFill>
                  <a:srgbClr val="FF0000"/>
                </a:solidFill>
              </a:rPr>
              <a:t>清单计价</a:t>
            </a:r>
            <a:endParaRPr lang="zh-CN" altLang="en-US"/>
          </a:p>
          <a:p>
            <a:r>
              <a:rPr lang="en-US" altLang="zh-CN"/>
              <a:t>3.2.1</a:t>
            </a:r>
            <a:r>
              <a:rPr lang="zh-CN" altLang="en-US">
                <a:solidFill>
                  <a:srgbClr val="00B050"/>
                </a:solidFill>
              </a:rPr>
              <a:t>分部分项</a:t>
            </a:r>
            <a:r>
              <a:rPr lang="zh-CN" altLang="en-US"/>
              <a:t>工程项目清单、</a:t>
            </a:r>
            <a:r>
              <a:rPr lang="zh-CN" altLang="en-US">
                <a:solidFill>
                  <a:srgbClr val="00B050"/>
                </a:solidFill>
              </a:rPr>
              <a:t>措施项目</a:t>
            </a:r>
            <a:r>
              <a:rPr lang="zh-CN" altLang="en-US"/>
              <a:t>清单中，按</a:t>
            </a:r>
            <a:r>
              <a:rPr lang="zh-CN" altLang="en-US">
                <a:solidFill>
                  <a:srgbClr val="FF0000"/>
                </a:solidFill>
              </a:rPr>
              <a:t>单价计价</a:t>
            </a:r>
            <a:r>
              <a:rPr lang="zh-CN" altLang="en-US"/>
              <a:t>方式计价的，应按其工程数量乘以相应的</a:t>
            </a:r>
            <a:r>
              <a:rPr lang="zh-CN" altLang="en-US"/>
              <a:t>综合单价计算该工程量清单项目的价格；</a:t>
            </a:r>
            <a:endParaRPr lang="zh-CN" altLang="en-US"/>
          </a:p>
          <a:p>
            <a:r>
              <a:rPr lang="zh-CN" altLang="en-US"/>
              <a:t>按</a:t>
            </a:r>
            <a:r>
              <a:rPr lang="zh-CN" altLang="en-US">
                <a:solidFill>
                  <a:srgbClr val="FF0000"/>
                </a:solidFill>
              </a:rPr>
              <a:t>总价计价</a:t>
            </a:r>
            <a:r>
              <a:rPr lang="zh-CN" altLang="en-US"/>
              <a:t>方式计价的，应以</a:t>
            </a:r>
            <a:r>
              <a:rPr lang="zh-CN" altLang="en-US">
                <a:solidFill>
                  <a:srgbClr val="FF0000"/>
                </a:solidFill>
              </a:rPr>
              <a:t>项</a:t>
            </a:r>
            <a:r>
              <a:rPr lang="zh-CN" altLang="en-US"/>
              <a:t>为单位计算其清单项目价格。</a:t>
            </a:r>
            <a:endParaRPr lang="zh-CN" altLang="en-US"/>
          </a:p>
          <a:p>
            <a:r>
              <a:rPr lang="zh-CN" altLang="en-US">
                <a:solidFill>
                  <a:srgbClr val="00B050"/>
                </a:solidFill>
              </a:rPr>
              <a:t>分部分项</a:t>
            </a:r>
            <a:r>
              <a:rPr lang="zh-CN" altLang="en-US"/>
              <a:t>工程项目清单计价宜采用</a:t>
            </a:r>
            <a:r>
              <a:rPr lang="zh-CN" altLang="en-US">
                <a:solidFill>
                  <a:srgbClr val="FF0000"/>
                </a:solidFill>
              </a:rPr>
              <a:t>单价</a:t>
            </a:r>
            <a:r>
              <a:rPr lang="zh-CN" altLang="en-US"/>
              <a:t>计价方式，</a:t>
            </a:r>
            <a:r>
              <a:rPr lang="zh-CN" altLang="en-US">
                <a:solidFill>
                  <a:srgbClr val="00B050"/>
                </a:solidFill>
              </a:rPr>
              <a:t>措施项目</a:t>
            </a:r>
            <a:r>
              <a:rPr lang="zh-CN" altLang="en-US"/>
              <a:t>清单计价宜采用</a:t>
            </a:r>
            <a:r>
              <a:rPr lang="zh-CN" altLang="en-US">
                <a:solidFill>
                  <a:srgbClr val="FF0000"/>
                </a:solidFill>
              </a:rPr>
              <a:t>总价</a:t>
            </a:r>
            <a:r>
              <a:rPr lang="zh-CN" altLang="en-US"/>
              <a:t>计价方式。</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3.2.2</a:t>
            </a:r>
            <a:r>
              <a:rPr lang="zh-CN" altLang="en-US">
                <a:sym typeface="+mn-ea"/>
              </a:rPr>
              <a:t>分部分项工程项目清单的</a:t>
            </a:r>
            <a:r>
              <a:rPr lang="zh-CN" altLang="en-US">
                <a:solidFill>
                  <a:srgbClr val="FF0000"/>
                </a:solidFill>
                <a:sym typeface="+mn-ea"/>
              </a:rPr>
              <a:t>综合单价</a:t>
            </a:r>
            <a:r>
              <a:rPr lang="zh-CN" altLang="en-US">
                <a:sym typeface="+mn-ea"/>
              </a:rPr>
              <a:t>应为</a:t>
            </a:r>
            <a:r>
              <a:rPr lang="zh-CN" altLang="en-US">
                <a:solidFill>
                  <a:srgbClr val="00B050"/>
                </a:solidFill>
                <a:sym typeface="+mn-ea"/>
              </a:rPr>
              <a:t>不含增值税</a:t>
            </a:r>
            <a:r>
              <a:rPr lang="zh-CN" altLang="en-US">
                <a:sym typeface="+mn-ea"/>
              </a:rPr>
              <a:t>的材料</a:t>
            </a:r>
            <a:r>
              <a:rPr lang="zh-CN" altLang="en-US">
                <a:solidFill>
                  <a:srgbClr val="FF0000"/>
                </a:solidFill>
                <a:sym typeface="+mn-ea"/>
              </a:rPr>
              <a:t>采购</a:t>
            </a:r>
            <a:r>
              <a:rPr lang="zh-CN" altLang="en-US">
                <a:sym typeface="+mn-ea"/>
              </a:rPr>
              <a:t>供应及相关</a:t>
            </a:r>
            <a:r>
              <a:rPr lang="zh-CN" altLang="en-US">
                <a:solidFill>
                  <a:srgbClr val="FF0000"/>
                </a:solidFill>
                <a:sym typeface="+mn-ea"/>
              </a:rPr>
              <a:t>安装</a:t>
            </a:r>
            <a:r>
              <a:rPr lang="zh-CN" altLang="en-US">
                <a:sym typeface="+mn-ea"/>
              </a:rPr>
              <a:t>单价，包括完成相应清单项目受下列因素影响而发生的费用，如</a:t>
            </a:r>
            <a:r>
              <a:rPr lang="zh-CN" altLang="en-US">
                <a:solidFill>
                  <a:srgbClr val="00B050"/>
                </a:solidFill>
                <a:sym typeface="+mn-ea"/>
              </a:rPr>
              <a:t>发包人提供材料</a:t>
            </a:r>
            <a:r>
              <a:rPr lang="zh-CN" altLang="en-US">
                <a:sym typeface="+mn-ea"/>
              </a:rPr>
              <a:t>的应按本标准第</a:t>
            </a:r>
            <a:r>
              <a:rPr lang="en-US" altLang="zh-CN">
                <a:sym typeface="+mn-ea"/>
              </a:rPr>
              <a:t>3.2.4</a:t>
            </a:r>
            <a:r>
              <a:rPr lang="zh-CN" altLang="en-US">
                <a:sym typeface="+mn-ea"/>
              </a:rPr>
              <a:t>条的规定执行：</a:t>
            </a:r>
            <a:endParaRPr lang="zh-CN" altLang="en-US"/>
          </a:p>
          <a:p>
            <a:r>
              <a:rPr lang="en-US" altLang="zh-CN">
                <a:sym typeface="+mn-ea"/>
              </a:rPr>
              <a:t>1</a:t>
            </a:r>
            <a:r>
              <a:rPr lang="zh-CN" altLang="en-US">
                <a:sym typeface="+mn-ea"/>
              </a:rPr>
              <a:t>满足国家及行业有关技术标准规范等要求所需的费用；</a:t>
            </a:r>
            <a:endParaRPr lang="zh-CN" altLang="en-US"/>
          </a:p>
          <a:p>
            <a:r>
              <a:rPr lang="en-US" altLang="zh-CN">
                <a:sym typeface="+mn-ea"/>
              </a:rPr>
              <a:t>2</a:t>
            </a:r>
            <a:r>
              <a:rPr lang="zh-CN" altLang="en-US">
                <a:solidFill>
                  <a:srgbClr val="00B050"/>
                </a:solidFill>
                <a:sym typeface="+mn-ea"/>
              </a:rPr>
              <a:t>总价合同</a:t>
            </a:r>
            <a:r>
              <a:rPr lang="zh-CN" altLang="en-US">
                <a:sym typeface="+mn-ea"/>
              </a:rPr>
              <a:t>中出现工程量</a:t>
            </a:r>
            <a:r>
              <a:rPr lang="zh-CN" altLang="en-US">
                <a:solidFill>
                  <a:srgbClr val="FF0000"/>
                </a:solidFill>
                <a:sym typeface="+mn-ea"/>
              </a:rPr>
              <a:t>清单缺陷</a:t>
            </a:r>
            <a:r>
              <a:rPr lang="zh-CN" altLang="en-US">
                <a:sym typeface="+mn-ea"/>
              </a:rPr>
              <a:t>所需的费用；</a:t>
            </a:r>
            <a:endParaRPr lang="zh-CN" altLang="en-US"/>
          </a:p>
          <a:p>
            <a:r>
              <a:rPr lang="en-US" altLang="zh-CN">
                <a:sym typeface="+mn-ea"/>
              </a:rPr>
              <a:t>3</a:t>
            </a:r>
            <a:r>
              <a:rPr lang="zh-CN" altLang="en-US">
                <a:sym typeface="+mn-ea"/>
              </a:rPr>
              <a:t>完成符合</a:t>
            </a:r>
            <a:r>
              <a:rPr lang="zh-CN" altLang="en-US">
                <a:solidFill>
                  <a:srgbClr val="00B050"/>
                </a:solidFill>
                <a:sym typeface="+mn-ea"/>
              </a:rPr>
              <a:t>完工交付</a:t>
            </a:r>
            <a:r>
              <a:rPr lang="zh-CN" altLang="en-US">
                <a:sym typeface="+mn-ea"/>
              </a:rPr>
              <a:t>要求的相应清单项目必要的施工任务及其</a:t>
            </a:r>
            <a:r>
              <a:rPr lang="zh-CN" altLang="en-US">
                <a:solidFill>
                  <a:srgbClr val="00B050"/>
                </a:solidFill>
                <a:sym typeface="+mn-ea"/>
              </a:rPr>
              <a:t>不可或缺</a:t>
            </a:r>
            <a:r>
              <a:rPr lang="zh-CN" altLang="en-US">
                <a:sym typeface="+mn-ea"/>
              </a:rPr>
              <a:t>的</a:t>
            </a:r>
            <a:r>
              <a:rPr lang="zh-CN" altLang="en-US">
                <a:solidFill>
                  <a:srgbClr val="FF0000"/>
                </a:solidFill>
                <a:sym typeface="+mn-ea"/>
              </a:rPr>
              <a:t>辅助工作</a:t>
            </a:r>
            <a:r>
              <a:rPr lang="zh-CN" altLang="en-US">
                <a:sym typeface="+mn-ea"/>
              </a:rPr>
              <a:t>所需的费用；</a:t>
            </a:r>
            <a:endParaRPr lang="zh-CN" altLang="en-US"/>
          </a:p>
          <a:p>
            <a:r>
              <a:rPr lang="en-US" altLang="zh-CN">
                <a:sym typeface="+mn-ea"/>
              </a:rPr>
              <a:t>4</a:t>
            </a:r>
            <a:r>
              <a:rPr lang="zh-CN" altLang="en-US">
                <a:sym typeface="+mn-ea"/>
              </a:rPr>
              <a:t>因</a:t>
            </a:r>
            <a:r>
              <a:rPr lang="zh-CN" altLang="en-US">
                <a:solidFill>
                  <a:srgbClr val="00B050"/>
                </a:solidFill>
                <a:sym typeface="+mn-ea"/>
              </a:rPr>
              <a:t>施工程序、施工条件、环境气候</a:t>
            </a:r>
            <a:r>
              <a:rPr lang="zh-CN" altLang="en-US">
                <a:sym typeface="+mn-ea"/>
              </a:rPr>
              <a:t>等因素影响所引起的费用；</a:t>
            </a:r>
            <a:endParaRPr lang="zh-CN" altLang="en-US"/>
          </a:p>
          <a:p>
            <a:r>
              <a:rPr lang="en-US" altLang="zh-CN">
                <a:sym typeface="+mn-ea"/>
              </a:rPr>
              <a:t>5</a:t>
            </a:r>
            <a:r>
              <a:rPr lang="zh-CN" altLang="en-US">
                <a:sym typeface="+mn-ea"/>
              </a:rPr>
              <a:t>合同约定及本标准第</a:t>
            </a:r>
            <a:r>
              <a:rPr lang="en-US" altLang="zh-CN">
                <a:sym typeface="+mn-ea"/>
              </a:rPr>
              <a:t>3.3</a:t>
            </a:r>
            <a:r>
              <a:rPr lang="zh-CN" altLang="en-US">
                <a:sym typeface="+mn-ea"/>
              </a:rPr>
              <a:t>节规定的范围与幅度内的</a:t>
            </a:r>
            <a:r>
              <a:rPr lang="zh-CN" altLang="en-US">
                <a:solidFill>
                  <a:srgbClr val="00B050"/>
                </a:solidFill>
                <a:sym typeface="+mn-ea"/>
              </a:rPr>
              <a:t>风险费用</a:t>
            </a:r>
            <a:r>
              <a:rPr lang="zh-CN" altLang="en-US">
                <a:sym typeface="+mn-ea"/>
              </a:rPr>
              <a:t>。</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3.2.3</a:t>
            </a:r>
            <a:r>
              <a:rPr lang="zh-CN" altLang="en-US">
                <a:solidFill>
                  <a:srgbClr val="00B050"/>
                </a:solidFill>
              </a:rPr>
              <a:t>材料暂估价</a:t>
            </a:r>
            <a:r>
              <a:rPr lang="zh-CN" altLang="en-US"/>
              <a:t>项目的综合单价中主材价格，应按招标工程量清单提供的</a:t>
            </a:r>
            <a:r>
              <a:rPr lang="zh-CN" altLang="en-US">
                <a:solidFill>
                  <a:srgbClr val="FF0000"/>
                </a:solidFill>
              </a:rPr>
              <a:t>材料暂估价</a:t>
            </a:r>
            <a:r>
              <a:rPr lang="zh-CN" altLang="en-US"/>
              <a:t>计取。</a:t>
            </a:r>
            <a:endParaRPr lang="zh-CN" altLang="en-US"/>
          </a:p>
          <a:p>
            <a:r>
              <a:rPr lang="en-US" altLang="zh-CN"/>
              <a:t>3.2.4</a:t>
            </a:r>
            <a:r>
              <a:rPr lang="zh-CN" altLang="en-US">
                <a:solidFill>
                  <a:srgbClr val="FF0000"/>
                </a:solidFill>
              </a:rPr>
              <a:t>发包人提供材料</a:t>
            </a:r>
            <a:r>
              <a:rPr lang="zh-CN" altLang="en-US"/>
              <a:t>、</a:t>
            </a:r>
            <a:r>
              <a:rPr lang="zh-CN" altLang="en-US">
                <a:solidFill>
                  <a:srgbClr val="00B050"/>
                </a:solidFill>
              </a:rPr>
              <a:t>承包人负责安装</a:t>
            </a:r>
            <a:r>
              <a:rPr lang="zh-CN" altLang="en-US"/>
              <a:t>的清单项目，其清单项目</a:t>
            </a:r>
            <a:r>
              <a:rPr lang="zh-CN" altLang="en-US">
                <a:solidFill>
                  <a:schemeClr val="tx1"/>
                </a:solidFill>
              </a:rPr>
              <a:t>综合单价</a:t>
            </a:r>
            <a:r>
              <a:rPr lang="zh-CN" altLang="en-US"/>
              <a:t>应包括承包人</a:t>
            </a:r>
            <a:r>
              <a:rPr lang="zh-CN" altLang="en-US">
                <a:solidFill>
                  <a:srgbClr val="00B050"/>
                </a:solidFill>
              </a:rPr>
              <a:t>自身应承担</a:t>
            </a:r>
            <a:r>
              <a:rPr lang="zh-CN" altLang="en-US"/>
              <a:t>的</a:t>
            </a:r>
            <a:r>
              <a:rPr lang="zh-CN" altLang="en-US">
                <a:solidFill>
                  <a:srgbClr val="FF0000"/>
                </a:solidFill>
              </a:rPr>
              <a:t>安装损耗</a:t>
            </a:r>
            <a:r>
              <a:rPr lang="zh-CN" altLang="en-US"/>
              <a:t>，但</a:t>
            </a:r>
            <a:r>
              <a:rPr lang="zh-CN" altLang="en-US">
                <a:solidFill>
                  <a:srgbClr val="FF0000"/>
                </a:solidFill>
              </a:rPr>
              <a:t>不包括</a:t>
            </a:r>
            <a:r>
              <a:rPr lang="zh-CN" altLang="en-US">
                <a:solidFill>
                  <a:schemeClr val="tx1"/>
                </a:solidFill>
              </a:rPr>
              <a:t>发包人提供材料</a:t>
            </a:r>
            <a:r>
              <a:rPr lang="zh-CN" altLang="en-US"/>
              <a:t>的价格，以及按本标准附录</a:t>
            </a:r>
            <a:r>
              <a:rPr lang="en-US" altLang="zh-CN"/>
              <a:t>G.1</a:t>
            </a:r>
            <a:r>
              <a:rPr lang="zh-CN" altLang="en-US"/>
              <a:t>中表</a:t>
            </a:r>
            <a:r>
              <a:rPr lang="en-US" altLang="zh-CN"/>
              <a:t>G.1.1</a:t>
            </a:r>
            <a:r>
              <a:rPr lang="zh-CN" altLang="en-US"/>
              <a:t>发包人提供材料一览表的约定由</a:t>
            </a:r>
            <a:r>
              <a:rPr lang="zh-CN" altLang="en-US">
                <a:solidFill>
                  <a:srgbClr val="00B050"/>
                </a:solidFill>
              </a:rPr>
              <a:t>发包人承担</a:t>
            </a:r>
            <a:r>
              <a:rPr lang="zh-CN" altLang="en-US"/>
              <a:t>的</a:t>
            </a:r>
            <a:r>
              <a:rPr lang="zh-CN" altLang="en-US">
                <a:solidFill>
                  <a:srgbClr val="FF0000"/>
                </a:solidFill>
              </a:rPr>
              <a:t>损耗费用</a:t>
            </a:r>
            <a:r>
              <a:rPr lang="zh-CN" altLang="en-US"/>
              <a:t>和相应的</a:t>
            </a:r>
            <a:r>
              <a:rPr lang="zh-CN" altLang="en-US">
                <a:solidFill>
                  <a:srgbClr val="00B050"/>
                </a:solidFill>
              </a:rPr>
              <a:t>总承包服务费用</a:t>
            </a:r>
            <a:r>
              <a:rPr lang="zh-CN" altLang="en-US"/>
              <a:t>；</a:t>
            </a:r>
            <a:endParaRPr lang="zh-CN" altLang="en-US"/>
          </a:p>
          <a:p>
            <a:r>
              <a:rPr lang="zh-CN" altLang="en-US">
                <a:solidFill>
                  <a:srgbClr val="FF0000"/>
                </a:solidFill>
              </a:rPr>
              <a:t>发包人提供材料且材料</a:t>
            </a:r>
            <a:r>
              <a:rPr lang="zh-CN" altLang="en-US">
                <a:solidFill>
                  <a:srgbClr val="00B050"/>
                </a:solidFill>
              </a:rPr>
              <a:t>供应方负责安装</a:t>
            </a:r>
            <a:r>
              <a:rPr lang="zh-CN" altLang="en-US"/>
              <a:t>，而承包人不负责安装但提供</a:t>
            </a:r>
            <a:r>
              <a:rPr lang="zh-CN" altLang="en-US">
                <a:solidFill>
                  <a:srgbClr val="FF0000"/>
                </a:solidFill>
              </a:rPr>
              <a:t>配合及协调</a:t>
            </a:r>
            <a:r>
              <a:rPr lang="zh-CN" altLang="en-US"/>
              <a:t>服务的，工程量清单</a:t>
            </a:r>
            <a:r>
              <a:rPr lang="zh-CN" altLang="en-US">
                <a:solidFill>
                  <a:srgbClr val="00B050"/>
                </a:solidFill>
              </a:rPr>
              <a:t>不应列项</a:t>
            </a:r>
            <a:r>
              <a:rPr lang="zh-CN" altLang="en-US"/>
              <a:t>也不计算其</a:t>
            </a:r>
            <a:r>
              <a:rPr lang="zh-CN" altLang="en-US">
                <a:solidFill>
                  <a:schemeClr val="tx1"/>
                </a:solidFill>
              </a:rPr>
              <a:t>综合单价</a:t>
            </a:r>
            <a:r>
              <a:rPr lang="zh-CN" altLang="en-US"/>
              <a:t>，但应在</a:t>
            </a:r>
            <a:r>
              <a:rPr lang="zh-CN" altLang="en-US"/>
              <a:t>其他项目清单中计算其相应的</a:t>
            </a:r>
            <a:r>
              <a:rPr lang="zh-CN" altLang="en-US">
                <a:solidFill>
                  <a:srgbClr val="FF0000"/>
                </a:solidFill>
              </a:rPr>
              <a:t>总承包服务费用</a:t>
            </a:r>
            <a:r>
              <a:rPr lang="zh-CN" altLang="en-US"/>
              <a:t>。</a:t>
            </a:r>
            <a:endParaRPr lang="zh-CN" altLang="en-US"/>
          </a:p>
          <a:p>
            <a:r>
              <a:rPr lang="en-US" altLang="zh-CN">
                <a:sym typeface="+mn-ea"/>
              </a:rPr>
              <a:t>3.2.5</a:t>
            </a:r>
            <a:r>
              <a:rPr lang="zh-CN" altLang="en-US">
                <a:sym typeface="+mn-ea"/>
              </a:rPr>
              <a:t>措施项目清单中的</a:t>
            </a:r>
            <a:r>
              <a:rPr lang="zh-CN" altLang="en-US">
                <a:solidFill>
                  <a:srgbClr val="FF0000"/>
                </a:solidFill>
                <a:sym typeface="+mn-ea"/>
              </a:rPr>
              <a:t>安全生产措施费</a:t>
            </a:r>
            <a:r>
              <a:rPr lang="zh-CN" altLang="en-US">
                <a:sym typeface="+mn-ea"/>
              </a:rPr>
              <a:t>应按国家及省级、行业主管部门的相关规定计价。</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3.2.6</a:t>
            </a:r>
            <a:r>
              <a:rPr lang="zh-CN" altLang="en-US">
                <a:solidFill>
                  <a:srgbClr val="FF0000"/>
                </a:solidFill>
              </a:rPr>
              <a:t>措施项目清单</a:t>
            </a:r>
            <a:r>
              <a:rPr lang="zh-CN" altLang="en-US"/>
              <a:t>计价应符合招标文件、合同文件的要求和相关工程国家及行业工程量计算标准的</a:t>
            </a:r>
            <a:r>
              <a:rPr lang="zh-CN" altLang="en-US"/>
              <a:t>措施项目列项及其工作内容的有关规定，包括履行合同责任和义务、全面完成工程所发生的</a:t>
            </a:r>
            <a:r>
              <a:rPr lang="zh-CN" altLang="en-US">
                <a:solidFill>
                  <a:srgbClr val="FF0000"/>
                </a:solidFill>
              </a:rPr>
              <a:t>不限于</a:t>
            </a:r>
            <a:r>
              <a:rPr lang="zh-CN" altLang="en-US"/>
              <a:t>下列</a:t>
            </a:r>
            <a:r>
              <a:rPr lang="zh-CN" altLang="en-US"/>
              <a:t>费用：</a:t>
            </a:r>
            <a:endParaRPr lang="zh-CN" altLang="en-US"/>
          </a:p>
          <a:p>
            <a:r>
              <a:rPr lang="en-US" altLang="zh-CN"/>
              <a:t>1</a:t>
            </a:r>
            <a:r>
              <a:rPr lang="zh-CN" altLang="en-US"/>
              <a:t>工地内及附近临时设施、临时用水、临时用电、通风排气及其他同类费用；</a:t>
            </a:r>
            <a:endParaRPr lang="zh-CN" altLang="en-US"/>
          </a:p>
          <a:p>
            <a:r>
              <a:rPr lang="en-US" altLang="zh-CN"/>
              <a:t>2</a:t>
            </a:r>
            <a:r>
              <a:rPr lang="zh-CN" altLang="en-US"/>
              <a:t>在</a:t>
            </a:r>
            <a:r>
              <a:rPr lang="zh-CN" altLang="en-US">
                <a:solidFill>
                  <a:srgbClr val="00B050"/>
                </a:solidFill>
              </a:rPr>
              <a:t>地下空间</a:t>
            </a:r>
            <a:r>
              <a:rPr lang="en-US" altLang="zh-CN"/>
              <a:t>(</a:t>
            </a:r>
            <a:r>
              <a:rPr lang="zh-CN" altLang="en-US"/>
              <a:t>地下室、暗室、库内、洞内等</a:t>
            </a:r>
            <a:r>
              <a:rPr lang="en-US" altLang="zh-CN"/>
              <a:t>),</a:t>
            </a:r>
            <a:r>
              <a:rPr lang="zh-CN" altLang="en-US"/>
              <a:t>高层或超高层建筑、有害身体健康的环境、恶劣气温</a:t>
            </a:r>
            <a:r>
              <a:rPr lang="zh-CN" altLang="en-US"/>
              <a:t>气候、冬雨季、交叉作业等环境下进行施工所需的措施费用；</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3</a:t>
            </a:r>
            <a:r>
              <a:rPr lang="zh-CN" altLang="en-US">
                <a:sym typeface="+mn-ea"/>
              </a:rPr>
              <a:t>施工中的</a:t>
            </a:r>
            <a:r>
              <a:rPr lang="zh-CN" altLang="en-US">
                <a:solidFill>
                  <a:srgbClr val="00B050"/>
                </a:solidFill>
                <a:sym typeface="+mn-ea"/>
              </a:rPr>
              <a:t>材料堆放场地整理</a:t>
            </a:r>
            <a:r>
              <a:rPr lang="zh-CN" altLang="en-US">
                <a:sym typeface="+mn-ea"/>
              </a:rPr>
              <a:t>、工程用水加压、施工雨</a:t>
            </a:r>
            <a:r>
              <a:rPr lang="en-US" altLang="zh-CN">
                <a:sym typeface="+mn-ea"/>
              </a:rPr>
              <a:t>(</a:t>
            </a:r>
            <a:r>
              <a:rPr lang="zh-CN" altLang="en-US">
                <a:sym typeface="+mn-ea"/>
              </a:rPr>
              <a:t>污</a:t>
            </a:r>
            <a:r>
              <a:rPr lang="en-US" altLang="zh-CN">
                <a:sym typeface="+mn-ea"/>
              </a:rPr>
              <a:t>)</a:t>
            </a:r>
            <a:r>
              <a:rPr lang="zh-CN" altLang="en-US">
                <a:sym typeface="+mn-ea"/>
              </a:rPr>
              <a:t>水排除、建筑施工及生活垃圾外运及消</a:t>
            </a:r>
            <a:r>
              <a:rPr lang="zh-CN" altLang="en-US">
                <a:sym typeface="+mn-ea"/>
              </a:rPr>
              <a:t>纳</a:t>
            </a:r>
            <a:r>
              <a:rPr lang="en-US" altLang="zh-CN">
                <a:sym typeface="+mn-ea"/>
              </a:rPr>
              <a:t>(</a:t>
            </a:r>
            <a:r>
              <a:rPr lang="zh-CN" altLang="en-US">
                <a:sym typeface="+mn-ea"/>
              </a:rPr>
              <a:t>已列入拆除和修缮工程分部分项工程项目清单除外</a:t>
            </a:r>
            <a:r>
              <a:rPr lang="en-US" altLang="zh-CN">
                <a:sym typeface="+mn-ea"/>
              </a:rPr>
              <a:t>)</a:t>
            </a:r>
            <a:r>
              <a:rPr lang="zh-CN" altLang="en-US">
                <a:sym typeface="+mn-ea"/>
              </a:rPr>
              <a:t>、成品保护、完工清洁和清场退场等费用；</a:t>
            </a:r>
            <a:endParaRPr lang="zh-CN" altLang="en-US"/>
          </a:p>
          <a:p>
            <a:r>
              <a:rPr lang="en-US" altLang="zh-CN">
                <a:sym typeface="+mn-ea"/>
              </a:rPr>
              <a:t>4</a:t>
            </a:r>
            <a:r>
              <a:rPr lang="zh-CN" altLang="en-US">
                <a:sym typeface="+mn-ea"/>
              </a:rPr>
              <a:t>满足</a:t>
            </a:r>
            <a:r>
              <a:rPr lang="zh-CN" altLang="en-US">
                <a:solidFill>
                  <a:srgbClr val="00B050"/>
                </a:solidFill>
                <a:sym typeface="+mn-ea"/>
              </a:rPr>
              <a:t>政府主管部门</a:t>
            </a:r>
            <a:r>
              <a:rPr lang="zh-CN" altLang="en-US">
                <a:sym typeface="+mn-ea"/>
              </a:rPr>
              <a:t>有关</a:t>
            </a:r>
            <a:r>
              <a:rPr lang="zh-CN" altLang="en-US">
                <a:solidFill>
                  <a:srgbClr val="00B050"/>
                </a:solidFill>
                <a:sym typeface="+mn-ea"/>
              </a:rPr>
              <a:t>安全生产措施要求</a:t>
            </a:r>
            <a:r>
              <a:rPr lang="zh-CN" altLang="en-US">
                <a:sym typeface="+mn-ea"/>
              </a:rPr>
              <a:t>所需的费用，包括执行其要求引起的相关安全生产措</a:t>
            </a:r>
            <a:r>
              <a:rPr lang="zh-CN" altLang="en-US">
                <a:sym typeface="+mn-ea"/>
              </a:rPr>
              <a:t>施费用；</a:t>
            </a:r>
            <a:endParaRPr lang="zh-CN" altLang="en-US"/>
          </a:p>
          <a:p>
            <a:r>
              <a:rPr lang="en-US" altLang="zh-CN">
                <a:sym typeface="+mn-ea"/>
              </a:rPr>
              <a:t>5</a:t>
            </a:r>
            <a:r>
              <a:rPr lang="zh-CN" altLang="en-US">
                <a:sym typeface="+mn-ea"/>
              </a:rPr>
              <a:t>除按本标准</a:t>
            </a:r>
            <a:r>
              <a:rPr lang="zh-CN" altLang="en-US">
                <a:solidFill>
                  <a:srgbClr val="00B050"/>
                </a:solidFill>
                <a:sym typeface="+mn-ea"/>
              </a:rPr>
              <a:t>第</a:t>
            </a:r>
            <a:r>
              <a:rPr lang="en-US" altLang="zh-CN">
                <a:solidFill>
                  <a:srgbClr val="00B050"/>
                </a:solidFill>
                <a:sym typeface="+mn-ea"/>
              </a:rPr>
              <a:t>8.3.2</a:t>
            </a:r>
            <a:r>
              <a:rPr lang="zh-CN" altLang="en-US">
                <a:solidFill>
                  <a:srgbClr val="00B050"/>
                </a:solidFill>
                <a:sym typeface="+mn-ea"/>
              </a:rPr>
              <a:t>条、第</a:t>
            </a:r>
            <a:r>
              <a:rPr lang="en-US" altLang="zh-CN">
                <a:solidFill>
                  <a:srgbClr val="00B050"/>
                </a:solidFill>
                <a:sym typeface="+mn-ea"/>
              </a:rPr>
              <a:t>8.3.4</a:t>
            </a:r>
            <a:r>
              <a:rPr lang="zh-CN" altLang="en-US">
                <a:solidFill>
                  <a:srgbClr val="00B050"/>
                </a:solidFill>
                <a:sym typeface="+mn-ea"/>
              </a:rPr>
              <a:t>条</a:t>
            </a:r>
            <a:r>
              <a:rPr lang="zh-CN" altLang="en-US">
                <a:sym typeface="+mn-ea"/>
              </a:rPr>
              <a:t>规定的措施项</a:t>
            </a:r>
            <a:r>
              <a:rPr lang="zh-CN" altLang="en-US">
                <a:sym typeface="+mn-ea"/>
              </a:rPr>
              <a:t>目费用可调整外，完成</a:t>
            </a:r>
            <a:r>
              <a:rPr lang="zh-CN" altLang="en-US">
                <a:solidFill>
                  <a:srgbClr val="FF0000"/>
                </a:solidFill>
                <a:sym typeface="+mn-ea"/>
              </a:rPr>
              <a:t>暂列金额</a:t>
            </a:r>
            <a:r>
              <a:rPr lang="zh-CN" altLang="en-US">
                <a:sym typeface="+mn-ea"/>
              </a:rPr>
              <a:t>清单项目所</a:t>
            </a:r>
            <a:r>
              <a:rPr lang="zh-CN" altLang="en-US">
                <a:sym typeface="+mn-ea"/>
              </a:rPr>
              <a:t>需的</a:t>
            </a:r>
            <a:r>
              <a:rPr lang="zh-CN" altLang="en-US">
                <a:solidFill>
                  <a:srgbClr val="FF0000"/>
                </a:solidFill>
                <a:sym typeface="+mn-ea"/>
              </a:rPr>
              <a:t>措施费用</a:t>
            </a:r>
            <a:r>
              <a:rPr lang="zh-CN" altLang="en-US">
                <a:sym typeface="+mn-ea"/>
              </a:rPr>
              <a:t>；</a:t>
            </a:r>
            <a:endParaRPr lang="zh-CN" altLang="en-US"/>
          </a:p>
          <a:p>
            <a:r>
              <a:rPr lang="en-US" altLang="zh-CN">
                <a:sym typeface="+mn-ea"/>
              </a:rPr>
              <a:t>6</a:t>
            </a:r>
            <a:r>
              <a:rPr lang="zh-CN" altLang="en-US">
                <a:sym typeface="+mn-ea"/>
              </a:rPr>
              <a:t>承包人为履行合同责任和义务所发生的其他措施费用。</a:t>
            </a:r>
            <a:endParaRPr lang="zh-CN" altLang="en-US">
              <a:sym typeface="+mn-ea"/>
            </a:endParaRPr>
          </a:p>
          <a:p>
            <a:r>
              <a:rPr lang="zh-CN" altLang="en-US" sz="2600">
                <a:solidFill>
                  <a:srgbClr val="00B050"/>
                </a:solidFill>
                <a:sym typeface="+mn-ea"/>
              </a:rPr>
              <a:t>（</a:t>
            </a:r>
            <a:r>
              <a:rPr lang="en-US" altLang="zh-CN" sz="2600">
                <a:sym typeface="+mn-ea"/>
              </a:rPr>
              <a:t>8.3.2</a:t>
            </a:r>
            <a:r>
              <a:rPr lang="zh-CN" altLang="en-US" sz="2600">
                <a:sym typeface="+mn-ea"/>
              </a:rPr>
              <a:t>合同总价内的暂列金额用于</a:t>
            </a:r>
            <a:r>
              <a:rPr lang="zh-CN" altLang="en-US" sz="2600">
                <a:solidFill>
                  <a:srgbClr val="FF0000"/>
                </a:solidFill>
                <a:sym typeface="+mn-ea"/>
              </a:rPr>
              <a:t>未能完全预见</a:t>
            </a:r>
            <a:endParaRPr lang="zh-CN" altLang="en-US" sz="2600">
              <a:solidFill>
                <a:srgbClr val="FF0000"/>
              </a:solidFill>
              <a:sym typeface="+mn-ea"/>
            </a:endParaRPr>
          </a:p>
          <a:p>
            <a:r>
              <a:rPr lang="en-US" altLang="zh-CN" sz="2600">
                <a:sym typeface="+mn-ea"/>
              </a:rPr>
              <a:t>8.3.4</a:t>
            </a:r>
            <a:r>
              <a:rPr lang="zh-CN" altLang="en-US" sz="2600">
                <a:sym typeface="+mn-ea"/>
              </a:rPr>
              <a:t>发生</a:t>
            </a:r>
            <a:r>
              <a:rPr lang="zh-CN" altLang="en-US" sz="2600">
                <a:solidFill>
                  <a:srgbClr val="00B050"/>
                </a:solidFill>
                <a:sym typeface="+mn-ea"/>
              </a:rPr>
              <a:t>工程变更、工程索赔</a:t>
            </a:r>
            <a:r>
              <a:rPr lang="zh-CN" altLang="en-US" sz="2600">
                <a:sym typeface="+mn-ea"/>
              </a:rPr>
              <a:t>而引起</a:t>
            </a:r>
            <a:r>
              <a:rPr lang="zh-CN" altLang="en-US" sz="2600">
                <a:solidFill>
                  <a:srgbClr val="FF0000"/>
                </a:solidFill>
                <a:sym typeface="+mn-ea"/>
              </a:rPr>
              <a:t>措施项目</a:t>
            </a:r>
            <a:r>
              <a:rPr lang="zh-CN" altLang="en-US" sz="2600">
                <a:solidFill>
                  <a:srgbClr val="00B050"/>
                </a:solidFill>
                <a:sym typeface="+mn-ea"/>
              </a:rPr>
              <a:t>）</a:t>
            </a:r>
            <a:endParaRPr lang="zh-CN" altLang="en-US" sz="2600">
              <a:solidFill>
                <a:srgbClr val="FF0000"/>
              </a:solidFill>
              <a:sym typeface="+mn-ea"/>
            </a:endParaRPr>
          </a:p>
          <a:p>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800"/>
              <a:t>3.2.7</a:t>
            </a:r>
            <a:r>
              <a:rPr lang="zh-CN" altLang="en-US" sz="2800">
                <a:solidFill>
                  <a:srgbClr val="FF0000"/>
                </a:solidFill>
              </a:rPr>
              <a:t>其他项目清单</a:t>
            </a:r>
            <a:r>
              <a:rPr lang="zh-CN" altLang="en-US" sz="2800"/>
              <a:t>中的</a:t>
            </a:r>
            <a:r>
              <a:rPr lang="zh-CN" altLang="en-US" sz="2800">
                <a:solidFill>
                  <a:srgbClr val="00B050"/>
                </a:solidFill>
              </a:rPr>
              <a:t>专业工程暂估价</a:t>
            </a:r>
            <a:r>
              <a:rPr lang="zh-CN" altLang="en-US" sz="2800"/>
              <a:t>可采用</a:t>
            </a:r>
            <a:r>
              <a:rPr lang="zh-CN" altLang="en-US" sz="2800">
                <a:solidFill>
                  <a:srgbClr val="FF0000"/>
                </a:solidFill>
              </a:rPr>
              <a:t>总价</a:t>
            </a:r>
            <a:r>
              <a:rPr lang="zh-CN" altLang="en-US" sz="2800"/>
              <a:t>计价方式计价，以</a:t>
            </a:r>
            <a:r>
              <a:rPr lang="zh-CN" altLang="en-US" sz="2800">
                <a:solidFill>
                  <a:srgbClr val="FF0000"/>
                </a:solidFill>
              </a:rPr>
              <a:t>项</a:t>
            </a:r>
            <a:r>
              <a:rPr lang="en-US" altLang="zh-CN" sz="2800"/>
              <a:t>计算其价格；</a:t>
            </a:r>
            <a:r>
              <a:rPr lang="en-US" altLang="zh-CN" sz="2800">
                <a:solidFill>
                  <a:srgbClr val="FF0000"/>
                </a:solidFill>
              </a:rPr>
              <a:t>暂列金额、总承包服务费</a:t>
            </a:r>
            <a:r>
              <a:rPr lang="zh-CN" altLang="en-US" sz="2800"/>
              <a:t>可采用</a:t>
            </a:r>
            <a:r>
              <a:rPr lang="zh-CN" altLang="en-US" sz="2800">
                <a:solidFill>
                  <a:srgbClr val="FF0000"/>
                </a:solidFill>
              </a:rPr>
              <a:t>费率</a:t>
            </a:r>
            <a:r>
              <a:rPr lang="zh-CN" altLang="en-US" sz="2800"/>
              <a:t>或</a:t>
            </a:r>
            <a:r>
              <a:rPr lang="zh-CN" altLang="en-US" sz="2800">
                <a:solidFill>
                  <a:srgbClr val="FF0000"/>
                </a:solidFill>
              </a:rPr>
              <a:t>总价</a:t>
            </a:r>
            <a:r>
              <a:rPr lang="zh-CN" altLang="en-US" sz="2800"/>
              <a:t>计价方式计价，以其计价基础乘以费率或以项计算清单项目价格；</a:t>
            </a:r>
            <a:r>
              <a:rPr lang="zh-CN" altLang="en-US" sz="2800">
                <a:solidFill>
                  <a:srgbClr val="FF0000"/>
                </a:solidFill>
              </a:rPr>
              <a:t>计日工</a:t>
            </a:r>
            <a:r>
              <a:rPr lang="zh-CN" altLang="en-US" sz="2800"/>
              <a:t>可</a:t>
            </a:r>
            <a:r>
              <a:rPr lang="zh-CN" altLang="en-US" sz="2800"/>
              <a:t>采用本标准第</a:t>
            </a:r>
            <a:r>
              <a:rPr lang="en-US" altLang="zh-CN" sz="2800"/>
              <a:t>3.2.1</a:t>
            </a:r>
            <a:r>
              <a:rPr lang="zh-CN" altLang="en-US" sz="2800"/>
              <a:t>条规定的</a:t>
            </a:r>
            <a:r>
              <a:rPr lang="zh-CN" altLang="en-US" sz="2800">
                <a:solidFill>
                  <a:srgbClr val="FF0000"/>
                </a:solidFill>
              </a:rPr>
              <a:t>单价</a:t>
            </a:r>
            <a:r>
              <a:rPr lang="zh-CN" altLang="en-US" sz="2800"/>
              <a:t>计价方式计价。</a:t>
            </a:r>
            <a:endParaRPr lang="zh-CN" altLang="en-US" sz="2800"/>
          </a:p>
          <a:p>
            <a:r>
              <a:rPr lang="en-US" altLang="zh-CN" sz="2800"/>
              <a:t>3.2.8</a:t>
            </a:r>
            <a:r>
              <a:rPr lang="zh-CN" altLang="en-US" sz="2800">
                <a:solidFill>
                  <a:srgbClr val="00B050"/>
                </a:solidFill>
              </a:rPr>
              <a:t>暂列金额、专业工程暂估价</a:t>
            </a:r>
            <a:r>
              <a:rPr lang="zh-CN" altLang="en-US" sz="2800"/>
              <a:t>应按招标工程量清单提供的相应金额填报投标价。</a:t>
            </a:r>
            <a:endParaRPr lang="zh-CN" altLang="en-US" sz="2800"/>
          </a:p>
          <a:p>
            <a:r>
              <a:rPr lang="en-US" altLang="zh-CN" sz="2800">
                <a:sym typeface="+mn-ea"/>
              </a:rPr>
              <a:t>3.2.9</a:t>
            </a:r>
            <a:r>
              <a:rPr lang="zh-CN" altLang="en-US" sz="2800">
                <a:solidFill>
                  <a:srgbClr val="00B050"/>
                </a:solidFill>
                <a:sym typeface="+mn-ea"/>
              </a:rPr>
              <a:t>总承包服务费</a:t>
            </a:r>
            <a:r>
              <a:rPr lang="zh-CN" altLang="en-US" sz="2800">
                <a:sym typeface="+mn-ea"/>
              </a:rPr>
              <a:t>应为完成招标文件、合同约定的总承包人承担</a:t>
            </a:r>
            <a:r>
              <a:rPr lang="zh-CN" altLang="en-US" sz="2800">
                <a:solidFill>
                  <a:srgbClr val="FF0000"/>
                </a:solidFill>
                <a:sym typeface="+mn-ea"/>
              </a:rPr>
              <a:t>总承包服务</a:t>
            </a:r>
            <a:r>
              <a:rPr lang="zh-CN" altLang="en-US" sz="2800">
                <a:sym typeface="+mn-ea"/>
              </a:rPr>
              <a:t>相关合同责任的相应清单项目</a:t>
            </a:r>
            <a:r>
              <a:rPr lang="zh-CN" altLang="en-US" sz="2800">
                <a:solidFill>
                  <a:srgbClr val="00B050"/>
                </a:solidFill>
                <a:sym typeface="+mn-ea"/>
              </a:rPr>
              <a:t>不含增值税</a:t>
            </a:r>
            <a:r>
              <a:rPr lang="zh-CN" altLang="en-US" sz="2800">
                <a:sym typeface="+mn-ea"/>
              </a:rPr>
              <a:t>的价格，</a:t>
            </a:r>
            <a:r>
              <a:rPr lang="zh-CN" altLang="en-US" sz="2800">
                <a:solidFill>
                  <a:srgbClr val="FF0000"/>
                </a:solidFill>
                <a:sym typeface="+mn-ea"/>
              </a:rPr>
              <a:t>包括</a:t>
            </a:r>
            <a:r>
              <a:rPr lang="zh-CN" altLang="en-US" sz="2800">
                <a:sym typeface="+mn-ea"/>
              </a:rPr>
              <a:t>总承包人对</a:t>
            </a:r>
            <a:r>
              <a:rPr lang="zh-CN" altLang="en-US" sz="2800">
                <a:solidFill>
                  <a:srgbClr val="00B050"/>
                </a:solidFill>
                <a:sym typeface="+mn-ea"/>
              </a:rPr>
              <a:t>发包人提供材料</a:t>
            </a:r>
            <a:r>
              <a:rPr lang="zh-CN" altLang="en-US" sz="2800">
                <a:sym typeface="+mn-ea"/>
              </a:rPr>
              <a:t>的供货人、专业工程暂估价的</a:t>
            </a:r>
            <a:r>
              <a:rPr lang="zh-CN" altLang="en-US" sz="2800">
                <a:solidFill>
                  <a:srgbClr val="00B050"/>
                </a:solidFill>
                <a:sym typeface="+mn-ea"/>
              </a:rPr>
              <a:t>专业分包</a:t>
            </a:r>
            <a:r>
              <a:rPr lang="zh-CN" altLang="en-US" sz="2800">
                <a:sym typeface="+mn-ea"/>
              </a:rPr>
              <a:t>人</a:t>
            </a:r>
            <a:r>
              <a:rPr lang="en-US" altLang="zh-CN" sz="2800">
                <a:sym typeface="+mn-ea"/>
              </a:rPr>
              <a:t>(</a:t>
            </a:r>
            <a:r>
              <a:rPr lang="zh-CN" altLang="en-US" sz="2800">
                <a:sym typeface="+mn-ea"/>
              </a:rPr>
              <a:t>承包人实施的除外</a:t>
            </a:r>
            <a:r>
              <a:rPr lang="en-US" altLang="zh-CN" sz="2800">
                <a:sym typeface="+mn-ea"/>
              </a:rPr>
              <a:t>)</a:t>
            </a:r>
            <a:r>
              <a:rPr lang="zh-CN" altLang="en-US" sz="2800">
                <a:sym typeface="+mn-ea"/>
              </a:rPr>
              <a:t>和发包人</a:t>
            </a:r>
            <a:r>
              <a:rPr lang="zh-CN" altLang="en-US" sz="2800">
                <a:solidFill>
                  <a:srgbClr val="00B050"/>
                </a:solidFill>
                <a:sym typeface="+mn-ea"/>
              </a:rPr>
              <a:t>直接发包</a:t>
            </a:r>
            <a:r>
              <a:rPr lang="zh-CN" altLang="en-US" sz="2800">
                <a:sym typeface="+mn-ea"/>
              </a:rPr>
              <a:t>的专业工程分包人履行管理、协调及配合责任等所需的服务费</a:t>
            </a:r>
            <a:r>
              <a:rPr lang="zh-CN" altLang="en-US" sz="2800">
                <a:sym typeface="+mn-ea"/>
              </a:rPr>
              <a:t>用。</a:t>
            </a:r>
            <a:r>
              <a:rPr lang="zh-CN" altLang="en-US" sz="2800">
                <a:solidFill>
                  <a:srgbClr val="FF0000"/>
                </a:solidFill>
                <a:sym typeface="+mn-ea"/>
              </a:rPr>
              <a:t>总承包服务费</a:t>
            </a:r>
            <a:r>
              <a:rPr lang="zh-CN" altLang="en-US" sz="2800">
                <a:sym typeface="+mn-ea"/>
              </a:rPr>
              <a:t>应按本标准第</a:t>
            </a:r>
            <a:r>
              <a:rPr lang="en-US" altLang="zh-CN" sz="2800">
                <a:sym typeface="+mn-ea"/>
              </a:rPr>
              <a:t>4.2.6</a:t>
            </a:r>
            <a:r>
              <a:rPr lang="zh-CN" altLang="en-US" sz="2800">
                <a:sym typeface="+mn-ea"/>
              </a:rPr>
              <a:t>条的规定计算。</a:t>
            </a:r>
            <a:endParaRPr lang="zh-CN" altLang="en-US" sz="2800"/>
          </a:p>
          <a:p>
            <a:endParaRPr lang="zh-CN" altLang="en-US" sz="28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3.2.10</a:t>
            </a:r>
            <a:r>
              <a:rPr lang="zh-CN" altLang="en-US">
                <a:solidFill>
                  <a:srgbClr val="FF0000"/>
                </a:solidFill>
              </a:rPr>
              <a:t>计日工</a:t>
            </a:r>
            <a:r>
              <a:rPr lang="zh-CN" altLang="en-US"/>
              <a:t>综合单价应为完成相应清单项目单位数量不含增值税的价格，包括</a:t>
            </a:r>
            <a:r>
              <a:rPr lang="zh-CN" altLang="en-US">
                <a:solidFill>
                  <a:srgbClr val="FF0000"/>
                </a:solidFill>
              </a:rPr>
              <a:t>随时、少量</a:t>
            </a:r>
            <a:r>
              <a:rPr lang="zh-CN" altLang="en-US"/>
              <a:t>完成相关计日工项目所需的费用。</a:t>
            </a:r>
            <a:r>
              <a:rPr lang="zh-CN" altLang="en-US">
                <a:solidFill>
                  <a:srgbClr val="00B050"/>
                </a:solidFill>
              </a:rPr>
              <a:t>计日工清单项目合价</a:t>
            </a:r>
            <a:r>
              <a:rPr lang="zh-CN" altLang="en-US"/>
              <a:t>可依据计日工清单项目数量乘以</a:t>
            </a:r>
            <a:r>
              <a:rPr lang="zh-CN" altLang="en-US">
                <a:solidFill>
                  <a:srgbClr val="FF0000"/>
                </a:solidFill>
              </a:rPr>
              <a:t>综合单价</a:t>
            </a:r>
            <a:r>
              <a:rPr lang="zh-CN" altLang="en-US"/>
              <a:t>计算。</a:t>
            </a:r>
            <a:endParaRPr lang="zh-CN" altLang="en-US"/>
          </a:p>
          <a:p>
            <a:r>
              <a:rPr lang="en-US" altLang="zh-CN"/>
              <a:t>3.2.11</a:t>
            </a:r>
            <a:r>
              <a:rPr lang="zh-CN" altLang="en-US">
                <a:solidFill>
                  <a:srgbClr val="00B050"/>
                </a:solidFill>
              </a:rPr>
              <a:t>增值税</a:t>
            </a:r>
            <a:r>
              <a:rPr lang="zh-CN" altLang="en-US"/>
              <a:t>应以</a:t>
            </a:r>
            <a:r>
              <a:rPr lang="zh-CN" altLang="en-US">
                <a:solidFill>
                  <a:srgbClr val="00B050"/>
                </a:solidFill>
              </a:rPr>
              <a:t>分部分项</a:t>
            </a:r>
            <a:r>
              <a:rPr lang="zh-CN" altLang="en-US"/>
              <a:t>工程项目清单、</a:t>
            </a:r>
            <a:r>
              <a:rPr lang="zh-CN" altLang="en-US">
                <a:solidFill>
                  <a:srgbClr val="00B050"/>
                </a:solidFill>
              </a:rPr>
              <a:t>措施项目</a:t>
            </a:r>
            <a:r>
              <a:rPr lang="zh-CN" altLang="en-US"/>
              <a:t>清单、</a:t>
            </a:r>
            <a:r>
              <a:rPr lang="zh-CN" altLang="en-US">
                <a:solidFill>
                  <a:srgbClr val="00B050"/>
                </a:solidFill>
              </a:rPr>
              <a:t>其他项目</a:t>
            </a:r>
            <a:r>
              <a:rPr lang="zh-CN" altLang="en-US"/>
              <a:t>清单</a:t>
            </a:r>
            <a:r>
              <a:rPr lang="en-US" altLang="zh-CN"/>
              <a:t>(</a:t>
            </a:r>
            <a:r>
              <a:rPr lang="zh-CN" altLang="en-US"/>
              <a:t>专业工程暂估价</a:t>
            </a:r>
            <a:r>
              <a:rPr lang="zh-CN" altLang="en-US">
                <a:solidFill>
                  <a:srgbClr val="FF0000"/>
                </a:solidFill>
              </a:rPr>
              <a:t>除外</a:t>
            </a:r>
            <a:r>
              <a:rPr lang="en-US" altLang="zh-CN"/>
              <a:t>)</a:t>
            </a:r>
            <a:r>
              <a:rPr lang="zh-CN" altLang="en-US"/>
              <a:t>的合计金额作为计算基础，乘以</a:t>
            </a:r>
            <a:r>
              <a:rPr lang="zh-CN" altLang="en-US">
                <a:solidFill>
                  <a:srgbClr val="00B050"/>
                </a:solidFill>
              </a:rPr>
              <a:t>政府主管部门</a:t>
            </a:r>
            <a:r>
              <a:rPr lang="zh-CN" altLang="en-US"/>
              <a:t>规定的增值税</a:t>
            </a:r>
            <a:r>
              <a:rPr lang="zh-CN" altLang="en-US">
                <a:solidFill>
                  <a:srgbClr val="FF0000"/>
                </a:solidFill>
              </a:rPr>
              <a:t>税率</a:t>
            </a:r>
            <a:r>
              <a:rPr lang="zh-CN" altLang="en-US"/>
              <a:t>计算税金。</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内容占位符 4"/>
          <p:cNvSpPr>
            <a:spLocks noGrp="1"/>
          </p:cNvSpPr>
          <p:nvPr>
            <p:ph idx="1"/>
          </p:nvPr>
        </p:nvSpPr>
        <p:spPr/>
        <p:txBody>
          <a:bodyPr/>
          <a:p>
            <a:r>
              <a:rPr lang="en-US" altLang="zh-CN"/>
              <a:t>3.3</a:t>
            </a:r>
            <a:r>
              <a:rPr lang="zh-CN" altLang="en-US">
                <a:solidFill>
                  <a:srgbClr val="FF0000"/>
                </a:solidFill>
              </a:rPr>
              <a:t>计价风险</a:t>
            </a:r>
            <a:endParaRPr lang="zh-CN" altLang="en-US"/>
          </a:p>
          <a:p>
            <a:r>
              <a:rPr lang="en-US" altLang="zh-CN"/>
              <a:t>3.3.1</a:t>
            </a:r>
            <a:r>
              <a:rPr lang="zh-CN" altLang="en-US"/>
              <a:t>建设工程的施工发承包，应在招标文件、合同中明确计量与计价的风险内容及其范围，不得采用</a:t>
            </a:r>
            <a:r>
              <a:rPr lang="zh-CN" altLang="en-US">
                <a:solidFill>
                  <a:srgbClr val="FF0000"/>
                </a:solidFill>
              </a:rPr>
              <a:t>无限风险</a:t>
            </a:r>
            <a:r>
              <a:rPr lang="zh-CN" altLang="en-US"/>
              <a:t>、</a:t>
            </a:r>
            <a:r>
              <a:rPr lang="zh-CN" altLang="en-US">
                <a:solidFill>
                  <a:srgbClr val="00B050"/>
                </a:solidFill>
              </a:rPr>
              <a:t>所有风险</a:t>
            </a:r>
            <a:r>
              <a:rPr lang="zh-CN" altLang="en-US"/>
              <a:t>或类似语句约定工程计量与计价中的风险内容及范围。</a:t>
            </a:r>
            <a:endParaRPr lang="zh-CN" altLang="en-US"/>
          </a:p>
          <a:p>
            <a:r>
              <a:rPr lang="en-US" altLang="zh-CN"/>
              <a:t>3.3.2</a:t>
            </a:r>
            <a:r>
              <a:rPr lang="zh-CN" altLang="en-US">
                <a:solidFill>
                  <a:srgbClr val="00B050"/>
                </a:solidFill>
              </a:rPr>
              <a:t>下列事项</a:t>
            </a:r>
            <a:r>
              <a:rPr lang="zh-CN" altLang="en-US"/>
              <a:t>引起的计量与计价风险应由</a:t>
            </a:r>
            <a:r>
              <a:rPr lang="zh-CN" altLang="en-US">
                <a:solidFill>
                  <a:srgbClr val="FF0000"/>
                </a:solidFill>
              </a:rPr>
              <a:t>发包人</a:t>
            </a:r>
            <a:r>
              <a:rPr lang="zh-CN" altLang="en-US"/>
              <a:t>承担，承包人的投标报价可不考虑，发包人应按本标准第</a:t>
            </a:r>
            <a:r>
              <a:rPr lang="en-US" altLang="zh-CN"/>
              <a:t>8</a:t>
            </a:r>
            <a:r>
              <a:rPr lang="zh-CN" altLang="en-US"/>
              <a:t>章的相关规定及时调整相应的合同价款，事项影响工期变化，并符合合同约定工期调整的，应调整合同工期。因</a:t>
            </a:r>
            <a:r>
              <a:rPr lang="zh-CN" altLang="en-US">
                <a:solidFill>
                  <a:srgbClr val="00B050"/>
                </a:solidFill>
              </a:rPr>
              <a:t>承包人原因</a:t>
            </a:r>
            <a:r>
              <a:rPr lang="zh-CN" altLang="en-US"/>
              <a:t>引起</a:t>
            </a:r>
            <a:r>
              <a:rPr lang="zh-CN" altLang="en-US">
                <a:solidFill>
                  <a:srgbClr val="00B050"/>
                </a:solidFill>
              </a:rPr>
              <a:t>工期延误</a:t>
            </a:r>
            <a:r>
              <a:rPr lang="zh-CN" altLang="en-US"/>
              <a:t>及其费用增加</a:t>
            </a:r>
            <a:r>
              <a:rPr lang="en-US" altLang="zh-CN"/>
              <a:t>(</a:t>
            </a:r>
            <a:r>
              <a:rPr lang="zh-CN" altLang="en-US"/>
              <a:t>减少</a:t>
            </a:r>
            <a:r>
              <a:rPr lang="en-US" altLang="zh-CN"/>
              <a:t>)</a:t>
            </a:r>
            <a:r>
              <a:rPr lang="zh-CN" altLang="en-US"/>
              <a:t>的，应按本标准第</a:t>
            </a:r>
            <a:r>
              <a:rPr lang="en-US" altLang="zh-CN"/>
              <a:t>8</a:t>
            </a:r>
            <a:r>
              <a:rPr lang="zh-CN" altLang="en-US"/>
              <a:t>章的相关规定</a:t>
            </a:r>
            <a:r>
              <a:rPr lang="zh-CN" altLang="en-US"/>
              <a:t>执</a:t>
            </a:r>
            <a:r>
              <a:rPr lang="zh-CN" altLang="en-US"/>
              <a:t>行</a:t>
            </a:r>
            <a:r>
              <a:rPr lang="zh-CN" altLang="en-US"/>
              <a:t>：</a:t>
            </a:r>
            <a:endParaRPr lang="zh-CN" altLang="en-US"/>
          </a:p>
          <a:p>
            <a:r>
              <a:rPr lang="en-US" altLang="zh-CN"/>
              <a:t>1</a:t>
            </a:r>
            <a:r>
              <a:rPr lang="zh-CN" altLang="en-US"/>
              <a:t>采用</a:t>
            </a:r>
            <a:r>
              <a:rPr lang="zh-CN" altLang="en-US">
                <a:solidFill>
                  <a:srgbClr val="FF0000"/>
                </a:solidFill>
              </a:rPr>
              <a:t>单价合同</a:t>
            </a:r>
            <a:r>
              <a:rPr lang="zh-CN" altLang="en-US"/>
              <a:t>的工程，发包人提供的除</a:t>
            </a:r>
            <a:r>
              <a:rPr lang="zh-CN" altLang="en-US">
                <a:solidFill>
                  <a:srgbClr val="FF0000"/>
                </a:solidFill>
              </a:rPr>
              <a:t>措施项目</a:t>
            </a:r>
            <a:r>
              <a:rPr lang="zh-CN" altLang="en-US"/>
              <a:t>清单</a:t>
            </a:r>
            <a:r>
              <a:rPr lang="zh-CN" altLang="en-US">
                <a:solidFill>
                  <a:srgbClr val="00B050"/>
                </a:solidFill>
              </a:rPr>
              <a:t>外</a:t>
            </a:r>
            <a:r>
              <a:rPr lang="zh-CN" altLang="en-US"/>
              <a:t>的项目清单存在工程量</a:t>
            </a:r>
            <a:r>
              <a:rPr lang="zh-CN" altLang="en-US">
                <a:solidFill>
                  <a:srgbClr val="FF0000"/>
                </a:solidFill>
              </a:rPr>
              <a:t>清单缺陷</a:t>
            </a:r>
            <a:r>
              <a:rPr lang="zh-CN" altLang="en-US"/>
              <a:t>；</a:t>
            </a:r>
            <a:endParaRPr lang="zh-CN" altLang="en-US"/>
          </a:p>
          <a:p>
            <a:endParaRPr lang="zh-CN" altLang="en-US"/>
          </a:p>
        </p:txBody>
      </p:sp>
      <p:sp>
        <p:nvSpPr>
          <p:cNvPr id="4" name="灯片编号占位符 3"/>
          <p:cNvSpPr>
            <a:spLocks noGrp="1"/>
          </p:cNvSpPr>
          <p:nvPr>
            <p:ph type="sldNum" sz="quarter" idx="10"/>
          </p:nvPr>
        </p:nvSpPr>
        <p:spPr/>
        <p:txBody>
          <a:bodyPr/>
          <a:p>
            <a:fld id="{49C8CD49-5F05-4C68-A9BC-4ACDA046E14B}" type="slidenum">
              <a:rPr lang="en-US" altLang="zh-CN"/>
            </a:fld>
            <a:endParaRPr lang="en-US" altLang="zh-CN"/>
          </a:p>
        </p:txBody>
      </p:sp>
    </p:spTree>
  </p:cSld>
  <p:clrMapOvr>
    <a:masterClrMapping/>
  </p:clrMapOvr>
  <p:transition spd="slow"/>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2</a:t>
            </a:r>
            <a:r>
              <a:rPr lang="zh-CN" altLang="en-US">
                <a:sym typeface="+mn-ea"/>
              </a:rPr>
              <a:t>发包人提供的工程项目</a:t>
            </a:r>
            <a:r>
              <a:rPr lang="zh-CN" altLang="en-US">
                <a:solidFill>
                  <a:srgbClr val="FF0000"/>
                </a:solidFill>
                <a:sym typeface="+mn-ea"/>
              </a:rPr>
              <a:t>原始数据</a:t>
            </a:r>
            <a:r>
              <a:rPr lang="zh-CN" altLang="en-US">
                <a:sym typeface="+mn-ea"/>
              </a:rPr>
              <a:t>和</a:t>
            </a:r>
            <a:r>
              <a:rPr lang="zh-CN" altLang="en-US">
                <a:solidFill>
                  <a:srgbClr val="00B050"/>
                </a:solidFill>
                <a:sym typeface="+mn-ea"/>
              </a:rPr>
              <a:t>基准资料</a:t>
            </a:r>
            <a:r>
              <a:rPr lang="zh-CN" altLang="en-US">
                <a:sym typeface="+mn-ea"/>
              </a:rPr>
              <a:t>错误；</a:t>
            </a:r>
            <a:endParaRPr lang="zh-CN" altLang="en-US"/>
          </a:p>
          <a:p>
            <a:r>
              <a:rPr lang="en-US" altLang="zh-CN">
                <a:sym typeface="+mn-ea"/>
              </a:rPr>
              <a:t>3</a:t>
            </a:r>
            <a:r>
              <a:rPr lang="zh-CN" altLang="en-US">
                <a:sym typeface="+mn-ea"/>
              </a:rPr>
              <a:t>发包人批准的工程</a:t>
            </a:r>
            <a:r>
              <a:rPr lang="zh-CN" altLang="en-US">
                <a:solidFill>
                  <a:srgbClr val="FF0000"/>
                </a:solidFill>
                <a:sym typeface="+mn-ea"/>
              </a:rPr>
              <a:t>变更</a:t>
            </a:r>
            <a:r>
              <a:rPr lang="zh-CN" altLang="en-US">
                <a:sym typeface="+mn-ea"/>
              </a:rPr>
              <a:t>；</a:t>
            </a:r>
            <a:endParaRPr lang="zh-CN" altLang="en-US"/>
          </a:p>
          <a:p>
            <a:r>
              <a:rPr lang="en-US" altLang="zh-CN">
                <a:sym typeface="+mn-ea"/>
              </a:rPr>
              <a:t>4</a:t>
            </a:r>
            <a:r>
              <a:rPr lang="zh-CN" altLang="en-US">
                <a:sym typeface="+mn-ea"/>
              </a:rPr>
              <a:t>发包人要求的</a:t>
            </a:r>
            <a:r>
              <a:rPr lang="zh-CN" altLang="en-US">
                <a:solidFill>
                  <a:srgbClr val="FF0000"/>
                </a:solidFill>
                <a:sym typeface="+mn-ea"/>
              </a:rPr>
              <a:t>赶工</a:t>
            </a:r>
            <a:r>
              <a:rPr lang="zh-CN" altLang="en-US">
                <a:sym typeface="+mn-ea"/>
              </a:rPr>
              <a:t>、提前竣工、停工或</a:t>
            </a:r>
            <a:r>
              <a:rPr lang="zh-CN" altLang="en-US">
                <a:solidFill>
                  <a:srgbClr val="00B050"/>
                </a:solidFill>
                <a:sym typeface="+mn-ea"/>
              </a:rPr>
              <a:t>暂缓施工</a:t>
            </a:r>
            <a:r>
              <a:rPr lang="zh-CN" altLang="en-US">
                <a:sym typeface="+mn-ea"/>
              </a:rPr>
              <a:t>；</a:t>
            </a:r>
            <a:endParaRPr lang="zh-CN" altLang="en-US"/>
          </a:p>
          <a:p>
            <a:r>
              <a:rPr lang="en-US" altLang="zh-CN">
                <a:sym typeface="+mn-ea"/>
              </a:rPr>
              <a:t>5</a:t>
            </a:r>
            <a:r>
              <a:rPr lang="zh-CN" altLang="en-US">
                <a:sym typeface="+mn-ea"/>
              </a:rPr>
              <a:t>法律</a:t>
            </a:r>
            <a:r>
              <a:rPr lang="zh-CN" altLang="en-US">
                <a:solidFill>
                  <a:srgbClr val="00B050"/>
                </a:solidFill>
                <a:sym typeface="+mn-ea"/>
              </a:rPr>
              <a:t>法规与政策</a:t>
            </a:r>
            <a:r>
              <a:rPr lang="zh-CN" altLang="en-US">
                <a:sym typeface="+mn-ea"/>
              </a:rPr>
              <a:t>性变化；</a:t>
            </a:r>
            <a:endParaRPr lang="zh-CN" altLang="en-US"/>
          </a:p>
          <a:p>
            <a:r>
              <a:rPr lang="en-US" altLang="zh-CN">
                <a:sym typeface="+mn-ea"/>
              </a:rPr>
              <a:t>6</a:t>
            </a:r>
            <a:r>
              <a:rPr lang="zh-CN" altLang="en-US">
                <a:solidFill>
                  <a:srgbClr val="00B050"/>
                </a:solidFill>
                <a:sym typeface="+mn-ea"/>
              </a:rPr>
              <a:t>超出</a:t>
            </a:r>
            <a:r>
              <a:rPr lang="zh-CN" altLang="en-US">
                <a:sym typeface="+mn-ea"/>
              </a:rPr>
              <a:t>招标文件规定承包人应承担</a:t>
            </a:r>
            <a:r>
              <a:rPr lang="zh-CN" altLang="en-US">
                <a:solidFill>
                  <a:srgbClr val="00B050"/>
                </a:solidFill>
                <a:sym typeface="+mn-ea"/>
              </a:rPr>
              <a:t>风险范围和幅度</a:t>
            </a:r>
            <a:r>
              <a:rPr lang="zh-CN" altLang="en-US">
                <a:sym typeface="+mn-ea"/>
              </a:rPr>
              <a:t>，以及本标准第</a:t>
            </a:r>
            <a:r>
              <a:rPr lang="en-US" altLang="zh-CN">
                <a:sym typeface="+mn-ea"/>
              </a:rPr>
              <a:t>8.7</a:t>
            </a:r>
            <a:r>
              <a:rPr lang="zh-CN" altLang="en-US">
                <a:sym typeface="+mn-ea"/>
              </a:rPr>
              <a:t>节规定市场物价变动应予</a:t>
            </a:r>
            <a:r>
              <a:rPr lang="zh-CN" altLang="en-US">
                <a:sym typeface="+mn-ea"/>
              </a:rPr>
              <a:t>调整的物价变化范围和波动幅度；</a:t>
            </a:r>
            <a:endParaRPr lang="zh-CN" altLang="en-US"/>
          </a:p>
          <a:p>
            <a:r>
              <a:rPr lang="en-US" altLang="zh-CN">
                <a:sym typeface="+mn-ea"/>
              </a:rPr>
              <a:t>7</a:t>
            </a:r>
            <a:r>
              <a:rPr lang="zh-CN" altLang="en-US">
                <a:sym typeface="+mn-ea"/>
              </a:rPr>
              <a:t>其他应当由发包人承担责任的事项。</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3.3.3</a:t>
            </a:r>
            <a:r>
              <a:rPr lang="zh-CN" altLang="en-US">
                <a:solidFill>
                  <a:srgbClr val="00B050"/>
                </a:solidFill>
              </a:rPr>
              <a:t>下列事项</a:t>
            </a:r>
            <a:r>
              <a:rPr lang="zh-CN" altLang="en-US"/>
              <a:t>引起的计量与计价风险应由</a:t>
            </a:r>
            <a:r>
              <a:rPr lang="zh-CN" altLang="en-US">
                <a:solidFill>
                  <a:srgbClr val="FF0000"/>
                </a:solidFill>
              </a:rPr>
              <a:t>承包人</a:t>
            </a:r>
            <a:r>
              <a:rPr lang="zh-CN" altLang="en-US"/>
              <a:t>承担，承包人在投标报价中应予考虑，因其引起的</a:t>
            </a:r>
            <a:r>
              <a:rPr lang="zh-CN" altLang="en-US">
                <a:solidFill>
                  <a:srgbClr val="00B050"/>
                </a:solidFill>
              </a:rPr>
              <a:t>合同价格</a:t>
            </a:r>
            <a:r>
              <a:rPr lang="zh-CN" altLang="en-US"/>
              <a:t>和</a:t>
            </a:r>
            <a:r>
              <a:rPr lang="en-US" altLang="zh-CN"/>
              <a:t>(</a:t>
            </a:r>
            <a:r>
              <a:rPr lang="zh-CN" altLang="en-US"/>
              <a:t>或</a:t>
            </a:r>
            <a:r>
              <a:rPr lang="en-US" altLang="zh-CN"/>
              <a:t>)</a:t>
            </a:r>
            <a:r>
              <a:rPr lang="zh-CN" altLang="en-US">
                <a:solidFill>
                  <a:srgbClr val="00B050"/>
                </a:solidFill>
              </a:rPr>
              <a:t>工期变化</a:t>
            </a:r>
            <a:r>
              <a:rPr lang="zh-CN" altLang="en-US"/>
              <a:t>应视为</a:t>
            </a:r>
            <a:r>
              <a:rPr lang="zh-CN" altLang="en-US">
                <a:solidFill>
                  <a:srgbClr val="FF0000"/>
                </a:solidFill>
              </a:rPr>
              <a:t>已包含</a:t>
            </a:r>
            <a:r>
              <a:rPr lang="zh-CN" altLang="en-US"/>
              <a:t>在合同总价及合同工期内，除合同另有约定外，合同价格和工期</a:t>
            </a:r>
            <a:r>
              <a:rPr lang="zh-CN" altLang="en-US">
                <a:solidFill>
                  <a:srgbClr val="FF0000"/>
                </a:solidFill>
              </a:rPr>
              <a:t>不应予调整</a:t>
            </a:r>
            <a:r>
              <a:rPr lang="zh-CN" altLang="en-US"/>
              <a:t>。因</a:t>
            </a:r>
            <a:r>
              <a:rPr lang="zh-CN" altLang="en-US">
                <a:solidFill>
                  <a:srgbClr val="00B050"/>
                </a:solidFill>
              </a:rPr>
              <a:t>发包人原因</a:t>
            </a:r>
            <a:r>
              <a:rPr lang="zh-CN" altLang="en-US"/>
              <a:t>引起</a:t>
            </a:r>
            <a:r>
              <a:rPr lang="zh-CN" altLang="en-US">
                <a:solidFill>
                  <a:srgbClr val="00B050"/>
                </a:solidFill>
              </a:rPr>
              <a:t>工期延误</a:t>
            </a:r>
            <a:r>
              <a:rPr lang="zh-CN" altLang="en-US"/>
              <a:t>，按合同约定应予批准工期延长和</a:t>
            </a:r>
            <a:r>
              <a:rPr lang="en-US" altLang="zh-CN"/>
              <a:t>(</a:t>
            </a:r>
            <a:r>
              <a:rPr lang="zh-CN" altLang="en-US"/>
              <a:t>或</a:t>
            </a:r>
            <a:r>
              <a:rPr lang="en-US" altLang="zh-CN"/>
              <a:t>)</a:t>
            </a:r>
            <a:r>
              <a:rPr lang="zh-CN" altLang="en-US"/>
              <a:t>其引起的费用增加</a:t>
            </a:r>
            <a:r>
              <a:rPr lang="en-US" altLang="zh-CN"/>
              <a:t>(</a:t>
            </a:r>
            <a:r>
              <a:rPr lang="zh-CN" altLang="en-US"/>
              <a:t>减</a:t>
            </a:r>
            <a:r>
              <a:rPr lang="zh-CN" altLang="en-US"/>
              <a:t>少</a:t>
            </a:r>
            <a:r>
              <a:rPr lang="en-US" altLang="zh-CN"/>
              <a:t>)</a:t>
            </a:r>
            <a:r>
              <a:rPr lang="zh-CN" altLang="en-US"/>
              <a:t>的，应按本标准第</a:t>
            </a:r>
            <a:r>
              <a:rPr lang="en-US" altLang="zh-CN"/>
              <a:t>8</a:t>
            </a:r>
            <a:r>
              <a:rPr lang="zh-CN" altLang="en-US"/>
              <a:t>章的相关规定执行：</a:t>
            </a:r>
            <a:endParaRPr lang="zh-CN" altLang="en-US"/>
          </a:p>
          <a:p>
            <a:r>
              <a:rPr lang="en-US" altLang="zh-CN"/>
              <a:t>1</a:t>
            </a:r>
            <a:r>
              <a:rPr lang="zh-CN" altLang="en-US">
                <a:solidFill>
                  <a:srgbClr val="FF0000"/>
                </a:solidFill>
              </a:rPr>
              <a:t>措施项目清单</a:t>
            </a:r>
            <a:r>
              <a:rPr lang="zh-CN" altLang="en-US"/>
              <a:t>的</a:t>
            </a:r>
            <a:r>
              <a:rPr lang="zh-CN" altLang="en-US">
                <a:solidFill>
                  <a:srgbClr val="00B050"/>
                </a:solidFill>
              </a:rPr>
              <a:t>准确性及完整性</a:t>
            </a:r>
            <a:r>
              <a:rPr lang="zh-CN" altLang="en-US"/>
              <a:t>；</a:t>
            </a:r>
            <a:endParaRPr lang="zh-CN" altLang="en-US"/>
          </a:p>
          <a:p>
            <a:r>
              <a:rPr lang="en-US" altLang="zh-CN"/>
              <a:t>2</a:t>
            </a:r>
            <a:r>
              <a:rPr lang="zh-CN" altLang="en-US"/>
              <a:t>采用</a:t>
            </a:r>
            <a:r>
              <a:rPr lang="zh-CN" altLang="en-US">
                <a:solidFill>
                  <a:srgbClr val="FF0000"/>
                </a:solidFill>
              </a:rPr>
              <a:t>总价合同</a:t>
            </a:r>
            <a:r>
              <a:rPr lang="zh-CN" altLang="en-US"/>
              <a:t>的工程，已标价工程量清单存在的</a:t>
            </a:r>
            <a:r>
              <a:rPr lang="zh-CN" altLang="en-US">
                <a:solidFill>
                  <a:srgbClr val="FF0000"/>
                </a:solidFill>
              </a:rPr>
              <a:t>缺陷</a:t>
            </a:r>
            <a:r>
              <a:rPr lang="en-US" altLang="zh-CN"/>
              <a:t>(</a:t>
            </a:r>
            <a:r>
              <a:rPr lang="zh-CN" altLang="en-US">
                <a:solidFill>
                  <a:srgbClr val="00B050"/>
                </a:solidFill>
              </a:rPr>
              <a:t>单价计价</a:t>
            </a:r>
            <a:r>
              <a:rPr lang="zh-CN" altLang="en-US"/>
              <a:t>的暂定数量清单项目</a:t>
            </a:r>
            <a:r>
              <a:rPr lang="zh-CN" altLang="en-US">
                <a:solidFill>
                  <a:srgbClr val="FF0000"/>
                </a:solidFill>
              </a:rPr>
              <a:t>除外</a:t>
            </a:r>
            <a:r>
              <a:rPr lang="en-US" altLang="zh-CN"/>
              <a:t>),</a:t>
            </a:r>
            <a:r>
              <a:rPr lang="zh-CN" altLang="en-US"/>
              <a:t>以</a:t>
            </a:r>
            <a:r>
              <a:rPr lang="zh-CN" altLang="en-US"/>
              <a:t>及承包人为完成总价合同中合同</a:t>
            </a:r>
            <a:r>
              <a:rPr lang="zh-CN" altLang="en-US">
                <a:solidFill>
                  <a:srgbClr val="FF0000"/>
                </a:solidFill>
              </a:rPr>
              <a:t>图纸</a:t>
            </a:r>
            <a:r>
              <a:rPr lang="zh-CN" altLang="en-US"/>
              <a:t>及合同</a:t>
            </a:r>
            <a:r>
              <a:rPr lang="zh-CN" altLang="en-US">
                <a:solidFill>
                  <a:srgbClr val="FF0000"/>
                </a:solidFill>
              </a:rPr>
              <a:t>规范</a:t>
            </a:r>
            <a:r>
              <a:rPr lang="zh-CN" altLang="en-US"/>
              <a:t>所要求的工程、国家及行业工程量计算标准中工作内</a:t>
            </a:r>
            <a:r>
              <a:rPr lang="zh-CN" altLang="en-US"/>
              <a:t>容说明的</a:t>
            </a:r>
            <a:r>
              <a:rPr lang="zh-CN" altLang="en-US">
                <a:solidFill>
                  <a:srgbClr val="FF0000"/>
                </a:solidFill>
              </a:rPr>
              <a:t>所有</a:t>
            </a:r>
            <a:r>
              <a:rPr lang="zh-CN" altLang="en-US"/>
              <a:t>工作所需费用；</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3</a:t>
            </a:r>
            <a:r>
              <a:rPr lang="zh-CN" altLang="en-US">
                <a:sym typeface="+mn-ea"/>
              </a:rPr>
              <a:t>采用</a:t>
            </a:r>
            <a:r>
              <a:rPr lang="zh-CN" altLang="en-US">
                <a:solidFill>
                  <a:srgbClr val="FF0000"/>
                </a:solidFill>
                <a:sym typeface="+mn-ea"/>
              </a:rPr>
              <a:t>单价合同</a:t>
            </a:r>
            <a:r>
              <a:rPr lang="zh-CN" altLang="en-US">
                <a:sym typeface="+mn-ea"/>
              </a:rPr>
              <a:t>的工程，承包人为完成工程量清单及其</a:t>
            </a:r>
            <a:r>
              <a:rPr lang="zh-CN" altLang="en-US">
                <a:solidFill>
                  <a:srgbClr val="FF0000"/>
                </a:solidFill>
                <a:sym typeface="+mn-ea"/>
              </a:rPr>
              <a:t>项目特征</a:t>
            </a:r>
            <a:r>
              <a:rPr lang="zh-CN" altLang="en-US">
                <a:sym typeface="+mn-ea"/>
              </a:rPr>
              <a:t>所说明的工程、国家及行业工程量计算标准中</a:t>
            </a:r>
            <a:r>
              <a:rPr lang="zh-CN" altLang="en-US">
                <a:solidFill>
                  <a:srgbClr val="FF0000"/>
                </a:solidFill>
                <a:sym typeface="+mn-ea"/>
              </a:rPr>
              <a:t>工作内容</a:t>
            </a:r>
            <a:r>
              <a:rPr lang="zh-CN" altLang="en-US">
                <a:sym typeface="+mn-ea"/>
              </a:rPr>
              <a:t>说明的</a:t>
            </a:r>
            <a:r>
              <a:rPr lang="zh-CN" altLang="en-US">
                <a:solidFill>
                  <a:srgbClr val="00B050"/>
                </a:solidFill>
                <a:sym typeface="+mn-ea"/>
              </a:rPr>
              <a:t>所有工作</a:t>
            </a:r>
            <a:r>
              <a:rPr lang="zh-CN" altLang="en-US">
                <a:sym typeface="+mn-ea"/>
              </a:rPr>
              <a:t>所需费用；</a:t>
            </a:r>
            <a:endParaRPr lang="zh-CN" altLang="en-US"/>
          </a:p>
          <a:p>
            <a:r>
              <a:rPr lang="en-US" altLang="zh-CN">
                <a:sym typeface="+mn-ea"/>
              </a:rPr>
              <a:t>4</a:t>
            </a:r>
            <a:r>
              <a:rPr lang="zh-CN" altLang="en-US">
                <a:sym typeface="+mn-ea"/>
              </a:rPr>
              <a:t>承包人因自身原因引起实施</a:t>
            </a:r>
            <a:r>
              <a:rPr lang="zh-CN" altLang="en-US">
                <a:solidFill>
                  <a:srgbClr val="FF0000"/>
                </a:solidFill>
                <a:sym typeface="+mn-ea"/>
              </a:rPr>
              <a:t>方案变化</a:t>
            </a:r>
            <a:r>
              <a:rPr lang="zh-CN" altLang="en-US">
                <a:sym typeface="+mn-ea"/>
              </a:rPr>
              <a:t>引起的费用调整；</a:t>
            </a:r>
            <a:endParaRPr lang="zh-CN" altLang="en-US"/>
          </a:p>
          <a:p>
            <a:r>
              <a:rPr lang="en-US" altLang="zh-CN">
                <a:sym typeface="+mn-ea"/>
              </a:rPr>
              <a:t>5</a:t>
            </a:r>
            <a:r>
              <a:rPr lang="zh-CN" altLang="en-US">
                <a:sym typeface="+mn-ea"/>
              </a:rPr>
              <a:t>承包人因施工机具使用、施工技术应用以及组织管理水平等自身原因造成的施工费用增加；</a:t>
            </a:r>
            <a:endParaRPr lang="zh-CN" altLang="en-US"/>
          </a:p>
          <a:p>
            <a:r>
              <a:rPr lang="en-US" altLang="zh-CN">
                <a:sym typeface="+mn-ea"/>
              </a:rPr>
              <a:t>6</a:t>
            </a:r>
            <a:r>
              <a:rPr lang="zh-CN" altLang="en-US">
                <a:sym typeface="+mn-ea"/>
              </a:rPr>
              <a:t>承包人因自身原因引起的</a:t>
            </a:r>
            <a:r>
              <a:rPr lang="zh-CN" altLang="en-US">
                <a:solidFill>
                  <a:srgbClr val="00B050"/>
                </a:solidFill>
                <a:sym typeface="+mn-ea"/>
              </a:rPr>
              <a:t>赶工、停工或暂缓</a:t>
            </a:r>
            <a:r>
              <a:rPr lang="zh-CN" altLang="en-US">
                <a:sym typeface="+mn-ea"/>
              </a:rPr>
              <a:t>施王；</a:t>
            </a:r>
            <a:endParaRPr lang="zh-CN" altLang="en-US"/>
          </a:p>
          <a:p>
            <a:r>
              <a:rPr lang="en-US" altLang="zh-CN">
                <a:sym typeface="+mn-ea"/>
              </a:rPr>
              <a:t>7</a:t>
            </a:r>
            <a:r>
              <a:rPr lang="zh-CN" altLang="en-US">
                <a:solidFill>
                  <a:srgbClr val="00B050"/>
                </a:solidFill>
                <a:sym typeface="+mn-ea"/>
              </a:rPr>
              <a:t>未超出</a:t>
            </a:r>
            <a:r>
              <a:rPr lang="zh-CN" altLang="en-US">
                <a:sym typeface="+mn-ea"/>
              </a:rPr>
              <a:t>招标文件、合同约定物价变化范围和波动幅度的市场物价变动；</a:t>
            </a:r>
            <a:endParaRPr lang="zh-CN" altLang="en-US"/>
          </a:p>
          <a:p>
            <a:r>
              <a:rPr lang="en-US" altLang="zh-CN">
                <a:sym typeface="+mn-ea"/>
              </a:rPr>
              <a:t>8</a:t>
            </a:r>
            <a:r>
              <a:rPr lang="zh-CN" altLang="en-US">
                <a:sym typeface="+mn-ea"/>
              </a:rPr>
              <a:t>其他应当由承包人承担责任的事项。</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3.3.4</a:t>
            </a:r>
            <a:r>
              <a:rPr lang="zh-CN" altLang="en-US"/>
              <a:t>工程价款未按约定的时间或</a:t>
            </a:r>
            <a:r>
              <a:rPr lang="en-US" altLang="zh-CN"/>
              <a:t>(</a:t>
            </a:r>
            <a:r>
              <a:rPr lang="zh-CN" altLang="en-US"/>
              <a:t>和</a:t>
            </a:r>
            <a:r>
              <a:rPr lang="en-US" altLang="zh-CN"/>
              <a:t>)</a:t>
            </a:r>
            <a:r>
              <a:rPr lang="zh-CN" altLang="en-US"/>
              <a:t>支付比例</a:t>
            </a:r>
            <a:r>
              <a:rPr lang="zh-CN" altLang="en-US">
                <a:solidFill>
                  <a:srgbClr val="FF0000"/>
                </a:solidFill>
              </a:rPr>
              <a:t>支付</a:t>
            </a:r>
            <a:r>
              <a:rPr lang="zh-CN" altLang="en-US"/>
              <a:t>，造成合同价款调整的，应按本标准第</a:t>
            </a:r>
            <a:r>
              <a:rPr lang="en-US" altLang="zh-CN"/>
              <a:t>8</a:t>
            </a:r>
            <a:r>
              <a:rPr lang="zh-CN" altLang="en-US"/>
              <a:t>章的相关规定由</a:t>
            </a:r>
            <a:r>
              <a:rPr lang="zh-CN" altLang="en-US">
                <a:solidFill>
                  <a:srgbClr val="00B050"/>
                </a:solidFill>
              </a:rPr>
              <a:t>责任方承担</a:t>
            </a:r>
            <a:r>
              <a:rPr lang="zh-CN" altLang="en-US"/>
              <a:t>。</a:t>
            </a:r>
            <a:endParaRPr lang="zh-CN" altLang="en-US"/>
          </a:p>
          <a:p>
            <a:r>
              <a:rPr lang="en-US" altLang="zh-CN"/>
              <a:t>3.3.5</a:t>
            </a:r>
            <a:r>
              <a:rPr lang="zh-CN" altLang="en-US"/>
              <a:t>合同约定因</a:t>
            </a:r>
            <a:r>
              <a:rPr lang="zh-CN" altLang="en-US">
                <a:solidFill>
                  <a:srgbClr val="FF0000"/>
                </a:solidFill>
              </a:rPr>
              <a:t>物价变化</a:t>
            </a:r>
            <a:r>
              <a:rPr lang="zh-CN" altLang="en-US"/>
              <a:t>应予调整价格的项目，由于</a:t>
            </a:r>
            <a:r>
              <a:rPr lang="zh-CN" altLang="en-US">
                <a:solidFill>
                  <a:srgbClr val="00B050"/>
                </a:solidFill>
              </a:rPr>
              <a:t>市场物价波动</a:t>
            </a:r>
            <a:r>
              <a:rPr lang="zh-CN" altLang="en-US"/>
              <a:t>影响合同价格的，合同价格应按</a:t>
            </a:r>
            <a:r>
              <a:rPr lang="zh-CN" altLang="en-US"/>
              <a:t>下列规定做相应的调整：</a:t>
            </a:r>
            <a:endParaRPr lang="zh-CN" altLang="en-US"/>
          </a:p>
          <a:p>
            <a:r>
              <a:rPr lang="en-US" altLang="zh-CN"/>
              <a:t>1</a:t>
            </a:r>
            <a:r>
              <a:rPr lang="zh-CN" altLang="en-US"/>
              <a:t>因人工、主要材料价格波动影响合同价格的，发承包双方应按本标准附录</a:t>
            </a:r>
            <a:r>
              <a:rPr lang="en-US" altLang="zh-CN"/>
              <a:t>A</a:t>
            </a:r>
            <a:r>
              <a:rPr lang="zh-CN" altLang="en-US"/>
              <a:t>的方法之一调整合同价格。采用本标准附录</a:t>
            </a:r>
            <a:r>
              <a:rPr lang="en-US" altLang="zh-CN"/>
              <a:t>A.1</a:t>
            </a:r>
            <a:r>
              <a:rPr lang="zh-CN" altLang="en-US">
                <a:solidFill>
                  <a:srgbClr val="FF0000"/>
                </a:solidFill>
              </a:rPr>
              <a:t>价格指数</a:t>
            </a:r>
            <a:r>
              <a:rPr lang="zh-CN" altLang="en-US"/>
              <a:t>调差法的，发承包双方应明确合同价格中人工费、主要材料费</a:t>
            </a:r>
            <a:r>
              <a:rPr lang="zh-CN" altLang="en-US"/>
              <a:t>等可调因子的权重或金额、波动幅度和价格指数的确定规则，价格指数的来源或确定规则可由发承包双</a:t>
            </a:r>
            <a:r>
              <a:rPr lang="zh-CN" altLang="en-US"/>
              <a:t>方约定，在合同中约定综合单价的调整规则及其价格指数的确定方式。</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sz="2800">
                <a:sym typeface="+mn-ea"/>
              </a:rPr>
              <a:t>采用本标准附录</a:t>
            </a:r>
            <a:r>
              <a:rPr lang="en-US" altLang="zh-CN" sz="2800">
                <a:sym typeface="+mn-ea"/>
              </a:rPr>
              <a:t>A.2</a:t>
            </a:r>
            <a:r>
              <a:rPr lang="zh-CN" altLang="en-US" sz="2800">
                <a:solidFill>
                  <a:srgbClr val="FF0000"/>
                </a:solidFill>
                <a:sym typeface="+mn-ea"/>
              </a:rPr>
              <a:t>价格信息</a:t>
            </a:r>
            <a:r>
              <a:rPr lang="zh-CN" altLang="en-US" sz="2800">
                <a:sym typeface="+mn-ea"/>
              </a:rPr>
              <a:t>调差法的，发承包双方应明确合同价格中可调价人工、主要材料等可调因子的</a:t>
            </a:r>
            <a:r>
              <a:rPr lang="zh-CN" altLang="en-US" sz="2800">
                <a:solidFill>
                  <a:srgbClr val="FF0000"/>
                </a:solidFill>
                <a:sym typeface="+mn-ea"/>
              </a:rPr>
              <a:t>数量计算</a:t>
            </a:r>
            <a:r>
              <a:rPr lang="zh-CN" altLang="en-US" sz="2800">
                <a:sym typeface="+mn-ea"/>
              </a:rPr>
              <a:t>方式、波动幅度和</a:t>
            </a:r>
            <a:r>
              <a:rPr lang="zh-CN" altLang="en-US" sz="2800">
                <a:solidFill>
                  <a:srgbClr val="FF0000"/>
                </a:solidFill>
                <a:sym typeface="+mn-ea"/>
              </a:rPr>
              <a:t>价格信息的来源</a:t>
            </a:r>
            <a:r>
              <a:rPr lang="zh-CN" altLang="en-US" sz="2800">
                <a:sym typeface="+mn-ea"/>
              </a:rPr>
              <a:t>及确定规则。发生工期延误的，应按本标准第</a:t>
            </a:r>
            <a:r>
              <a:rPr lang="en-US" altLang="zh-CN" sz="2800">
                <a:sym typeface="+mn-ea"/>
              </a:rPr>
              <a:t>8</a:t>
            </a:r>
            <a:r>
              <a:rPr lang="zh-CN" altLang="en-US" sz="2800">
                <a:sym typeface="+mn-ea"/>
              </a:rPr>
              <a:t>章的相关规定调整。</a:t>
            </a:r>
            <a:endParaRPr lang="zh-CN" altLang="en-US" sz="2800"/>
          </a:p>
          <a:p>
            <a:r>
              <a:rPr lang="en-US" altLang="zh-CN" sz="2800">
                <a:sym typeface="+mn-ea"/>
              </a:rPr>
              <a:t>2</a:t>
            </a:r>
            <a:r>
              <a:rPr lang="zh-CN" altLang="en-US" sz="2800">
                <a:sym typeface="+mn-ea"/>
              </a:rPr>
              <a:t>发承包双方应明确可调价的主要材料范围，并按本标准附录</a:t>
            </a:r>
            <a:r>
              <a:rPr lang="en-US" altLang="zh-CN" sz="2800">
                <a:sym typeface="+mn-ea"/>
              </a:rPr>
              <a:t>G.2</a:t>
            </a:r>
            <a:r>
              <a:rPr lang="zh-CN" altLang="en-US" sz="2800">
                <a:sym typeface="+mn-ea"/>
              </a:rPr>
              <a:t>的规定填写表</a:t>
            </a:r>
            <a:r>
              <a:rPr lang="en-US" altLang="zh-CN" sz="2800">
                <a:sym typeface="+mn-ea"/>
              </a:rPr>
              <a:t>G.2.1-1</a:t>
            </a:r>
            <a:r>
              <a:rPr lang="zh-CN" altLang="en-US" sz="2800">
                <a:sym typeface="+mn-ea"/>
              </a:rPr>
              <a:t>承包人提供</a:t>
            </a:r>
            <a:r>
              <a:rPr lang="zh-CN" altLang="en-US" sz="2800">
                <a:solidFill>
                  <a:srgbClr val="00B050"/>
                </a:solidFill>
                <a:sym typeface="+mn-ea"/>
              </a:rPr>
              <a:t>可调价主要材料表</a:t>
            </a:r>
            <a:r>
              <a:rPr lang="zh-CN" altLang="en-US" sz="2800">
                <a:sym typeface="+mn-ea"/>
              </a:rPr>
              <a:t>一或表</a:t>
            </a:r>
            <a:r>
              <a:rPr lang="en-US" altLang="zh-CN" sz="2800">
                <a:sym typeface="+mn-ea"/>
              </a:rPr>
              <a:t>G.2.1-2承包人提供可调价主要材料表二作为合同附件。</a:t>
            </a:r>
            <a:r>
              <a:rPr lang="en-US" altLang="zh-CN" sz="2800">
                <a:solidFill>
                  <a:srgbClr val="00B050"/>
                </a:solidFill>
                <a:sym typeface="+mn-ea"/>
              </a:rPr>
              <a:t>可调价主要材料</a:t>
            </a:r>
            <a:r>
              <a:rPr lang="zh-CN" altLang="en-US" sz="2800">
                <a:sym typeface="+mn-ea"/>
              </a:rPr>
              <a:t>的价格波动幅度及调整办法，可按本标准第</a:t>
            </a:r>
            <a:r>
              <a:rPr lang="en-US" altLang="zh-CN" sz="2800">
                <a:sym typeface="+mn-ea"/>
              </a:rPr>
              <a:t>8</a:t>
            </a:r>
            <a:r>
              <a:rPr lang="zh-CN" altLang="en-US" sz="2800">
                <a:sym typeface="+mn-ea"/>
              </a:rPr>
              <a:t>章的规定执行。</a:t>
            </a:r>
            <a:endParaRPr lang="zh-CN" altLang="en-US" sz="2800">
              <a:sym typeface="+mn-ea"/>
            </a:endParaRPr>
          </a:p>
          <a:p>
            <a:r>
              <a:rPr lang="en-US" altLang="zh-CN" sz="2800">
                <a:sym typeface="+mn-ea"/>
              </a:rPr>
              <a:t>P51</a:t>
            </a:r>
            <a:r>
              <a:rPr lang="zh-CN" altLang="en-US" sz="2800">
                <a:sym typeface="+mn-ea"/>
              </a:rPr>
              <a:t>可调差的</a:t>
            </a:r>
            <a:r>
              <a:rPr lang="zh-CN" altLang="en-US" sz="2800">
                <a:solidFill>
                  <a:srgbClr val="FF0000"/>
                </a:solidFill>
                <a:sym typeface="+mn-ea"/>
              </a:rPr>
              <a:t>材料数量</a:t>
            </a:r>
            <a:r>
              <a:rPr lang="zh-CN" altLang="en-US" sz="2800">
                <a:sym typeface="+mn-ea"/>
              </a:rPr>
              <a:t>应依据发承包双方在</a:t>
            </a:r>
            <a:r>
              <a:rPr lang="zh-CN" altLang="en-US" sz="2800">
                <a:solidFill>
                  <a:srgbClr val="00B050"/>
                </a:solidFill>
                <a:sym typeface="+mn-ea"/>
              </a:rPr>
              <a:t>合同中约定</a:t>
            </a:r>
            <a:r>
              <a:rPr lang="zh-CN" altLang="en-US" sz="2800">
                <a:sym typeface="+mn-ea"/>
              </a:rPr>
              <a:t>的</a:t>
            </a:r>
            <a:r>
              <a:rPr lang="zh-CN" altLang="en-US" sz="2800">
                <a:solidFill>
                  <a:srgbClr val="00B050"/>
                </a:solidFill>
                <a:sym typeface="+mn-ea"/>
              </a:rPr>
              <a:t>数量计算规则</a:t>
            </a:r>
            <a:r>
              <a:rPr lang="zh-CN" altLang="en-US" sz="2800">
                <a:sym typeface="+mn-ea"/>
              </a:rPr>
              <a:t>计算确定。</a:t>
            </a:r>
            <a:endParaRPr lang="zh-CN" altLang="en-US" sz="2800"/>
          </a:p>
          <a:p>
            <a:r>
              <a:rPr lang="en-US" altLang="zh-CN" sz="2800">
                <a:sym typeface="+mn-ea"/>
              </a:rPr>
              <a:t>P86“</a:t>
            </a:r>
            <a:r>
              <a:rPr lang="zh-CN" altLang="en-US" sz="2800">
                <a:solidFill>
                  <a:srgbClr val="FF0000"/>
                </a:solidFill>
                <a:sym typeface="+mn-ea"/>
              </a:rPr>
              <a:t>数量</a:t>
            </a:r>
            <a:r>
              <a:rPr lang="en-US" altLang="zh-CN" sz="2800">
                <a:sym typeface="+mn-ea"/>
              </a:rPr>
              <a:t>”</a:t>
            </a:r>
            <a:r>
              <a:rPr lang="zh-CN" altLang="en-US" sz="2800">
                <a:sym typeface="+mn-ea"/>
              </a:rPr>
              <a:t>依据发承包双方在</a:t>
            </a:r>
            <a:r>
              <a:rPr lang="zh-CN" altLang="en-US" sz="2800">
                <a:solidFill>
                  <a:srgbClr val="00B050"/>
                </a:solidFill>
                <a:sym typeface="+mn-ea"/>
              </a:rPr>
              <a:t>合同</a:t>
            </a:r>
            <a:r>
              <a:rPr lang="zh-CN" altLang="en-US" sz="2800">
                <a:sym typeface="+mn-ea"/>
              </a:rPr>
              <a:t>中明确的</a:t>
            </a:r>
            <a:r>
              <a:rPr lang="zh-CN" altLang="en-US" sz="2800">
                <a:solidFill>
                  <a:srgbClr val="00B050"/>
                </a:solidFill>
                <a:sym typeface="+mn-ea"/>
              </a:rPr>
              <a:t>数量计算</a:t>
            </a:r>
            <a:r>
              <a:rPr lang="zh-CN" altLang="en-US" sz="2800">
                <a:sym typeface="+mn-ea"/>
              </a:rPr>
              <a:t>方式计算确定。</a:t>
            </a:r>
            <a:endParaRPr lang="zh-CN" altLang="en-US" sz="2800"/>
          </a:p>
          <a:p>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3</a:t>
            </a:r>
            <a:r>
              <a:rPr lang="zh-CN" altLang="en-US">
                <a:sym typeface="+mn-ea"/>
              </a:rPr>
              <a:t>施工</a:t>
            </a:r>
            <a:r>
              <a:rPr lang="zh-CN" altLang="en-US">
                <a:solidFill>
                  <a:srgbClr val="FF0000"/>
                </a:solidFill>
                <a:sym typeface="+mn-ea"/>
              </a:rPr>
              <a:t>机具</a:t>
            </a:r>
            <a:r>
              <a:rPr lang="zh-CN" altLang="en-US">
                <a:sym typeface="+mn-ea"/>
              </a:rPr>
              <a:t>使用费因其</a:t>
            </a:r>
            <a:r>
              <a:rPr lang="zh-CN" altLang="en-US">
                <a:solidFill>
                  <a:srgbClr val="FF0000"/>
                </a:solidFill>
                <a:sym typeface="+mn-ea"/>
              </a:rPr>
              <a:t>燃料</a:t>
            </a:r>
            <a:r>
              <a:rPr lang="zh-CN" altLang="en-US">
                <a:sym typeface="+mn-ea"/>
              </a:rPr>
              <a:t>价格波动而允许调整其燃料动力费的，可按本条第</a:t>
            </a:r>
            <a:r>
              <a:rPr lang="en-US" altLang="zh-CN">
                <a:sym typeface="+mn-ea"/>
              </a:rPr>
              <a:t>1</a:t>
            </a:r>
            <a:r>
              <a:rPr lang="zh-CN" altLang="en-US">
                <a:sym typeface="+mn-ea"/>
              </a:rPr>
              <a:t>款、第</a:t>
            </a:r>
            <a:r>
              <a:rPr lang="en-US" altLang="zh-CN">
                <a:sym typeface="+mn-ea"/>
              </a:rPr>
              <a:t>2</a:t>
            </a:r>
            <a:r>
              <a:rPr lang="zh-CN" altLang="en-US">
                <a:sym typeface="+mn-ea"/>
              </a:rPr>
              <a:t>款规定</a:t>
            </a:r>
            <a:r>
              <a:rPr lang="zh-CN" altLang="en-US">
                <a:sym typeface="+mn-ea"/>
              </a:rPr>
              <a:t>的主要材料调差方法调整。</a:t>
            </a:r>
            <a:endParaRPr lang="zh-CN" altLang="en-US"/>
          </a:p>
          <a:p>
            <a:r>
              <a:rPr lang="en-US" altLang="zh-CN">
                <a:sym typeface="+mn-ea"/>
              </a:rPr>
              <a:t>4</a:t>
            </a:r>
            <a:r>
              <a:rPr lang="zh-CN" altLang="en-US">
                <a:sym typeface="+mn-ea"/>
              </a:rPr>
              <a:t>综合单价的</a:t>
            </a:r>
            <a:r>
              <a:rPr lang="zh-CN" altLang="en-US">
                <a:solidFill>
                  <a:srgbClr val="00B050"/>
                </a:solidFill>
                <a:sym typeface="+mn-ea"/>
              </a:rPr>
              <a:t>人工费、材料费、施工机具</a:t>
            </a:r>
            <a:r>
              <a:rPr lang="zh-CN" altLang="en-US">
                <a:sym typeface="+mn-ea"/>
              </a:rPr>
              <a:t>使用费的燃料动力费价差调整应</a:t>
            </a:r>
            <a:r>
              <a:rPr lang="zh-CN" altLang="en-US">
                <a:solidFill>
                  <a:srgbClr val="FF0000"/>
                </a:solidFill>
                <a:sym typeface="+mn-ea"/>
              </a:rPr>
              <a:t>计取增值税</a:t>
            </a:r>
            <a:r>
              <a:rPr lang="zh-CN" altLang="en-US">
                <a:sym typeface="+mn-ea"/>
              </a:rPr>
              <a:t>，不应计取</a:t>
            </a:r>
            <a:r>
              <a:rPr lang="zh-CN" altLang="en-US">
                <a:solidFill>
                  <a:srgbClr val="FF0000"/>
                </a:solidFill>
                <a:sym typeface="+mn-ea"/>
              </a:rPr>
              <a:t>管理费、利润</a:t>
            </a:r>
            <a:r>
              <a:rPr lang="zh-CN" altLang="en-US">
                <a:sym typeface="+mn-ea"/>
              </a:rPr>
              <a:t>。</a:t>
            </a:r>
            <a:endParaRPr lang="zh-CN" altLang="en-US">
              <a:sym typeface="+mn-ea"/>
            </a:endParaRPr>
          </a:p>
          <a:p>
            <a:r>
              <a:rPr lang="en-US" altLang="zh-CN"/>
              <a:t>3.3.6</a:t>
            </a:r>
            <a:r>
              <a:rPr lang="zh-CN" altLang="en-US"/>
              <a:t>合同</a:t>
            </a:r>
            <a:r>
              <a:rPr lang="zh-CN" altLang="en-US">
                <a:solidFill>
                  <a:srgbClr val="FF0000"/>
                </a:solidFill>
              </a:rPr>
              <a:t>未约定</a:t>
            </a:r>
            <a:r>
              <a:rPr lang="zh-CN" altLang="en-US"/>
              <a:t>因物价变化应予调整价款的</a:t>
            </a:r>
            <a:r>
              <a:rPr lang="zh-CN" altLang="en-US">
                <a:solidFill>
                  <a:srgbClr val="FF0000"/>
                </a:solidFill>
              </a:rPr>
              <a:t>清单项目</a:t>
            </a:r>
            <a:r>
              <a:rPr lang="zh-CN" altLang="en-US"/>
              <a:t>，当市场物价</a:t>
            </a:r>
            <a:r>
              <a:rPr lang="zh-CN" altLang="en-US">
                <a:solidFill>
                  <a:srgbClr val="00B050"/>
                </a:solidFill>
              </a:rPr>
              <a:t>异常波动</a:t>
            </a:r>
            <a:r>
              <a:rPr lang="zh-CN" altLang="en-US"/>
              <a:t>超出</a:t>
            </a:r>
            <a:r>
              <a:rPr lang="zh-CN" altLang="en-US">
                <a:solidFill>
                  <a:srgbClr val="FF0000"/>
                </a:solidFill>
              </a:rPr>
              <a:t>合同约定</a:t>
            </a:r>
            <a:r>
              <a:rPr lang="zh-CN" altLang="en-US"/>
              <a:t>幅度，或合同</a:t>
            </a:r>
            <a:r>
              <a:rPr lang="zh-CN" altLang="en-US">
                <a:solidFill>
                  <a:srgbClr val="00B050"/>
                </a:solidFill>
              </a:rPr>
              <a:t>未约定</a:t>
            </a:r>
            <a:r>
              <a:rPr lang="zh-CN" altLang="en-US"/>
              <a:t>物价波动幅度，但市场物价</a:t>
            </a:r>
            <a:r>
              <a:rPr lang="zh-CN" altLang="en-US">
                <a:solidFill>
                  <a:srgbClr val="FF0000"/>
                </a:solidFill>
              </a:rPr>
              <a:t>异常波动</a:t>
            </a:r>
            <a:r>
              <a:rPr lang="zh-CN" altLang="en-US"/>
              <a:t>且</a:t>
            </a:r>
            <a:r>
              <a:rPr lang="zh-CN" altLang="en-US">
                <a:solidFill>
                  <a:srgbClr val="00B050"/>
                </a:solidFill>
              </a:rPr>
              <a:t>有经验</a:t>
            </a:r>
            <a:r>
              <a:rPr lang="zh-CN" altLang="en-US"/>
              <a:t>的承包人</a:t>
            </a:r>
            <a:r>
              <a:rPr lang="zh-CN" altLang="en-US">
                <a:solidFill>
                  <a:srgbClr val="FF0000"/>
                </a:solidFill>
              </a:rPr>
              <a:t>不能预见</a:t>
            </a:r>
            <a:r>
              <a:rPr lang="zh-CN" altLang="en-US"/>
              <a:t>的，发承包双方可按本标准第</a:t>
            </a:r>
            <a:r>
              <a:rPr lang="en-US" altLang="zh-CN"/>
              <a:t>3.3.5</a:t>
            </a:r>
            <a:r>
              <a:rPr lang="zh-CN" altLang="en-US"/>
              <a:t>条的规定调整受</a:t>
            </a:r>
            <a:r>
              <a:rPr lang="zh-CN" altLang="en-US">
                <a:solidFill>
                  <a:srgbClr val="00B050"/>
                </a:solidFill>
              </a:rPr>
              <a:t>异常波动物价</a:t>
            </a:r>
            <a:r>
              <a:rPr lang="zh-CN" altLang="en-US"/>
              <a:t>变化影响的相关清单项目价款，费用可由发承包双方</a:t>
            </a:r>
            <a:r>
              <a:rPr lang="zh-CN" altLang="en-US">
                <a:solidFill>
                  <a:srgbClr val="FF0000"/>
                </a:solidFill>
              </a:rPr>
              <a:t>合理分摊</a:t>
            </a:r>
            <a:r>
              <a:rPr lang="zh-CN" altLang="en-US"/>
              <a:t>。</a:t>
            </a:r>
            <a:endParaRPr lang="en-US" altLang="zh-CN"/>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3.3.7</a:t>
            </a:r>
            <a:r>
              <a:rPr lang="zh-CN" altLang="en-US">
                <a:sym typeface="+mn-ea"/>
              </a:rPr>
              <a:t>承包人投标时所报</a:t>
            </a:r>
            <a:r>
              <a:rPr lang="zh-CN" altLang="en-US">
                <a:solidFill>
                  <a:srgbClr val="FF0000"/>
                </a:solidFill>
                <a:sym typeface="+mn-ea"/>
              </a:rPr>
              <a:t>措施项目</a:t>
            </a:r>
            <a:r>
              <a:rPr lang="zh-CN" altLang="en-US">
                <a:solidFill>
                  <a:srgbClr val="00B050"/>
                </a:solidFill>
                <a:sym typeface="+mn-ea"/>
              </a:rPr>
              <a:t>施工方案</a:t>
            </a:r>
            <a:r>
              <a:rPr lang="zh-CN" altLang="en-US">
                <a:sym typeface="+mn-ea"/>
              </a:rPr>
              <a:t>应被认为是合理可行，并符合实际施工要求的，其措施项目</a:t>
            </a:r>
            <a:r>
              <a:rPr lang="zh-CN" altLang="en-US">
                <a:solidFill>
                  <a:srgbClr val="FF0000"/>
                </a:solidFill>
                <a:sym typeface="+mn-ea"/>
              </a:rPr>
              <a:t>费用包干</a:t>
            </a:r>
            <a:r>
              <a:rPr lang="zh-CN" altLang="en-US">
                <a:sym typeface="+mn-ea"/>
              </a:rPr>
              <a:t>计价，承包人应承担</a:t>
            </a:r>
            <a:r>
              <a:rPr lang="zh-CN" altLang="en-US">
                <a:solidFill>
                  <a:srgbClr val="00B050"/>
                </a:solidFill>
                <a:sym typeface="+mn-ea"/>
              </a:rPr>
              <a:t>自身调整施工方案</a:t>
            </a:r>
            <a:r>
              <a:rPr lang="zh-CN" altLang="en-US">
                <a:sym typeface="+mn-ea"/>
              </a:rPr>
              <a:t>所引起的措施项目费用增加的风险。</a:t>
            </a:r>
            <a:endParaRPr lang="zh-CN" altLang="en-US">
              <a:sym typeface="+mn-ea"/>
            </a:endParaRPr>
          </a:p>
          <a:p>
            <a:r>
              <a:rPr lang="zh-CN" altLang="en-US">
                <a:sym typeface="+mn-ea"/>
              </a:rPr>
              <a:t>除</a:t>
            </a:r>
            <a:r>
              <a:rPr lang="zh-CN" altLang="en-US">
                <a:solidFill>
                  <a:srgbClr val="FF0000"/>
                </a:solidFill>
                <a:sym typeface="+mn-ea"/>
              </a:rPr>
              <a:t>工程变更</a:t>
            </a:r>
            <a:r>
              <a:rPr lang="zh-CN" altLang="en-US">
                <a:sym typeface="+mn-ea"/>
              </a:rPr>
              <a:t>、</a:t>
            </a:r>
            <a:r>
              <a:rPr lang="zh-CN" altLang="en-US">
                <a:solidFill>
                  <a:srgbClr val="00B050"/>
                </a:solidFill>
                <a:sym typeface="+mn-ea"/>
              </a:rPr>
              <a:t>暂列金额</a:t>
            </a:r>
            <a:r>
              <a:rPr lang="zh-CN" altLang="en-US">
                <a:sym typeface="+mn-ea"/>
              </a:rPr>
              <a:t>中</a:t>
            </a:r>
            <a:r>
              <a:rPr lang="zh-CN" altLang="en-US">
                <a:solidFill>
                  <a:srgbClr val="FF0000"/>
                </a:solidFill>
                <a:sym typeface="+mn-ea"/>
              </a:rPr>
              <a:t>未能完全预见</a:t>
            </a:r>
            <a:r>
              <a:rPr lang="zh-CN" altLang="en-US">
                <a:sym typeface="+mn-ea"/>
              </a:rPr>
              <a:t>或详细说明的工程，以及发包人原因引起承包人提供的</a:t>
            </a:r>
            <a:r>
              <a:rPr lang="zh-CN" altLang="en-US">
                <a:solidFill>
                  <a:srgbClr val="00B050"/>
                </a:solidFill>
                <a:sym typeface="+mn-ea"/>
              </a:rPr>
              <a:t>措施项目</a:t>
            </a:r>
            <a:r>
              <a:rPr lang="zh-CN" altLang="en-US">
                <a:sym typeface="+mn-ea"/>
              </a:rPr>
              <a:t>发生</a:t>
            </a:r>
            <a:r>
              <a:rPr lang="zh-CN" altLang="en-US">
                <a:solidFill>
                  <a:srgbClr val="FF0000"/>
                </a:solidFill>
                <a:sym typeface="+mn-ea"/>
              </a:rPr>
              <a:t>延期使用</a:t>
            </a:r>
            <a:r>
              <a:rPr lang="zh-CN" altLang="en-US">
                <a:sym typeface="+mn-ea"/>
              </a:rPr>
              <a:t>、</a:t>
            </a:r>
            <a:r>
              <a:rPr lang="zh-CN" altLang="en-US">
                <a:solidFill>
                  <a:srgbClr val="00B050"/>
                </a:solidFill>
                <a:sym typeface="+mn-ea"/>
              </a:rPr>
              <a:t>拆改、增加、重复</a:t>
            </a:r>
            <a:r>
              <a:rPr lang="zh-CN" altLang="en-US">
                <a:sym typeface="+mn-ea"/>
              </a:rPr>
              <a:t>提供相关措施项目而增加其措施项目费用应按本标准第</a:t>
            </a:r>
            <a:r>
              <a:rPr lang="en-US" altLang="zh-CN">
                <a:sym typeface="+mn-ea"/>
              </a:rPr>
              <a:t>8</a:t>
            </a:r>
            <a:r>
              <a:rPr lang="zh-CN" altLang="en-US">
                <a:sym typeface="+mn-ea"/>
              </a:rPr>
              <a:t>章的相关规定</a:t>
            </a:r>
            <a:r>
              <a:rPr lang="zh-CN" altLang="en-US">
                <a:solidFill>
                  <a:srgbClr val="00B050"/>
                </a:solidFill>
                <a:sym typeface="+mn-ea"/>
              </a:rPr>
              <a:t>调整</a:t>
            </a:r>
            <a:r>
              <a:rPr lang="zh-CN" altLang="en-US">
                <a:sym typeface="+mn-ea"/>
              </a:rPr>
              <a:t>外，</a:t>
            </a:r>
            <a:r>
              <a:rPr lang="zh-CN" altLang="en-US">
                <a:solidFill>
                  <a:srgbClr val="FF0000"/>
                </a:solidFill>
                <a:sym typeface="+mn-ea"/>
              </a:rPr>
              <a:t>其他不做调整</a:t>
            </a:r>
            <a:r>
              <a:rPr lang="zh-CN" altLang="en-US">
                <a:sym typeface="+mn-ea"/>
              </a:rPr>
              <a:t>。</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3.3.8</a:t>
            </a:r>
            <a:r>
              <a:rPr lang="zh-CN" altLang="en-US"/>
              <a:t>发生工程量</a:t>
            </a:r>
            <a:r>
              <a:rPr lang="zh-CN" altLang="en-US">
                <a:solidFill>
                  <a:srgbClr val="00B050"/>
                </a:solidFill>
              </a:rPr>
              <a:t>清单缺陷</a:t>
            </a:r>
            <a:r>
              <a:rPr lang="zh-CN" altLang="en-US"/>
              <a:t>、暂列金额、暂估价、总承包服务费、计日工、物价变化、法律</a:t>
            </a:r>
            <a:r>
              <a:rPr lang="zh-CN" altLang="en-US">
                <a:solidFill>
                  <a:srgbClr val="00B050"/>
                </a:solidFill>
              </a:rPr>
              <a:t>法规及政策</a:t>
            </a:r>
            <a:r>
              <a:rPr lang="zh-CN" altLang="en-US"/>
              <a:t>性变化、工程变更、</a:t>
            </a:r>
            <a:r>
              <a:rPr lang="zh-CN" altLang="en-US">
                <a:solidFill>
                  <a:srgbClr val="00B050"/>
                </a:solidFill>
              </a:rPr>
              <a:t>新增工程、工程索赔</a:t>
            </a:r>
            <a:r>
              <a:rPr lang="zh-CN" altLang="en-US"/>
              <a:t>等影响</a:t>
            </a:r>
            <a:r>
              <a:rPr lang="zh-CN" altLang="en-US">
                <a:solidFill>
                  <a:srgbClr val="FF0000"/>
                </a:solidFill>
              </a:rPr>
              <a:t>合同价款调整</a:t>
            </a:r>
            <a:r>
              <a:rPr lang="zh-CN" altLang="en-US"/>
              <a:t>事项的，应按本标准第</a:t>
            </a:r>
            <a:r>
              <a:rPr lang="en-US" altLang="zh-CN"/>
              <a:t>7</a:t>
            </a:r>
            <a:r>
              <a:rPr lang="zh-CN" altLang="en-US"/>
              <a:t>章、第</a:t>
            </a:r>
            <a:r>
              <a:rPr lang="en-US" altLang="zh-CN"/>
              <a:t>8</a:t>
            </a:r>
            <a:r>
              <a:rPr lang="zh-CN" altLang="en-US"/>
              <a:t>章的规定调</a:t>
            </a:r>
            <a:r>
              <a:rPr lang="zh-CN" altLang="en-US"/>
              <a:t>整合同价格。</a:t>
            </a:r>
            <a:endParaRPr lang="zh-CN" altLang="en-US"/>
          </a:p>
          <a:p>
            <a:r>
              <a:rPr lang="en-US" altLang="zh-CN"/>
              <a:t>3.3.9</a:t>
            </a:r>
            <a:r>
              <a:rPr lang="zh-CN" altLang="en-US"/>
              <a:t>完成合同签订的工程，价款支付前需要</a:t>
            </a:r>
            <a:r>
              <a:rPr lang="zh-CN" altLang="en-US">
                <a:solidFill>
                  <a:srgbClr val="00B050"/>
                </a:solidFill>
              </a:rPr>
              <a:t>重新计量与计价</a:t>
            </a:r>
            <a:r>
              <a:rPr lang="zh-CN" altLang="en-US"/>
              <a:t>的，合同价格应按本标准第</a:t>
            </a:r>
            <a:r>
              <a:rPr lang="en-US" altLang="zh-CN"/>
              <a:t>7</a:t>
            </a:r>
            <a:r>
              <a:rPr lang="zh-CN" altLang="en-US"/>
              <a:t>章、第</a:t>
            </a:r>
            <a:r>
              <a:rPr lang="en-US" altLang="zh-CN"/>
              <a:t>8</a:t>
            </a:r>
            <a:r>
              <a:rPr lang="zh-CN" altLang="en-US"/>
              <a:t>章</a:t>
            </a:r>
            <a:r>
              <a:rPr lang="zh-CN" altLang="en-US"/>
              <a:t>和第</a:t>
            </a:r>
            <a:r>
              <a:rPr lang="en-US" altLang="zh-CN"/>
              <a:t>9</a:t>
            </a:r>
            <a:r>
              <a:rPr lang="zh-CN" altLang="en-US"/>
              <a:t>章的规定计算调整。</a:t>
            </a:r>
            <a:endParaRPr lang="zh-CN" altLang="en-US"/>
          </a:p>
          <a:p>
            <a:r>
              <a:rPr lang="zh-CN" altLang="en-US"/>
              <a:t>但承包人按合同要求对</a:t>
            </a:r>
            <a:r>
              <a:rPr lang="zh-CN" altLang="en-US">
                <a:solidFill>
                  <a:srgbClr val="FF0000"/>
                </a:solidFill>
              </a:rPr>
              <a:t>合同图纸</a:t>
            </a:r>
            <a:r>
              <a:rPr lang="zh-CN" altLang="en-US"/>
              <a:t>进行施工</a:t>
            </a:r>
            <a:r>
              <a:rPr lang="zh-CN" altLang="en-US">
                <a:solidFill>
                  <a:srgbClr val="FF0000"/>
                </a:solidFill>
              </a:rPr>
              <a:t>深化设计</a:t>
            </a:r>
            <a:r>
              <a:rPr lang="zh-CN" altLang="en-US"/>
              <a:t>引起</a:t>
            </a:r>
            <a:r>
              <a:rPr lang="zh-CN" altLang="en-US">
                <a:solidFill>
                  <a:srgbClr val="FF0000"/>
                </a:solidFill>
              </a:rPr>
              <a:t>深化图纸</a:t>
            </a:r>
            <a:r>
              <a:rPr lang="zh-CN" altLang="en-US"/>
              <a:t>与</a:t>
            </a:r>
            <a:r>
              <a:rPr lang="zh-CN" altLang="en-US">
                <a:solidFill>
                  <a:srgbClr val="FF0000"/>
                </a:solidFill>
              </a:rPr>
              <a:t>合同图纸</a:t>
            </a:r>
            <a:r>
              <a:rPr lang="zh-CN" altLang="en-US"/>
              <a:t>存在差异的，除合同另有约定或发包人另有要求外，</a:t>
            </a:r>
            <a:r>
              <a:rPr lang="zh-CN" altLang="en-US">
                <a:solidFill>
                  <a:srgbClr val="00B050"/>
                </a:solidFill>
              </a:rPr>
              <a:t>合同价格</a:t>
            </a:r>
            <a:r>
              <a:rPr lang="zh-CN" altLang="en-US">
                <a:solidFill>
                  <a:srgbClr val="FF0000"/>
                </a:solidFill>
              </a:rPr>
              <a:t>不应做调整</a:t>
            </a:r>
            <a:r>
              <a:rPr lang="zh-CN" altLang="en-US"/>
              <a:t>。</a:t>
            </a:r>
            <a:endParaRPr lang="zh-CN" altLang="en-US"/>
          </a:p>
          <a:p>
            <a:r>
              <a:rPr lang="zh-CN" altLang="en-US">
                <a:sym typeface="+mn-ea"/>
              </a:rPr>
              <a:t>（钢结构、幕墙）</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3.4</a:t>
            </a:r>
            <a:r>
              <a:rPr lang="en-US" altLang="zh-CN">
                <a:solidFill>
                  <a:srgbClr val="FF0000"/>
                </a:solidFill>
              </a:rPr>
              <a:t>合同选择与要求</a:t>
            </a:r>
            <a:endParaRPr lang="zh-CN" altLang="en-US"/>
          </a:p>
          <a:p>
            <a:r>
              <a:rPr lang="en-US" altLang="zh-CN"/>
              <a:t>3.4.1</a:t>
            </a:r>
            <a:r>
              <a:rPr lang="zh-CN" altLang="en-US"/>
              <a:t>建设工程的施工合同可采用</a:t>
            </a:r>
            <a:r>
              <a:rPr lang="zh-CN" altLang="en-US">
                <a:solidFill>
                  <a:srgbClr val="FF0000"/>
                </a:solidFill>
              </a:rPr>
              <a:t>单价合同、总价合同、成本加酬金合同</a:t>
            </a:r>
            <a:r>
              <a:rPr lang="zh-CN" altLang="en-US"/>
              <a:t>等。</a:t>
            </a:r>
            <a:endParaRPr lang="zh-CN" altLang="en-US"/>
          </a:p>
          <a:p>
            <a:r>
              <a:rPr lang="en-US" altLang="zh-CN"/>
              <a:t>3.4.2</a:t>
            </a:r>
            <a:r>
              <a:rPr lang="zh-CN" altLang="en-US"/>
              <a:t>发包人可根据工程的</a:t>
            </a:r>
            <a:r>
              <a:rPr lang="zh-CN" altLang="en-US">
                <a:solidFill>
                  <a:srgbClr val="FF0000"/>
                </a:solidFill>
              </a:rPr>
              <a:t>招标图纸设计深度</a:t>
            </a:r>
            <a:r>
              <a:rPr lang="zh-CN" altLang="en-US"/>
              <a:t>、技术难度、建设规模、</a:t>
            </a:r>
            <a:r>
              <a:rPr lang="zh-CN" altLang="en-US">
                <a:solidFill>
                  <a:srgbClr val="00B050"/>
                </a:solidFill>
              </a:rPr>
              <a:t>项目实施计划</a:t>
            </a:r>
            <a:r>
              <a:rPr lang="zh-CN" altLang="en-US"/>
              <a:t>及工程量</a:t>
            </a:r>
            <a:r>
              <a:rPr lang="zh-CN" altLang="en-US">
                <a:solidFill>
                  <a:srgbClr val="00B050"/>
                </a:solidFill>
              </a:rPr>
              <a:t>清单编制</a:t>
            </a:r>
            <a:r>
              <a:rPr lang="zh-CN" altLang="en-US"/>
              <a:t>时间、计价风险等因素，选择采用</a:t>
            </a:r>
            <a:r>
              <a:rPr lang="zh-CN" altLang="en-US">
                <a:solidFill>
                  <a:srgbClr val="00B050"/>
                </a:solidFill>
              </a:rPr>
              <a:t>单价</a:t>
            </a:r>
            <a:r>
              <a:rPr lang="zh-CN" altLang="en-US"/>
              <a:t>合同或</a:t>
            </a:r>
            <a:r>
              <a:rPr lang="zh-CN" altLang="en-US">
                <a:solidFill>
                  <a:srgbClr val="00B050"/>
                </a:solidFill>
              </a:rPr>
              <a:t>总价</a:t>
            </a:r>
            <a:r>
              <a:rPr lang="zh-CN" altLang="en-US"/>
              <a:t>合同。</a:t>
            </a:r>
            <a:endParaRPr lang="zh-CN" altLang="en-US"/>
          </a:p>
          <a:p>
            <a:r>
              <a:rPr lang="en-US" altLang="zh-CN"/>
              <a:t>3.4.3</a:t>
            </a:r>
            <a:r>
              <a:rPr lang="zh-CN" altLang="en-US"/>
              <a:t>紧急抢险、救灾或特别复杂的工程宜采用</a:t>
            </a:r>
            <a:r>
              <a:rPr lang="zh-CN" altLang="en-US">
                <a:solidFill>
                  <a:srgbClr val="00B050"/>
                </a:solidFill>
              </a:rPr>
              <a:t>成本加酬金合同</a:t>
            </a:r>
            <a:r>
              <a:rPr lang="zh-CN" altLang="en-US"/>
              <a:t>。</a:t>
            </a:r>
            <a:endParaRPr lang="zh-CN" altLang="en-US"/>
          </a:p>
          <a:p>
            <a:r>
              <a:rPr lang="en-US" altLang="zh-CN"/>
              <a:t>3.4.4</a:t>
            </a:r>
            <a:r>
              <a:rPr lang="zh-CN" altLang="en-US"/>
              <a:t>实行招标的工程，合同价格应由发承包双方依据招标文件和投标文件在合同中约定，</a:t>
            </a:r>
            <a:r>
              <a:rPr lang="zh-CN" altLang="en-US">
                <a:solidFill>
                  <a:srgbClr val="00B050"/>
                </a:solidFill>
              </a:rPr>
              <a:t>合同约定</a:t>
            </a:r>
            <a:r>
              <a:rPr lang="zh-CN" altLang="en-US">
                <a:solidFill>
                  <a:srgbClr val="FF0000"/>
                </a:solidFill>
              </a:rPr>
              <a:t>不得背离</a:t>
            </a:r>
            <a:r>
              <a:rPr lang="zh-CN" altLang="en-US"/>
              <a:t>招标文件中关于工程</a:t>
            </a:r>
            <a:r>
              <a:rPr lang="zh-CN" altLang="en-US">
                <a:solidFill>
                  <a:srgbClr val="00B050"/>
                </a:solidFill>
              </a:rPr>
              <a:t>范围、工期、价款、质量</a:t>
            </a:r>
            <a:r>
              <a:rPr lang="zh-CN" altLang="en-US"/>
              <a:t>等实质性内容。</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3.4.5</a:t>
            </a:r>
            <a:r>
              <a:rPr lang="zh-CN" altLang="en-US"/>
              <a:t>采用</a:t>
            </a:r>
            <a:r>
              <a:rPr lang="zh-CN" altLang="en-US">
                <a:solidFill>
                  <a:srgbClr val="FF0000"/>
                </a:solidFill>
              </a:rPr>
              <a:t>单价合同</a:t>
            </a:r>
            <a:r>
              <a:rPr lang="zh-CN" altLang="en-US"/>
              <a:t>的工程，</a:t>
            </a:r>
            <a:r>
              <a:rPr lang="zh-CN" altLang="en-US">
                <a:solidFill>
                  <a:srgbClr val="00B050"/>
                </a:solidFill>
              </a:rPr>
              <a:t>合同总价</a:t>
            </a:r>
            <a:r>
              <a:rPr lang="zh-CN" altLang="en-US"/>
              <a:t>应包括按招标文件规定完成合同工程工程量清单所需的</a:t>
            </a:r>
            <a:r>
              <a:rPr lang="zh-CN" altLang="en-US">
                <a:solidFill>
                  <a:srgbClr val="00B050"/>
                </a:solidFill>
              </a:rPr>
              <a:t>全部费用</a:t>
            </a:r>
            <a:r>
              <a:rPr lang="zh-CN" altLang="en-US"/>
              <a:t>。</a:t>
            </a:r>
            <a:endParaRPr lang="zh-CN" altLang="en-US"/>
          </a:p>
          <a:p>
            <a:r>
              <a:rPr lang="zh-CN" altLang="en-US"/>
              <a:t>工程量清单中的分部分项工程项目</a:t>
            </a:r>
            <a:r>
              <a:rPr lang="zh-CN" altLang="en-US">
                <a:solidFill>
                  <a:srgbClr val="FF0000"/>
                </a:solidFill>
              </a:rPr>
              <a:t>清单</a:t>
            </a:r>
            <a:r>
              <a:rPr lang="zh-CN" altLang="en-US"/>
              <a:t>存在</a:t>
            </a:r>
            <a:r>
              <a:rPr lang="zh-CN" altLang="en-US">
                <a:solidFill>
                  <a:srgbClr val="FF0000"/>
                </a:solidFill>
              </a:rPr>
              <a:t>缺陷</a:t>
            </a:r>
            <a:r>
              <a:rPr lang="zh-CN" altLang="en-US"/>
              <a:t>的，应按照本标准第</a:t>
            </a:r>
            <a:r>
              <a:rPr lang="en-US" altLang="zh-CN">
                <a:solidFill>
                  <a:srgbClr val="00B050"/>
                </a:solidFill>
              </a:rPr>
              <a:t>8.2</a:t>
            </a:r>
            <a:r>
              <a:rPr lang="zh-CN" altLang="en-US">
                <a:solidFill>
                  <a:srgbClr val="00B050"/>
                </a:solidFill>
              </a:rPr>
              <a:t>节</a:t>
            </a:r>
            <a:r>
              <a:rPr lang="zh-CN" altLang="en-US"/>
              <a:t>的规定调整合同价</a:t>
            </a:r>
            <a:r>
              <a:rPr lang="zh-CN" altLang="en-US"/>
              <a:t>格。</a:t>
            </a:r>
            <a:endParaRPr lang="zh-CN" altLang="en-US"/>
          </a:p>
          <a:p>
            <a:r>
              <a:rPr lang="zh-CN" altLang="en-US"/>
              <a:t>已</a:t>
            </a:r>
            <a:r>
              <a:rPr lang="zh-CN" altLang="en-US">
                <a:solidFill>
                  <a:srgbClr val="00B050"/>
                </a:solidFill>
              </a:rPr>
              <a:t>标价</a:t>
            </a:r>
            <a:r>
              <a:rPr lang="zh-CN" altLang="en-US"/>
              <a:t>工程量</a:t>
            </a:r>
            <a:r>
              <a:rPr lang="zh-CN" altLang="en-US">
                <a:solidFill>
                  <a:srgbClr val="00B050"/>
                </a:solidFill>
              </a:rPr>
              <a:t>清单</a:t>
            </a:r>
            <a:r>
              <a:rPr lang="zh-CN" altLang="en-US"/>
              <a:t>应作为</a:t>
            </a:r>
            <a:r>
              <a:rPr lang="zh-CN" altLang="en-US">
                <a:solidFill>
                  <a:srgbClr val="FF0000"/>
                </a:solidFill>
              </a:rPr>
              <a:t>合同文件</a:t>
            </a:r>
            <a:r>
              <a:rPr lang="zh-CN" altLang="en-US"/>
              <a:t>的组成部分，合同单价</a:t>
            </a:r>
            <a:r>
              <a:rPr lang="zh-CN" altLang="en-US">
                <a:solidFill>
                  <a:srgbClr val="FF0000"/>
                </a:solidFill>
              </a:rPr>
              <a:t>可用于</a:t>
            </a:r>
            <a:r>
              <a:rPr lang="zh-CN" altLang="en-US"/>
              <a:t>合同价格调整的计价，但已标价工程量清单中</a:t>
            </a:r>
            <a:r>
              <a:rPr lang="zh-CN" altLang="en-US">
                <a:solidFill>
                  <a:srgbClr val="FF0000"/>
                </a:solidFill>
              </a:rPr>
              <a:t>以项计价</a:t>
            </a:r>
            <a:r>
              <a:rPr lang="zh-CN" altLang="en-US"/>
              <a:t>的分部分项工程项目清单和</a:t>
            </a:r>
            <a:r>
              <a:rPr lang="zh-CN" altLang="en-US">
                <a:solidFill>
                  <a:srgbClr val="FF0000"/>
                </a:solidFill>
              </a:rPr>
              <a:t>措施项目</a:t>
            </a:r>
            <a:r>
              <a:rPr lang="zh-CN" altLang="en-US"/>
              <a:t>清单，应按本标准中</a:t>
            </a:r>
            <a:r>
              <a:rPr lang="zh-CN" altLang="en-US">
                <a:solidFill>
                  <a:srgbClr val="FF0000"/>
                </a:solidFill>
              </a:rPr>
              <a:t>总价合同</a:t>
            </a:r>
            <a:r>
              <a:rPr lang="zh-CN" altLang="en-US"/>
              <a:t>的相关规定计价。</a:t>
            </a:r>
            <a:endParaRPr lang="zh-CN" altLang="en-US"/>
          </a:p>
          <a:p>
            <a:r>
              <a:rPr lang="zh-CN" altLang="en-US">
                <a:solidFill>
                  <a:srgbClr val="00B050"/>
                </a:solidFill>
              </a:rPr>
              <a:t>（</a:t>
            </a:r>
            <a:r>
              <a:rPr lang="en-US" altLang="zh-CN">
                <a:sym typeface="+mn-ea"/>
              </a:rPr>
              <a:t>8.2</a:t>
            </a:r>
            <a:r>
              <a:rPr lang="zh-CN" altLang="en-US">
                <a:sym typeface="+mn-ea"/>
              </a:rPr>
              <a:t>工程量</a:t>
            </a:r>
            <a:r>
              <a:rPr lang="zh-CN" altLang="en-US">
                <a:solidFill>
                  <a:srgbClr val="FF0000"/>
                </a:solidFill>
                <a:sym typeface="+mn-ea"/>
              </a:rPr>
              <a:t>清单缺陷</a:t>
            </a:r>
            <a:r>
              <a:rPr lang="zh-CN" altLang="en-US">
                <a:solidFill>
                  <a:srgbClr val="00B050"/>
                </a:solidFill>
              </a:rPr>
              <a:t>）</a:t>
            </a:r>
            <a:endParaRPr lang="zh-CN" altLang="en-US">
              <a:solidFill>
                <a:srgbClr val="00B050"/>
              </a:solidFill>
            </a:endParaRPr>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3.4.6</a:t>
            </a:r>
            <a:r>
              <a:rPr lang="zh-CN" altLang="en-US">
                <a:sym typeface="+mn-ea"/>
              </a:rPr>
              <a:t>采用</a:t>
            </a:r>
            <a:r>
              <a:rPr lang="zh-CN" altLang="en-US">
                <a:solidFill>
                  <a:srgbClr val="FF0000"/>
                </a:solidFill>
                <a:sym typeface="+mn-ea"/>
              </a:rPr>
              <a:t>总价合同</a:t>
            </a:r>
            <a:r>
              <a:rPr lang="zh-CN" altLang="en-US">
                <a:sym typeface="+mn-ea"/>
              </a:rPr>
              <a:t>的工程，合同总价应包括按招标文件规定完成</a:t>
            </a:r>
            <a:r>
              <a:rPr lang="zh-CN" altLang="en-US">
                <a:solidFill>
                  <a:srgbClr val="FF0000"/>
                </a:solidFill>
                <a:sym typeface="+mn-ea"/>
              </a:rPr>
              <a:t>合同图纸</a:t>
            </a:r>
            <a:r>
              <a:rPr lang="zh-CN" altLang="en-US">
                <a:sym typeface="+mn-ea"/>
              </a:rPr>
              <a:t>及</a:t>
            </a:r>
            <a:r>
              <a:rPr lang="zh-CN" altLang="en-US">
                <a:solidFill>
                  <a:srgbClr val="FF0000"/>
                </a:solidFill>
                <a:sym typeface="+mn-ea"/>
              </a:rPr>
              <a:t>合同规范</a:t>
            </a:r>
            <a:r>
              <a:rPr lang="zh-CN" altLang="en-US">
                <a:sym typeface="+mn-ea"/>
              </a:rPr>
              <a:t>要求的合同工程所需的全部费用。</a:t>
            </a:r>
            <a:endParaRPr lang="zh-CN" altLang="en-US">
              <a:sym typeface="+mn-ea"/>
            </a:endParaRPr>
          </a:p>
          <a:p>
            <a:r>
              <a:rPr lang="zh-CN" altLang="en-US">
                <a:sym typeface="+mn-ea"/>
              </a:rPr>
              <a:t>已</a:t>
            </a:r>
            <a:r>
              <a:rPr lang="zh-CN" altLang="en-US">
                <a:solidFill>
                  <a:srgbClr val="00B050"/>
                </a:solidFill>
                <a:sym typeface="+mn-ea"/>
              </a:rPr>
              <a:t>标价</a:t>
            </a:r>
            <a:r>
              <a:rPr lang="zh-CN" altLang="en-US">
                <a:sym typeface="+mn-ea"/>
              </a:rPr>
              <a:t>工程量</a:t>
            </a:r>
            <a:r>
              <a:rPr lang="zh-CN" altLang="en-US">
                <a:solidFill>
                  <a:srgbClr val="00B050"/>
                </a:solidFill>
                <a:sym typeface="+mn-ea"/>
              </a:rPr>
              <a:t>清单</a:t>
            </a:r>
            <a:r>
              <a:rPr lang="zh-CN" altLang="en-US">
                <a:sym typeface="+mn-ea"/>
              </a:rPr>
              <a:t>仅反映合同</a:t>
            </a:r>
            <a:r>
              <a:rPr lang="zh-CN" altLang="en-US">
                <a:solidFill>
                  <a:srgbClr val="FF0000"/>
                </a:solidFill>
                <a:sym typeface="+mn-ea"/>
              </a:rPr>
              <a:t>总价</a:t>
            </a:r>
            <a:r>
              <a:rPr lang="zh-CN" altLang="en-US">
                <a:sym typeface="+mn-ea"/>
              </a:rPr>
              <a:t>的价格</a:t>
            </a:r>
            <a:r>
              <a:rPr lang="zh-CN" altLang="en-US">
                <a:solidFill>
                  <a:srgbClr val="FF0000"/>
                </a:solidFill>
                <a:sym typeface="+mn-ea"/>
              </a:rPr>
              <a:t>构成</a:t>
            </a:r>
            <a:r>
              <a:rPr lang="zh-CN" altLang="en-US">
                <a:sym typeface="+mn-ea"/>
              </a:rPr>
              <a:t>，出现工程量</a:t>
            </a:r>
            <a:r>
              <a:rPr lang="zh-CN" altLang="en-US">
                <a:solidFill>
                  <a:srgbClr val="FF0000"/>
                </a:solidFill>
                <a:sym typeface="+mn-ea"/>
              </a:rPr>
              <a:t>清单缺陷</a:t>
            </a:r>
            <a:r>
              <a:rPr lang="zh-CN" altLang="en-US">
                <a:sym typeface="+mn-ea"/>
              </a:rPr>
              <a:t>的，其价格应视为</a:t>
            </a:r>
            <a:r>
              <a:rPr lang="zh-CN" altLang="en-US">
                <a:solidFill>
                  <a:srgbClr val="FF0000"/>
                </a:solidFill>
                <a:sym typeface="+mn-ea"/>
              </a:rPr>
              <a:t>已包含</a:t>
            </a:r>
            <a:r>
              <a:rPr lang="zh-CN" altLang="en-US">
                <a:sym typeface="+mn-ea"/>
              </a:rPr>
              <a:t>在合同总价中。</a:t>
            </a:r>
            <a:endParaRPr lang="zh-CN" altLang="en-US">
              <a:sym typeface="+mn-ea"/>
            </a:endParaRPr>
          </a:p>
          <a:p>
            <a:r>
              <a:rPr lang="zh-CN" altLang="en-US">
                <a:sym typeface="+mn-ea"/>
              </a:rPr>
              <a:t>已</a:t>
            </a:r>
            <a:r>
              <a:rPr lang="zh-CN" altLang="en-US">
                <a:solidFill>
                  <a:srgbClr val="00B050"/>
                </a:solidFill>
                <a:sym typeface="+mn-ea"/>
              </a:rPr>
              <a:t>标价</a:t>
            </a:r>
            <a:r>
              <a:rPr lang="zh-CN" altLang="en-US">
                <a:sym typeface="+mn-ea"/>
              </a:rPr>
              <a:t>工程量</a:t>
            </a:r>
            <a:r>
              <a:rPr lang="zh-CN" altLang="en-US">
                <a:solidFill>
                  <a:srgbClr val="00B050"/>
                </a:solidFill>
                <a:sym typeface="+mn-ea"/>
              </a:rPr>
              <a:t>清单</a:t>
            </a:r>
            <a:r>
              <a:rPr lang="zh-CN" altLang="en-US">
                <a:sym typeface="+mn-ea"/>
              </a:rPr>
              <a:t>的</a:t>
            </a:r>
            <a:r>
              <a:rPr lang="zh-CN" altLang="en-US">
                <a:solidFill>
                  <a:srgbClr val="FF0000"/>
                </a:solidFill>
                <a:sym typeface="+mn-ea"/>
              </a:rPr>
              <a:t>单价</a:t>
            </a:r>
            <a:r>
              <a:rPr lang="zh-CN" altLang="en-US">
                <a:solidFill>
                  <a:schemeClr val="tx1"/>
                </a:solidFill>
                <a:sym typeface="+mn-ea"/>
              </a:rPr>
              <a:t>可作为</a:t>
            </a:r>
            <a:r>
              <a:rPr lang="zh-CN" altLang="en-US">
                <a:solidFill>
                  <a:srgbClr val="FF0000"/>
                </a:solidFill>
                <a:sym typeface="+mn-ea"/>
              </a:rPr>
              <a:t>合同文件</a:t>
            </a:r>
            <a:r>
              <a:rPr lang="zh-CN" altLang="en-US">
                <a:sym typeface="+mn-ea"/>
              </a:rPr>
              <a:t>的组成部分，按合同约定应用于工程</a:t>
            </a:r>
            <a:r>
              <a:rPr lang="zh-CN" altLang="en-US">
                <a:solidFill>
                  <a:srgbClr val="FF0000"/>
                </a:solidFill>
                <a:sym typeface="+mn-ea"/>
              </a:rPr>
              <a:t>变更</a:t>
            </a:r>
            <a:r>
              <a:rPr lang="zh-CN" altLang="en-US">
                <a:sym typeface="+mn-ea"/>
              </a:rPr>
              <a:t>、</a:t>
            </a:r>
            <a:r>
              <a:rPr lang="zh-CN" altLang="en-US">
                <a:solidFill>
                  <a:srgbClr val="FF0000"/>
                </a:solidFill>
                <a:sym typeface="+mn-ea"/>
              </a:rPr>
              <a:t>新增</a:t>
            </a:r>
            <a:r>
              <a:rPr lang="zh-CN" altLang="en-US">
                <a:sym typeface="+mn-ea"/>
              </a:rPr>
              <a:t>工程等合同价格调整的计价。</a:t>
            </a:r>
            <a:endParaRPr lang="zh-CN" altLang="en-US">
              <a:sym typeface="+mn-ea"/>
            </a:endParaRPr>
          </a:p>
          <a:p>
            <a:r>
              <a:rPr lang="zh-CN" altLang="en-US">
                <a:sym typeface="+mn-ea"/>
              </a:rPr>
              <a:t>如</a:t>
            </a:r>
            <a:r>
              <a:rPr lang="zh-CN" altLang="en-US">
                <a:solidFill>
                  <a:srgbClr val="00B050"/>
                </a:solidFill>
                <a:sym typeface="+mn-ea"/>
              </a:rPr>
              <a:t>总价合同</a:t>
            </a:r>
            <a:r>
              <a:rPr lang="zh-CN" altLang="en-US">
                <a:sym typeface="+mn-ea"/>
              </a:rPr>
              <a:t>的工程量清单中存在以</a:t>
            </a:r>
            <a:r>
              <a:rPr lang="zh-CN" altLang="en-US">
                <a:solidFill>
                  <a:srgbClr val="FF0000"/>
                </a:solidFill>
                <a:sym typeface="+mn-ea"/>
              </a:rPr>
              <a:t>暂定数量</a:t>
            </a:r>
            <a:r>
              <a:rPr lang="zh-CN" altLang="en-US">
                <a:solidFill>
                  <a:srgbClr val="00B050"/>
                </a:solidFill>
                <a:sym typeface="+mn-ea"/>
              </a:rPr>
              <a:t>单价计价</a:t>
            </a:r>
            <a:r>
              <a:rPr lang="zh-CN" altLang="en-US">
                <a:sym typeface="+mn-ea"/>
              </a:rPr>
              <a:t>的项目，其清单项目应按本标准中</a:t>
            </a:r>
            <a:r>
              <a:rPr lang="zh-CN" altLang="en-US">
                <a:solidFill>
                  <a:srgbClr val="FF0000"/>
                </a:solidFill>
                <a:sym typeface="+mn-ea"/>
              </a:rPr>
              <a:t>单价合同</a:t>
            </a:r>
            <a:r>
              <a:rPr lang="zh-CN" altLang="en-US">
                <a:sym typeface="+mn-ea"/>
              </a:rPr>
              <a:t>的相关规定计价。</a:t>
            </a:r>
            <a:endParaRPr lang="zh-CN" altLang="en-US">
              <a:sym typeface="+mn-ea"/>
            </a:endParaRPr>
          </a:p>
          <a:p>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3.4.7</a:t>
            </a:r>
            <a:r>
              <a:rPr lang="zh-CN" altLang="en-US"/>
              <a:t>采用成本加酬金合同的工程，</a:t>
            </a:r>
            <a:r>
              <a:rPr lang="zh-CN" altLang="en-US">
                <a:solidFill>
                  <a:srgbClr val="00B050"/>
                </a:solidFill>
              </a:rPr>
              <a:t>合同总价</a:t>
            </a:r>
            <a:r>
              <a:rPr lang="zh-CN" altLang="en-US"/>
              <a:t>为</a:t>
            </a:r>
            <a:r>
              <a:rPr lang="zh-CN" altLang="en-US">
                <a:solidFill>
                  <a:srgbClr val="FF0000"/>
                </a:solidFill>
              </a:rPr>
              <a:t>暂定价</a:t>
            </a:r>
            <a:r>
              <a:rPr lang="zh-CN" altLang="en-US"/>
              <a:t>，应依据招标文件、合同约定的计价规定和发包人发出的</a:t>
            </a:r>
            <a:r>
              <a:rPr lang="zh-CN" altLang="en-US">
                <a:solidFill>
                  <a:srgbClr val="FF0000"/>
                </a:solidFill>
              </a:rPr>
              <a:t>施工图纸</a:t>
            </a:r>
            <a:r>
              <a:rPr lang="zh-CN" altLang="en-US"/>
              <a:t>、相关工程国家及行业工程量计算标准，</a:t>
            </a:r>
            <a:r>
              <a:rPr lang="zh-CN" altLang="en-US">
                <a:solidFill>
                  <a:srgbClr val="FF0000"/>
                </a:solidFill>
              </a:rPr>
              <a:t>按实确定</a:t>
            </a:r>
            <a:r>
              <a:rPr lang="zh-CN" altLang="en-US"/>
              <a:t>工程项目及其数量，乘以其项目</a:t>
            </a:r>
            <a:r>
              <a:rPr lang="zh-CN" altLang="en-US">
                <a:solidFill>
                  <a:srgbClr val="FF0000"/>
                </a:solidFill>
              </a:rPr>
              <a:t>成本单价</a:t>
            </a:r>
            <a:r>
              <a:rPr lang="zh-CN" altLang="en-US"/>
              <a:t>，计算</a:t>
            </a:r>
            <a:r>
              <a:rPr lang="zh-CN" altLang="en-US">
                <a:solidFill>
                  <a:srgbClr val="00B050"/>
                </a:solidFill>
              </a:rPr>
              <a:t>合同工程成本</a:t>
            </a:r>
            <a:r>
              <a:rPr lang="zh-CN" altLang="en-US"/>
              <a:t>，并按合同的约定计算相应</a:t>
            </a:r>
            <a:r>
              <a:rPr lang="zh-CN" altLang="en-US">
                <a:solidFill>
                  <a:srgbClr val="00B050"/>
                </a:solidFill>
              </a:rPr>
              <a:t>酬金</a:t>
            </a:r>
            <a:r>
              <a:rPr lang="zh-CN" altLang="en-US"/>
              <a:t>及增值税后</a:t>
            </a:r>
            <a:r>
              <a:rPr lang="zh-CN" altLang="en-US">
                <a:solidFill>
                  <a:schemeClr val="tx1"/>
                </a:solidFill>
              </a:rPr>
              <a:t>调整合同总价</a:t>
            </a:r>
            <a:r>
              <a:rPr lang="zh-CN" altLang="en-US"/>
              <a:t>。</a:t>
            </a:r>
            <a:endParaRPr lang="zh-CN" altLang="en-US"/>
          </a:p>
          <a:p>
            <a:r>
              <a:rPr lang="en-US" altLang="zh-CN"/>
              <a:t>3.4.8</a:t>
            </a:r>
            <a:r>
              <a:rPr lang="zh-CN" altLang="en-US"/>
              <a:t>招标文件及发承包双方的合同条款中应明确下列内容，投标人在</a:t>
            </a:r>
            <a:r>
              <a:rPr lang="zh-CN" altLang="en-US">
                <a:solidFill>
                  <a:srgbClr val="00B050"/>
                </a:solidFill>
              </a:rPr>
              <a:t>投标总价</a:t>
            </a:r>
            <a:r>
              <a:rPr lang="zh-CN" altLang="en-US"/>
              <a:t>及综合单价报价中应</a:t>
            </a:r>
            <a:r>
              <a:rPr lang="zh-CN" altLang="en-US">
                <a:solidFill>
                  <a:srgbClr val="FF0000"/>
                </a:solidFill>
              </a:rPr>
              <a:t>考虑其影响</a:t>
            </a:r>
            <a:r>
              <a:rPr lang="zh-CN" altLang="en-US"/>
              <a:t>：</a:t>
            </a:r>
            <a:endParaRPr lang="zh-CN" altLang="en-US"/>
          </a:p>
          <a:p>
            <a:r>
              <a:rPr lang="en-US" altLang="zh-CN"/>
              <a:t>1</a:t>
            </a:r>
            <a:r>
              <a:rPr lang="zh-CN" altLang="en-US"/>
              <a:t>发承包双方的合同义务、责任；</a:t>
            </a:r>
            <a:endParaRPr lang="zh-CN" altLang="en-US"/>
          </a:p>
          <a:p>
            <a:r>
              <a:rPr lang="en-US" altLang="zh-CN"/>
              <a:t>2</a:t>
            </a:r>
            <a:r>
              <a:rPr lang="zh-CN" altLang="en-US"/>
              <a:t>工程</a:t>
            </a:r>
            <a:r>
              <a:rPr lang="zh-CN" altLang="en-US">
                <a:solidFill>
                  <a:srgbClr val="FF0000"/>
                </a:solidFill>
              </a:rPr>
              <a:t>保险</a:t>
            </a:r>
            <a:r>
              <a:rPr lang="zh-CN" altLang="en-US"/>
              <a:t>的类型、范围、投保责任及保险费用支付；</a:t>
            </a:r>
            <a:endParaRPr lang="zh-CN" altLang="en-US"/>
          </a:p>
          <a:p>
            <a:r>
              <a:rPr lang="en-US" altLang="zh-CN"/>
              <a:t>3</a:t>
            </a:r>
            <a:r>
              <a:rPr lang="zh-CN" altLang="en-US"/>
              <a:t>办理工程</a:t>
            </a:r>
            <a:r>
              <a:rPr lang="zh-CN" altLang="en-US">
                <a:solidFill>
                  <a:srgbClr val="FF0000"/>
                </a:solidFill>
              </a:rPr>
              <a:t>保函</a:t>
            </a:r>
            <a:r>
              <a:rPr lang="zh-CN" altLang="en-US"/>
              <a:t>的类型、保证金金额及相关保函的撤回时间；</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4</a:t>
            </a:r>
            <a:r>
              <a:rPr lang="zh-CN" altLang="en-US">
                <a:sym typeface="+mn-ea"/>
              </a:rPr>
              <a:t>工程质量标准，以及主要材料设备要求；</a:t>
            </a:r>
            <a:endParaRPr lang="zh-CN" altLang="en-US"/>
          </a:p>
          <a:p>
            <a:r>
              <a:rPr lang="en-US" altLang="zh-CN">
                <a:sym typeface="+mn-ea"/>
              </a:rPr>
              <a:t>5</a:t>
            </a:r>
            <a:r>
              <a:rPr lang="zh-CN" altLang="en-US">
                <a:solidFill>
                  <a:srgbClr val="FF0000"/>
                </a:solidFill>
                <a:sym typeface="+mn-ea"/>
              </a:rPr>
              <a:t>工期变化</a:t>
            </a:r>
            <a:r>
              <a:rPr lang="zh-CN" altLang="en-US">
                <a:sym typeface="+mn-ea"/>
              </a:rPr>
              <a:t>的适用情况，以及工期奖励与承包人原因造成的误期赔偿费；</a:t>
            </a:r>
            <a:endParaRPr lang="zh-CN" altLang="en-US"/>
          </a:p>
          <a:p>
            <a:r>
              <a:rPr lang="en-US" altLang="zh-CN">
                <a:sym typeface="+mn-ea"/>
              </a:rPr>
              <a:t>6</a:t>
            </a:r>
            <a:r>
              <a:rPr lang="zh-CN" altLang="en-US">
                <a:sym typeface="+mn-ea"/>
              </a:rPr>
              <a:t>人工费的金额或比例、支付方式、支付周期和建筑工人</a:t>
            </a:r>
            <a:r>
              <a:rPr lang="zh-CN" altLang="en-US">
                <a:solidFill>
                  <a:srgbClr val="00B050"/>
                </a:solidFill>
                <a:sym typeface="+mn-ea"/>
              </a:rPr>
              <a:t>工资专用账户</a:t>
            </a:r>
            <a:r>
              <a:rPr lang="zh-CN" altLang="en-US">
                <a:sym typeface="+mn-ea"/>
              </a:rPr>
              <a:t>；</a:t>
            </a:r>
            <a:endParaRPr lang="zh-CN" altLang="en-US"/>
          </a:p>
          <a:p>
            <a:r>
              <a:rPr lang="en-US" altLang="zh-CN">
                <a:sym typeface="+mn-ea"/>
              </a:rPr>
              <a:t>7</a:t>
            </a:r>
            <a:r>
              <a:rPr lang="zh-CN" altLang="en-US">
                <a:sym typeface="+mn-ea"/>
              </a:rPr>
              <a:t>预付款的比例或金额、支付时间和扣回方式；</a:t>
            </a:r>
            <a:endParaRPr lang="zh-CN" altLang="en-US"/>
          </a:p>
          <a:p>
            <a:r>
              <a:rPr lang="en-US" altLang="zh-CN">
                <a:sym typeface="+mn-ea"/>
              </a:rPr>
              <a:t>8</a:t>
            </a:r>
            <a:r>
              <a:rPr lang="zh-CN" altLang="en-US">
                <a:sym typeface="+mn-ea"/>
              </a:rPr>
              <a:t>进度款计量、计价、支付的依据、程序、方法、比例、时限；</a:t>
            </a:r>
            <a:endParaRPr lang="en-US" altLang="zh-CN"/>
          </a:p>
          <a:p>
            <a:r>
              <a:rPr lang="en-US" altLang="zh-CN">
                <a:sym typeface="+mn-ea"/>
              </a:rPr>
              <a:t>9</a:t>
            </a:r>
            <a:r>
              <a:rPr lang="zh-CN" altLang="en-US">
                <a:solidFill>
                  <a:srgbClr val="FF0000"/>
                </a:solidFill>
                <a:sym typeface="+mn-ea"/>
              </a:rPr>
              <a:t>过程结算</a:t>
            </a:r>
            <a:r>
              <a:rPr lang="zh-CN" altLang="en-US">
                <a:sym typeface="+mn-ea"/>
              </a:rPr>
              <a:t>的节点和计量、计价、支付的依据、程序、比例、时限；</a:t>
            </a:r>
            <a:endParaRPr lang="zh-CN" altLang="en-US"/>
          </a:p>
          <a:p>
            <a:r>
              <a:rPr lang="en-US" altLang="zh-CN">
                <a:sym typeface="+mn-ea"/>
              </a:rPr>
              <a:t>10</a:t>
            </a:r>
            <a:r>
              <a:rPr lang="zh-CN" altLang="en-US">
                <a:sym typeface="+mn-ea"/>
              </a:rPr>
              <a:t>工程质量保证的方式和金额、预留方式及其时限；</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11</a:t>
            </a:r>
            <a:r>
              <a:rPr lang="zh-CN" altLang="en-US">
                <a:sym typeface="+mn-ea"/>
              </a:rPr>
              <a:t>工程量</a:t>
            </a:r>
            <a:r>
              <a:rPr lang="zh-CN" altLang="en-US">
                <a:solidFill>
                  <a:srgbClr val="00B050"/>
                </a:solidFill>
                <a:sym typeface="+mn-ea"/>
              </a:rPr>
              <a:t>清单缺陷</a:t>
            </a:r>
            <a:r>
              <a:rPr lang="zh-CN" altLang="en-US">
                <a:sym typeface="+mn-ea"/>
              </a:rPr>
              <a:t>、暂列金额、暂估价、总承包服务费、计日工、物价变化、法律</a:t>
            </a:r>
            <a:r>
              <a:rPr lang="zh-CN" altLang="en-US">
                <a:solidFill>
                  <a:srgbClr val="00B050"/>
                </a:solidFill>
                <a:sym typeface="+mn-ea"/>
              </a:rPr>
              <a:t>法规及政策</a:t>
            </a:r>
            <a:r>
              <a:rPr lang="zh-CN" altLang="en-US">
                <a:sym typeface="+mn-ea"/>
              </a:rPr>
              <a:t>性变</a:t>
            </a:r>
            <a:r>
              <a:rPr lang="zh-CN" altLang="en-US">
                <a:sym typeface="+mn-ea"/>
              </a:rPr>
              <a:t>化、工程变更、工程索赔等合同价款调整的内容、方法、程序、支付及时限；</a:t>
            </a:r>
            <a:endParaRPr lang="zh-CN" altLang="en-US"/>
          </a:p>
          <a:p>
            <a:r>
              <a:rPr lang="zh-CN" altLang="en-US">
                <a:sym typeface="+mn-ea"/>
              </a:rPr>
              <a:t>（</a:t>
            </a:r>
            <a:r>
              <a:rPr lang="en-US" altLang="zh-CN">
                <a:solidFill>
                  <a:srgbClr val="FF0000"/>
                </a:solidFill>
                <a:sym typeface="+mn-ea"/>
              </a:rPr>
              <a:t>13</a:t>
            </a:r>
            <a:r>
              <a:rPr lang="zh-CN" altLang="en-US">
                <a:solidFill>
                  <a:srgbClr val="FF0000"/>
                </a:solidFill>
                <a:sym typeface="+mn-ea"/>
              </a:rPr>
              <a:t>清单：</a:t>
            </a:r>
            <a:r>
              <a:rPr lang="zh-CN" altLang="en-US">
                <a:sym typeface="+mn-ea"/>
              </a:rPr>
              <a:t>法律法规变化；工程变更；</a:t>
            </a:r>
            <a:r>
              <a:rPr lang="zh-CN" altLang="en-US">
                <a:solidFill>
                  <a:srgbClr val="00B050"/>
                </a:solidFill>
                <a:sym typeface="+mn-ea"/>
              </a:rPr>
              <a:t>项目特征不符</a:t>
            </a:r>
            <a:r>
              <a:rPr lang="zh-CN" altLang="en-US">
                <a:sym typeface="+mn-ea"/>
              </a:rPr>
              <a:t>；</a:t>
            </a:r>
            <a:r>
              <a:rPr lang="zh-CN" altLang="en-US">
                <a:solidFill>
                  <a:srgbClr val="00B050"/>
                </a:solidFill>
                <a:sym typeface="+mn-ea"/>
              </a:rPr>
              <a:t>工程量清单缺项</a:t>
            </a:r>
            <a:r>
              <a:rPr lang="zh-CN" altLang="en-US">
                <a:sym typeface="+mn-ea"/>
              </a:rPr>
              <a:t>；</a:t>
            </a:r>
            <a:r>
              <a:rPr lang="zh-CN" altLang="en-US">
                <a:solidFill>
                  <a:srgbClr val="00B050"/>
                </a:solidFill>
                <a:sym typeface="+mn-ea"/>
              </a:rPr>
              <a:t>工程量偏差</a:t>
            </a:r>
            <a:r>
              <a:rPr lang="zh-CN" altLang="en-US">
                <a:sym typeface="+mn-ea"/>
              </a:rPr>
              <a:t>；计日工；物价变化；暂估价；</a:t>
            </a:r>
            <a:r>
              <a:rPr lang="zh-CN" altLang="en-US">
                <a:solidFill>
                  <a:srgbClr val="00B050"/>
                </a:solidFill>
                <a:sym typeface="+mn-ea"/>
              </a:rPr>
              <a:t>不可抗力</a:t>
            </a:r>
            <a:r>
              <a:rPr lang="zh-CN" altLang="en-US">
                <a:sym typeface="+mn-ea"/>
              </a:rPr>
              <a:t>；</a:t>
            </a:r>
            <a:r>
              <a:rPr lang="zh-CN" altLang="en-US">
                <a:solidFill>
                  <a:srgbClr val="00B050"/>
                </a:solidFill>
                <a:sym typeface="+mn-ea"/>
              </a:rPr>
              <a:t>提前竣工</a:t>
            </a:r>
            <a:r>
              <a:rPr lang="zh-CN" altLang="en-US">
                <a:sym typeface="+mn-ea"/>
              </a:rPr>
              <a:t>（赶工补偿）；</a:t>
            </a:r>
            <a:r>
              <a:rPr lang="zh-CN" altLang="en-US">
                <a:solidFill>
                  <a:srgbClr val="00B050"/>
                </a:solidFill>
                <a:sym typeface="+mn-ea"/>
              </a:rPr>
              <a:t>误期赔偿</a:t>
            </a:r>
            <a:r>
              <a:rPr lang="zh-CN" altLang="en-US">
                <a:sym typeface="+mn-ea"/>
              </a:rPr>
              <a:t>；索赔；</a:t>
            </a:r>
            <a:r>
              <a:rPr lang="zh-CN" altLang="en-US">
                <a:solidFill>
                  <a:srgbClr val="00B050"/>
                </a:solidFill>
                <a:sym typeface="+mn-ea"/>
              </a:rPr>
              <a:t>现场签证</a:t>
            </a:r>
            <a:r>
              <a:rPr lang="zh-CN" altLang="en-US">
                <a:sym typeface="+mn-ea"/>
              </a:rPr>
              <a:t>；暂列金额；</a:t>
            </a:r>
            <a:r>
              <a:rPr lang="zh-CN" altLang="en-US">
                <a:sym typeface="+mn-ea"/>
              </a:rPr>
              <a:t>）</a:t>
            </a:r>
            <a:endParaRPr lang="en-US" altLang="zh-CN">
              <a:sym typeface="+mn-ea"/>
            </a:endParaRPr>
          </a:p>
          <a:p>
            <a:r>
              <a:rPr lang="en-US" altLang="zh-CN">
                <a:sym typeface="+mn-ea"/>
              </a:rPr>
              <a:t>12</a:t>
            </a:r>
            <a:r>
              <a:rPr lang="zh-CN" altLang="en-US">
                <a:sym typeface="+mn-ea"/>
              </a:rPr>
              <a:t>违约责任以及发生合同价款争议的解决方式、时间；</a:t>
            </a:r>
            <a:endParaRPr lang="zh-CN" altLang="en-US"/>
          </a:p>
          <a:p>
            <a:r>
              <a:rPr lang="en-US" altLang="zh-CN">
                <a:sym typeface="+mn-ea"/>
              </a:rPr>
              <a:t>13</a:t>
            </a:r>
            <a:r>
              <a:rPr lang="zh-CN" altLang="en-US">
                <a:sym typeface="+mn-ea"/>
              </a:rPr>
              <a:t>竣工结算计量、计价、支付的依据、程序、方法、时限；</a:t>
            </a:r>
            <a:endParaRPr lang="zh-CN" altLang="en-US"/>
          </a:p>
          <a:p>
            <a:r>
              <a:rPr lang="en-US" altLang="zh-CN">
                <a:sym typeface="+mn-ea"/>
              </a:rPr>
              <a:t>14</a:t>
            </a:r>
            <a:r>
              <a:rPr lang="zh-CN" altLang="en-US">
                <a:sym typeface="+mn-ea"/>
              </a:rPr>
              <a:t>与合同履行及工程价款相关的其他事项。</a:t>
            </a:r>
            <a:endParaRPr lang="zh-CN" altLang="en-US"/>
          </a:p>
          <a:p>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3.5</a:t>
            </a:r>
            <a:r>
              <a:rPr lang="zh-CN" altLang="en-US"/>
              <a:t>投标</a:t>
            </a:r>
            <a:r>
              <a:rPr lang="en-US" altLang="zh-CN"/>
              <a:t>报价</a:t>
            </a:r>
            <a:r>
              <a:rPr lang="en-US" altLang="zh-CN">
                <a:solidFill>
                  <a:srgbClr val="FF0000"/>
                </a:solidFill>
              </a:rPr>
              <a:t>澄清或说明</a:t>
            </a:r>
            <a:endParaRPr lang="zh-CN" altLang="en-US"/>
          </a:p>
          <a:p>
            <a:r>
              <a:rPr lang="en-US" altLang="zh-CN"/>
              <a:t>3.5.1</a:t>
            </a:r>
            <a:r>
              <a:rPr lang="zh-CN" altLang="en-US"/>
              <a:t>招标工程进行投标报价澄清或说明的，澄清或说明应在工程</a:t>
            </a:r>
            <a:r>
              <a:rPr lang="zh-CN" altLang="en-US">
                <a:solidFill>
                  <a:srgbClr val="FF0000"/>
                </a:solidFill>
              </a:rPr>
              <a:t>开标后</a:t>
            </a:r>
            <a:r>
              <a:rPr lang="zh-CN" altLang="en-US"/>
              <a:t>至</a:t>
            </a:r>
            <a:r>
              <a:rPr lang="zh-CN" altLang="en-US">
                <a:solidFill>
                  <a:srgbClr val="FF0000"/>
                </a:solidFill>
              </a:rPr>
              <a:t>定标前</a:t>
            </a:r>
            <a:r>
              <a:rPr lang="zh-CN" altLang="en-US"/>
              <a:t>进行，可按下列规</a:t>
            </a:r>
            <a:r>
              <a:rPr lang="zh-CN" altLang="en-US"/>
              <a:t>定进行：</a:t>
            </a:r>
            <a:endParaRPr lang="zh-CN" altLang="en-US"/>
          </a:p>
          <a:p>
            <a:r>
              <a:rPr lang="en-US" altLang="zh-CN"/>
              <a:t>1</a:t>
            </a:r>
            <a:r>
              <a:rPr lang="zh-CN" altLang="en-US"/>
              <a:t>对</a:t>
            </a:r>
            <a:r>
              <a:rPr lang="zh-CN" altLang="en-US">
                <a:solidFill>
                  <a:srgbClr val="FF0000"/>
                </a:solidFill>
              </a:rPr>
              <a:t>不响应</a:t>
            </a:r>
            <a:r>
              <a:rPr lang="zh-CN" altLang="en-US"/>
              <a:t>招标文件</a:t>
            </a:r>
            <a:r>
              <a:rPr lang="zh-CN" altLang="en-US">
                <a:solidFill>
                  <a:srgbClr val="00B050"/>
                </a:solidFill>
              </a:rPr>
              <a:t>实质性要求</a:t>
            </a:r>
            <a:r>
              <a:rPr lang="zh-CN" altLang="en-US"/>
              <a:t>的投标文件，应在投标报价澄清或说明报告中列出</a:t>
            </a:r>
            <a:r>
              <a:rPr lang="zh-CN" altLang="en-US">
                <a:solidFill>
                  <a:srgbClr val="00B050"/>
                </a:solidFill>
              </a:rPr>
              <a:t>不响应</a:t>
            </a:r>
            <a:r>
              <a:rPr lang="zh-CN" altLang="en-US"/>
              <a:t>的内容及其与招标文件要求的</a:t>
            </a:r>
            <a:r>
              <a:rPr lang="zh-CN" altLang="en-US">
                <a:solidFill>
                  <a:srgbClr val="00B050"/>
                </a:solidFill>
              </a:rPr>
              <a:t>偏差</a:t>
            </a:r>
            <a:r>
              <a:rPr lang="zh-CN" altLang="en-US"/>
              <a:t>，供评标委员会</a:t>
            </a:r>
            <a:r>
              <a:rPr lang="en-US" altLang="zh-CN"/>
              <a:t>(</a:t>
            </a:r>
            <a:r>
              <a:rPr lang="zh-CN" altLang="en-US"/>
              <a:t>或定标委员会</a:t>
            </a:r>
            <a:r>
              <a:rPr lang="en-US" altLang="zh-CN"/>
              <a:t>)</a:t>
            </a:r>
            <a:r>
              <a:rPr lang="zh-CN" altLang="en-US"/>
              <a:t>依据招标文件要求和相关规定决定是否作为</a:t>
            </a:r>
            <a:r>
              <a:rPr lang="zh-CN" altLang="en-US">
                <a:solidFill>
                  <a:srgbClr val="00B050"/>
                </a:solidFill>
              </a:rPr>
              <a:t>无效投标</a:t>
            </a:r>
            <a:r>
              <a:rPr lang="zh-CN" altLang="en-US"/>
              <a:t>处理。</a:t>
            </a:r>
            <a:endParaRPr lang="zh-CN" altLang="en-US"/>
          </a:p>
          <a:p>
            <a:r>
              <a:rPr lang="zh-CN" altLang="en-US"/>
              <a:t>投标报价澄清或说明过程不可要求投标人通过确认或撤回</a:t>
            </a:r>
            <a:r>
              <a:rPr lang="zh-CN" altLang="en-US">
                <a:solidFill>
                  <a:srgbClr val="00B050"/>
                </a:solidFill>
              </a:rPr>
              <a:t>不响应</a:t>
            </a:r>
            <a:r>
              <a:rPr lang="zh-CN" altLang="en-US"/>
              <a:t>的投标文件转变为</a:t>
            </a:r>
            <a:r>
              <a:rPr lang="zh-CN" altLang="en-US">
                <a:solidFill>
                  <a:srgbClr val="00B050"/>
                </a:solidFill>
              </a:rPr>
              <a:t>响应</a:t>
            </a:r>
            <a:r>
              <a:rPr lang="zh-CN" altLang="en-US"/>
              <a:t>招标文件实质性要求的投标文件。</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900">
                <a:sym typeface="+mn-ea"/>
              </a:rPr>
              <a:t>2</a:t>
            </a:r>
            <a:r>
              <a:rPr lang="zh-CN" altLang="en-US" sz="2900">
                <a:sym typeface="+mn-ea"/>
              </a:rPr>
              <a:t>对</a:t>
            </a:r>
            <a:r>
              <a:rPr lang="zh-CN" altLang="en-US" sz="2900">
                <a:solidFill>
                  <a:srgbClr val="FF0000"/>
                </a:solidFill>
                <a:sym typeface="+mn-ea"/>
              </a:rPr>
              <a:t>响应</a:t>
            </a:r>
            <a:r>
              <a:rPr lang="zh-CN" altLang="en-US" sz="2900">
                <a:sym typeface="+mn-ea"/>
              </a:rPr>
              <a:t>招标文件实质性要求的投标文件，可就投标文件中的</a:t>
            </a:r>
            <a:r>
              <a:rPr lang="zh-CN" altLang="en-US" sz="2900">
                <a:solidFill>
                  <a:srgbClr val="00B050"/>
                </a:solidFill>
                <a:sym typeface="+mn-ea"/>
              </a:rPr>
              <a:t>算术误差、细微偏差、报价合理性、报价完整性</a:t>
            </a:r>
            <a:r>
              <a:rPr lang="en-US" altLang="zh-CN" sz="2900">
                <a:sym typeface="+mn-ea"/>
              </a:rPr>
              <a:t>(</a:t>
            </a:r>
            <a:r>
              <a:rPr lang="zh-CN" altLang="en-US" sz="2900">
                <a:sym typeface="+mn-ea"/>
              </a:rPr>
              <a:t>漏报或未报</a:t>
            </a:r>
            <a:r>
              <a:rPr lang="en-US" altLang="zh-CN" sz="2900">
                <a:sym typeface="+mn-ea"/>
              </a:rPr>
              <a:t>)</a:t>
            </a:r>
            <a:r>
              <a:rPr lang="zh-CN" altLang="en-US" sz="2900">
                <a:sym typeface="+mn-ea"/>
              </a:rPr>
              <a:t>等要求投标人</a:t>
            </a:r>
            <a:r>
              <a:rPr lang="zh-CN" altLang="en-US" sz="2900">
                <a:solidFill>
                  <a:srgbClr val="FF0000"/>
                </a:solidFill>
                <a:sym typeface="+mn-ea"/>
              </a:rPr>
              <a:t>澄清或说明</a:t>
            </a:r>
            <a:r>
              <a:rPr lang="zh-CN" altLang="en-US" sz="2900">
                <a:sym typeface="+mn-ea"/>
              </a:rPr>
              <a:t>，但要求投标人澄清或说明的文件以及投标人的澄清或说明文件</a:t>
            </a:r>
            <a:r>
              <a:rPr lang="zh-CN" altLang="en-US" sz="2900">
                <a:solidFill>
                  <a:srgbClr val="FF0000"/>
                </a:solidFill>
                <a:sym typeface="+mn-ea"/>
              </a:rPr>
              <a:t>不可变更</a:t>
            </a:r>
            <a:r>
              <a:rPr lang="zh-CN" altLang="en-US" sz="2900">
                <a:sym typeface="+mn-ea"/>
              </a:rPr>
              <a:t>招标文件规定的工程范围、工期要求及合同条件，也不可对</a:t>
            </a:r>
            <a:r>
              <a:rPr lang="zh-CN" altLang="en-US" sz="2900">
                <a:solidFill>
                  <a:srgbClr val="FF0000"/>
                </a:solidFill>
                <a:sym typeface="+mn-ea"/>
              </a:rPr>
              <a:t>投标总价</a:t>
            </a:r>
            <a:r>
              <a:rPr lang="zh-CN" altLang="en-US" sz="2900">
                <a:sym typeface="+mn-ea"/>
              </a:rPr>
              <a:t>和</a:t>
            </a:r>
            <a:r>
              <a:rPr lang="zh-CN" altLang="en-US" sz="2900">
                <a:solidFill>
                  <a:srgbClr val="FF0000"/>
                </a:solidFill>
                <a:sym typeface="+mn-ea"/>
              </a:rPr>
              <a:t>投标工期</a:t>
            </a:r>
            <a:r>
              <a:rPr lang="zh-CN" altLang="en-US" sz="2900">
                <a:sym typeface="+mn-ea"/>
              </a:rPr>
              <a:t>进行修改。</a:t>
            </a:r>
            <a:endParaRPr lang="zh-CN" altLang="en-US" sz="2900"/>
          </a:p>
          <a:p>
            <a:r>
              <a:rPr lang="en-US" altLang="zh-CN" sz="2900">
                <a:sym typeface="+mn-ea"/>
              </a:rPr>
              <a:t>3</a:t>
            </a:r>
            <a:r>
              <a:rPr lang="zh-CN" altLang="en-US" sz="2900">
                <a:sym typeface="+mn-ea"/>
              </a:rPr>
              <a:t>在完成投标报价澄清或说明后，应对澄清或说明情况进行书面记载，编制投标报价澄清或说明</a:t>
            </a:r>
            <a:r>
              <a:rPr lang="zh-CN" altLang="en-US" sz="2900">
                <a:sym typeface="+mn-ea"/>
              </a:rPr>
              <a:t>报告，供评标委员会</a:t>
            </a:r>
            <a:r>
              <a:rPr lang="en-US" altLang="zh-CN" sz="2900">
                <a:sym typeface="+mn-ea"/>
              </a:rPr>
              <a:t>(</a:t>
            </a:r>
            <a:r>
              <a:rPr lang="zh-CN" altLang="en-US" sz="2900">
                <a:sym typeface="+mn-ea"/>
              </a:rPr>
              <a:t>或定标委员会</a:t>
            </a:r>
            <a:r>
              <a:rPr lang="en-US" altLang="zh-CN" sz="2900">
                <a:sym typeface="+mn-ea"/>
              </a:rPr>
              <a:t>)</a:t>
            </a:r>
            <a:r>
              <a:rPr lang="zh-CN" altLang="en-US" sz="2900">
                <a:sym typeface="+mn-ea"/>
              </a:rPr>
              <a:t>作评标</a:t>
            </a:r>
            <a:r>
              <a:rPr lang="en-US" altLang="zh-CN" sz="2900">
                <a:sym typeface="+mn-ea"/>
              </a:rPr>
              <a:t>(</a:t>
            </a:r>
            <a:r>
              <a:rPr lang="zh-CN" altLang="en-US" sz="2900">
                <a:sym typeface="+mn-ea"/>
              </a:rPr>
              <a:t>或定标</a:t>
            </a:r>
            <a:r>
              <a:rPr lang="en-US" altLang="zh-CN" sz="2900">
                <a:sym typeface="+mn-ea"/>
              </a:rPr>
              <a:t>)</a:t>
            </a:r>
            <a:r>
              <a:rPr lang="zh-CN" altLang="en-US" sz="2900">
                <a:sym typeface="+mn-ea"/>
              </a:rPr>
              <a:t>参考。</a:t>
            </a:r>
            <a:endParaRPr lang="zh-CN" altLang="en-US" sz="2900"/>
          </a:p>
          <a:p>
            <a:r>
              <a:rPr lang="en-US" altLang="zh-CN" sz="2900">
                <a:sym typeface="+mn-ea"/>
              </a:rPr>
              <a:t>4</a:t>
            </a:r>
            <a:r>
              <a:rPr lang="zh-CN" altLang="en-US" sz="2900">
                <a:sym typeface="+mn-ea"/>
              </a:rPr>
              <a:t>投标报价</a:t>
            </a:r>
            <a:r>
              <a:rPr lang="zh-CN" altLang="en-US" sz="2900">
                <a:solidFill>
                  <a:srgbClr val="00B050"/>
                </a:solidFill>
                <a:sym typeface="+mn-ea"/>
              </a:rPr>
              <a:t>澄清或说明</a:t>
            </a:r>
            <a:r>
              <a:rPr lang="zh-CN" altLang="en-US" sz="2900">
                <a:solidFill>
                  <a:srgbClr val="FF0000"/>
                </a:solidFill>
                <a:sym typeface="+mn-ea"/>
              </a:rPr>
              <a:t>仅对</a:t>
            </a:r>
            <a:r>
              <a:rPr lang="zh-CN" altLang="en-US" sz="2900">
                <a:sym typeface="+mn-ea"/>
              </a:rPr>
              <a:t>投标人的</a:t>
            </a:r>
            <a:r>
              <a:rPr lang="zh-CN" altLang="en-US" sz="2900">
                <a:solidFill>
                  <a:srgbClr val="FF0000"/>
                </a:solidFill>
                <a:sym typeface="+mn-ea"/>
              </a:rPr>
              <a:t>投标报价</a:t>
            </a:r>
            <a:r>
              <a:rPr lang="zh-CN" altLang="en-US" sz="2900">
                <a:sym typeface="+mn-ea"/>
              </a:rPr>
              <a:t>按本条第</a:t>
            </a:r>
            <a:r>
              <a:rPr lang="en-US" altLang="zh-CN" sz="2900">
                <a:sym typeface="+mn-ea"/>
              </a:rPr>
              <a:t>2</a:t>
            </a:r>
            <a:r>
              <a:rPr lang="zh-CN" altLang="en-US" sz="2900">
                <a:sym typeface="+mn-ea"/>
              </a:rPr>
              <a:t>款规定内容进行，所有投标文件的符合</a:t>
            </a:r>
            <a:r>
              <a:rPr lang="zh-CN" altLang="en-US" sz="2900">
                <a:sym typeface="+mn-ea"/>
              </a:rPr>
              <a:t>性评审、完整性评审及详细评审，应由评标委员会</a:t>
            </a:r>
            <a:r>
              <a:rPr lang="en-US" altLang="zh-CN" sz="2900">
                <a:sym typeface="+mn-ea"/>
              </a:rPr>
              <a:t>(</a:t>
            </a:r>
            <a:r>
              <a:rPr lang="zh-CN" altLang="en-US" sz="2900">
                <a:sym typeface="+mn-ea"/>
              </a:rPr>
              <a:t>或定标委员会</a:t>
            </a:r>
            <a:r>
              <a:rPr lang="en-US" altLang="zh-CN" sz="2900">
                <a:sym typeface="+mn-ea"/>
              </a:rPr>
              <a:t>)</a:t>
            </a:r>
            <a:r>
              <a:rPr lang="zh-CN" altLang="en-US" sz="2900">
                <a:sym typeface="+mn-ea"/>
              </a:rPr>
              <a:t>负责。</a:t>
            </a:r>
            <a:endParaRPr lang="zh-CN" altLang="en-US" sz="2900"/>
          </a:p>
          <a:p>
            <a:endParaRPr lang="zh-CN" altLang="en-US" sz="29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3.5.2</a:t>
            </a:r>
            <a:r>
              <a:rPr lang="zh-CN" altLang="en-US"/>
              <a:t>投标人的投标文件存在</a:t>
            </a:r>
            <a:r>
              <a:rPr lang="zh-CN" altLang="en-US">
                <a:solidFill>
                  <a:srgbClr val="FF0000"/>
                </a:solidFill>
              </a:rPr>
              <a:t>算术误差</a:t>
            </a:r>
            <a:r>
              <a:rPr lang="zh-CN" altLang="en-US"/>
              <a:t>及</a:t>
            </a:r>
            <a:r>
              <a:rPr lang="zh-CN" altLang="en-US">
                <a:solidFill>
                  <a:srgbClr val="FF0000"/>
                </a:solidFill>
              </a:rPr>
              <a:t>细微偏差</a:t>
            </a:r>
            <a:r>
              <a:rPr lang="zh-CN" altLang="en-US"/>
              <a:t>的，可按下列规定</a:t>
            </a:r>
            <a:r>
              <a:rPr lang="zh-CN" altLang="en-US">
                <a:solidFill>
                  <a:srgbClr val="FF0000"/>
                </a:solidFill>
              </a:rPr>
              <a:t>修正</a:t>
            </a:r>
            <a:r>
              <a:rPr lang="zh-CN" altLang="en-US"/>
              <a:t>，但</a:t>
            </a:r>
            <a:r>
              <a:rPr lang="zh-CN" altLang="en-US">
                <a:solidFill>
                  <a:srgbClr val="FF0000"/>
                </a:solidFill>
              </a:rPr>
              <a:t>投标总价</a:t>
            </a:r>
            <a:r>
              <a:rPr lang="zh-CN" altLang="en-US"/>
              <a:t>不得做任何调整，修正报价汇总后的总价应与投标函内填报的投标</a:t>
            </a:r>
            <a:r>
              <a:rPr lang="zh-CN" altLang="en-US">
                <a:solidFill>
                  <a:srgbClr val="FF0000"/>
                </a:solidFill>
              </a:rPr>
              <a:t>总价一致</a:t>
            </a:r>
            <a:r>
              <a:rPr lang="zh-CN" altLang="en-US"/>
              <a:t>：</a:t>
            </a:r>
            <a:endParaRPr lang="zh-CN" altLang="en-US"/>
          </a:p>
          <a:p>
            <a:r>
              <a:rPr lang="en-US" altLang="zh-CN"/>
              <a:t>1</a:t>
            </a:r>
            <a:r>
              <a:rPr lang="zh-CN" altLang="en-US"/>
              <a:t>投标函</a:t>
            </a:r>
            <a:r>
              <a:rPr lang="en-US" altLang="zh-CN"/>
              <a:t>(</a:t>
            </a:r>
            <a:r>
              <a:rPr lang="zh-CN" altLang="en-US"/>
              <a:t>投标总价扉页</a:t>
            </a:r>
            <a:r>
              <a:rPr lang="en-US" altLang="zh-CN"/>
              <a:t>)</a:t>
            </a:r>
            <a:r>
              <a:rPr lang="zh-CN" altLang="en-US"/>
              <a:t>内填报的投标总价</a:t>
            </a:r>
            <a:r>
              <a:rPr lang="zh-CN" altLang="en-US">
                <a:solidFill>
                  <a:srgbClr val="00B050"/>
                </a:solidFill>
              </a:rPr>
              <a:t>大写</a:t>
            </a:r>
            <a:r>
              <a:rPr lang="zh-CN" altLang="en-US"/>
              <a:t>金额与</a:t>
            </a:r>
            <a:r>
              <a:rPr lang="zh-CN" altLang="en-US">
                <a:solidFill>
                  <a:srgbClr val="00B050"/>
                </a:solidFill>
              </a:rPr>
              <a:t>小写</a:t>
            </a:r>
            <a:r>
              <a:rPr lang="zh-CN" altLang="en-US"/>
              <a:t>金额不一致的，应以</a:t>
            </a:r>
            <a:r>
              <a:rPr lang="zh-CN" altLang="en-US">
                <a:solidFill>
                  <a:srgbClr val="FF0000"/>
                </a:solidFill>
              </a:rPr>
              <a:t>大写</a:t>
            </a:r>
            <a:r>
              <a:rPr lang="zh-CN" altLang="en-US"/>
              <a:t>金额为准，</a:t>
            </a:r>
            <a:r>
              <a:rPr lang="zh-CN" altLang="en-US"/>
              <a:t>修正相应小写金额。</a:t>
            </a:r>
            <a:endParaRPr lang="zh-CN" altLang="en-US"/>
          </a:p>
          <a:p>
            <a:r>
              <a:rPr lang="en-US" altLang="zh-CN"/>
              <a:t>2</a:t>
            </a:r>
            <a:r>
              <a:rPr lang="zh-CN" altLang="en-US"/>
              <a:t>投标人所报的</a:t>
            </a:r>
            <a:r>
              <a:rPr lang="zh-CN" altLang="en-US">
                <a:solidFill>
                  <a:srgbClr val="00B050"/>
                </a:solidFill>
              </a:rPr>
              <a:t>投标总价</a:t>
            </a:r>
            <a:r>
              <a:rPr lang="zh-CN" altLang="en-US"/>
              <a:t>与已标价工程量清单项目填报的价格</a:t>
            </a:r>
            <a:r>
              <a:rPr lang="zh-CN" altLang="en-US">
                <a:solidFill>
                  <a:srgbClr val="00B050"/>
                </a:solidFill>
              </a:rPr>
              <a:t>累计总额</a:t>
            </a:r>
            <a:r>
              <a:rPr lang="zh-CN" altLang="en-US"/>
              <a:t>不一致的，应以</a:t>
            </a:r>
            <a:r>
              <a:rPr lang="zh-CN" altLang="en-US">
                <a:solidFill>
                  <a:srgbClr val="FF0000"/>
                </a:solidFill>
              </a:rPr>
              <a:t>投标总价</a:t>
            </a:r>
            <a:r>
              <a:rPr lang="zh-CN" altLang="en-US"/>
              <a:t>为准，修正工程量清单项目报价累计总额。</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3</a:t>
            </a:r>
            <a:r>
              <a:rPr lang="zh-CN" altLang="en-US">
                <a:sym typeface="+mn-ea"/>
              </a:rPr>
              <a:t>投标总价中所列的</a:t>
            </a:r>
            <a:r>
              <a:rPr lang="zh-CN" altLang="en-US">
                <a:solidFill>
                  <a:srgbClr val="00B050"/>
                </a:solidFill>
                <a:sym typeface="+mn-ea"/>
              </a:rPr>
              <a:t>暂列金额、专业工程暂估价、材料暂估价</a:t>
            </a:r>
            <a:r>
              <a:rPr lang="en-US" altLang="zh-CN">
                <a:sym typeface="+mn-ea"/>
              </a:rPr>
              <a:t>与招标工程量清单内提供的金额</a:t>
            </a:r>
            <a:r>
              <a:rPr lang="en-US" altLang="zh-CN">
                <a:solidFill>
                  <a:srgbClr val="00B050"/>
                </a:solidFill>
                <a:sym typeface="+mn-ea"/>
              </a:rPr>
              <a:t>不一致</a:t>
            </a:r>
            <a:r>
              <a:rPr lang="zh-CN" altLang="en-US">
                <a:sym typeface="+mn-ea"/>
              </a:rPr>
              <a:t>的，应以</a:t>
            </a:r>
            <a:r>
              <a:rPr lang="zh-CN" altLang="en-US">
                <a:solidFill>
                  <a:srgbClr val="FF0000"/>
                </a:solidFill>
                <a:sym typeface="+mn-ea"/>
              </a:rPr>
              <a:t>招标</a:t>
            </a:r>
            <a:r>
              <a:rPr lang="zh-CN" altLang="en-US">
                <a:sym typeface="+mn-ea"/>
              </a:rPr>
              <a:t>工程量</a:t>
            </a:r>
            <a:r>
              <a:rPr lang="zh-CN" altLang="en-US">
                <a:solidFill>
                  <a:srgbClr val="FF0000"/>
                </a:solidFill>
                <a:sym typeface="+mn-ea"/>
              </a:rPr>
              <a:t>清单</a:t>
            </a:r>
            <a:r>
              <a:rPr lang="zh-CN" altLang="en-US">
                <a:sym typeface="+mn-ea"/>
              </a:rPr>
              <a:t>内提供的</a:t>
            </a:r>
            <a:r>
              <a:rPr lang="zh-CN" altLang="en-US">
                <a:solidFill>
                  <a:srgbClr val="FF0000"/>
                </a:solidFill>
                <a:sym typeface="+mn-ea"/>
              </a:rPr>
              <a:t>金额为准</a:t>
            </a:r>
            <a:r>
              <a:rPr lang="zh-CN" altLang="en-US">
                <a:sym typeface="+mn-ea"/>
              </a:rPr>
              <a:t>，可按本标准第</a:t>
            </a:r>
            <a:r>
              <a:rPr lang="en-US" altLang="zh-CN">
                <a:sym typeface="+mn-ea"/>
              </a:rPr>
              <a:t>3.5.1</a:t>
            </a:r>
            <a:r>
              <a:rPr lang="zh-CN" altLang="en-US">
                <a:sym typeface="+mn-ea"/>
              </a:rPr>
              <a:t>条第</a:t>
            </a:r>
            <a:r>
              <a:rPr lang="en-US" altLang="zh-CN">
                <a:sym typeface="+mn-ea"/>
              </a:rPr>
              <a:t>1</a:t>
            </a:r>
            <a:r>
              <a:rPr lang="zh-CN" altLang="en-US">
                <a:sym typeface="+mn-ea"/>
              </a:rPr>
              <a:t>款的规定处理。</a:t>
            </a:r>
            <a:r>
              <a:rPr lang="zh-CN" altLang="en-US">
                <a:solidFill>
                  <a:srgbClr val="00B050"/>
                </a:solidFill>
                <a:sym typeface="+mn-ea"/>
              </a:rPr>
              <a:t>如不作为无效投标处理的</a:t>
            </a:r>
            <a:r>
              <a:rPr lang="zh-CN" altLang="en-US">
                <a:sym typeface="+mn-ea"/>
              </a:rPr>
              <a:t>，应按招标工程量清单内提供的金额</a:t>
            </a:r>
            <a:r>
              <a:rPr lang="zh-CN" altLang="en-US">
                <a:solidFill>
                  <a:srgbClr val="FF0000"/>
                </a:solidFill>
                <a:sym typeface="+mn-ea"/>
              </a:rPr>
              <a:t>修正其报价</a:t>
            </a:r>
            <a:r>
              <a:rPr lang="zh-CN" altLang="en-US">
                <a:sym typeface="+mn-ea"/>
              </a:rPr>
              <a:t>。</a:t>
            </a:r>
            <a:endParaRPr lang="zh-CN" altLang="en-US"/>
          </a:p>
          <a:p>
            <a:r>
              <a:rPr lang="en-US" altLang="zh-CN">
                <a:sym typeface="+mn-ea"/>
              </a:rPr>
              <a:t>4</a:t>
            </a:r>
            <a:r>
              <a:rPr lang="zh-CN" altLang="en-US">
                <a:sym typeface="+mn-ea"/>
              </a:rPr>
              <a:t>投标人所报的已标价工程量清单项目的</a:t>
            </a:r>
            <a:r>
              <a:rPr lang="zh-CN" altLang="en-US">
                <a:solidFill>
                  <a:srgbClr val="FF0000"/>
                </a:solidFill>
                <a:sym typeface="+mn-ea"/>
              </a:rPr>
              <a:t>合价</a:t>
            </a:r>
            <a:r>
              <a:rPr lang="zh-CN" altLang="en-US">
                <a:sym typeface="+mn-ea"/>
              </a:rPr>
              <a:t>与其清单项目数量乘以综合</a:t>
            </a:r>
            <a:r>
              <a:rPr lang="zh-CN" altLang="en-US">
                <a:solidFill>
                  <a:srgbClr val="FF0000"/>
                </a:solidFill>
                <a:sym typeface="+mn-ea"/>
              </a:rPr>
              <a:t>单价</a:t>
            </a:r>
            <a:r>
              <a:rPr lang="zh-CN" altLang="en-US">
                <a:sym typeface="+mn-ea"/>
              </a:rPr>
              <a:t>计算结果</a:t>
            </a:r>
            <a:r>
              <a:rPr lang="zh-CN" altLang="en-US">
                <a:solidFill>
                  <a:srgbClr val="FF0000"/>
                </a:solidFill>
                <a:sym typeface="+mn-ea"/>
              </a:rPr>
              <a:t>不一致</a:t>
            </a:r>
            <a:r>
              <a:rPr lang="zh-CN" altLang="en-US">
                <a:sym typeface="+mn-ea"/>
              </a:rPr>
              <a:t>的，应以清单项目综合</a:t>
            </a:r>
            <a:r>
              <a:rPr lang="zh-CN" altLang="en-US">
                <a:solidFill>
                  <a:srgbClr val="00B050"/>
                </a:solidFill>
                <a:sym typeface="+mn-ea"/>
              </a:rPr>
              <a:t>单价为准</a:t>
            </a:r>
            <a:r>
              <a:rPr lang="zh-CN" altLang="en-US">
                <a:sym typeface="+mn-ea"/>
              </a:rPr>
              <a:t>，</a:t>
            </a:r>
            <a:r>
              <a:rPr lang="zh-CN" altLang="en-US">
                <a:solidFill>
                  <a:srgbClr val="00B050"/>
                </a:solidFill>
                <a:sym typeface="+mn-ea"/>
              </a:rPr>
              <a:t>修正合价</a:t>
            </a:r>
            <a:r>
              <a:rPr lang="zh-CN" altLang="en-US">
                <a:sym typeface="+mn-ea"/>
              </a:rPr>
              <a:t>。</a:t>
            </a:r>
            <a:endParaRPr lang="zh-CN" altLang="en-US">
              <a:sym typeface="+mn-ea"/>
            </a:endParaRPr>
          </a:p>
          <a:p>
            <a:r>
              <a:rPr lang="zh-CN" altLang="en-US">
                <a:sym typeface="+mn-ea"/>
              </a:rPr>
              <a:t>但如相应清单项目的</a:t>
            </a:r>
            <a:r>
              <a:rPr lang="zh-CN" altLang="en-US">
                <a:solidFill>
                  <a:srgbClr val="00B050"/>
                </a:solidFill>
                <a:sym typeface="+mn-ea"/>
              </a:rPr>
              <a:t>合价</a:t>
            </a:r>
            <a:r>
              <a:rPr lang="zh-CN" altLang="en-US">
                <a:sym typeface="+mn-ea"/>
              </a:rPr>
              <a:t>除以其工程</a:t>
            </a:r>
            <a:r>
              <a:rPr lang="zh-CN" altLang="en-US">
                <a:solidFill>
                  <a:srgbClr val="00B050"/>
                </a:solidFill>
                <a:sym typeface="+mn-ea"/>
              </a:rPr>
              <a:t>数量</a:t>
            </a:r>
            <a:r>
              <a:rPr lang="zh-CN" altLang="en-US">
                <a:sym typeface="+mn-ea"/>
              </a:rPr>
              <a:t>得到的综合</a:t>
            </a:r>
            <a:r>
              <a:rPr lang="zh-CN" altLang="en-US">
                <a:solidFill>
                  <a:srgbClr val="00B050"/>
                </a:solidFill>
                <a:sym typeface="+mn-ea"/>
              </a:rPr>
              <a:t>单价</a:t>
            </a:r>
            <a:r>
              <a:rPr lang="zh-CN" altLang="en-US">
                <a:sym typeface="+mn-ea"/>
              </a:rPr>
              <a:t>与已标价工程量清单内</a:t>
            </a:r>
            <a:r>
              <a:rPr lang="zh-CN" altLang="en-US">
                <a:solidFill>
                  <a:schemeClr val="tx1"/>
                </a:solidFill>
                <a:sym typeface="+mn-ea"/>
              </a:rPr>
              <a:t>相同</a:t>
            </a:r>
            <a:r>
              <a:rPr lang="zh-CN" altLang="en-US">
                <a:sym typeface="+mn-ea"/>
              </a:rPr>
              <a:t>清单项目的综合单价</a:t>
            </a:r>
            <a:r>
              <a:rPr lang="zh-CN" altLang="en-US">
                <a:solidFill>
                  <a:srgbClr val="00B050"/>
                </a:solidFill>
                <a:sym typeface="+mn-ea"/>
              </a:rPr>
              <a:t>相符</a:t>
            </a:r>
            <a:r>
              <a:rPr lang="zh-CN" altLang="en-US">
                <a:sym typeface="+mn-ea"/>
              </a:rPr>
              <a:t>，或清单项目的</a:t>
            </a:r>
            <a:r>
              <a:rPr lang="zh-CN" altLang="en-US">
                <a:solidFill>
                  <a:srgbClr val="00B050"/>
                </a:solidFill>
                <a:sym typeface="+mn-ea"/>
              </a:rPr>
              <a:t>综合</a:t>
            </a:r>
            <a:r>
              <a:rPr lang="zh-CN" altLang="en-US">
                <a:solidFill>
                  <a:srgbClr val="FF0000"/>
                </a:solidFill>
                <a:sym typeface="+mn-ea"/>
              </a:rPr>
              <a:t>单价小数点</a:t>
            </a:r>
            <a:r>
              <a:rPr lang="zh-CN" altLang="en-US">
                <a:sym typeface="+mn-ea"/>
              </a:rPr>
              <a:t>有明显错误或</a:t>
            </a:r>
            <a:r>
              <a:rPr lang="zh-CN" altLang="en-US">
                <a:solidFill>
                  <a:srgbClr val="FF0000"/>
                </a:solidFill>
                <a:sym typeface="+mn-ea"/>
              </a:rPr>
              <a:t>明显不合理</a:t>
            </a:r>
            <a:r>
              <a:rPr lang="zh-CN" altLang="en-US">
                <a:sym typeface="+mn-ea"/>
              </a:rPr>
              <a:t>的，应以清单项目</a:t>
            </a:r>
            <a:r>
              <a:rPr lang="zh-CN" altLang="en-US">
                <a:solidFill>
                  <a:srgbClr val="00B050"/>
                </a:solidFill>
                <a:sym typeface="+mn-ea"/>
              </a:rPr>
              <a:t>合价为准</a:t>
            </a:r>
            <a:r>
              <a:rPr lang="zh-CN" altLang="en-US">
                <a:sym typeface="+mn-ea"/>
              </a:rPr>
              <a:t>，</a:t>
            </a:r>
            <a:r>
              <a:rPr lang="zh-CN" altLang="en-US">
                <a:solidFill>
                  <a:srgbClr val="00B050"/>
                </a:solidFill>
                <a:sym typeface="+mn-ea"/>
              </a:rPr>
              <a:t>修正其综合单价</a:t>
            </a:r>
            <a:r>
              <a:rPr lang="zh-CN" altLang="en-US">
                <a:sym typeface="+mn-ea"/>
              </a:rPr>
              <a:t>。</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5</a:t>
            </a:r>
            <a:r>
              <a:rPr lang="zh-CN" altLang="en-US">
                <a:sym typeface="+mn-ea"/>
              </a:rPr>
              <a:t>投标人所报的</a:t>
            </a:r>
            <a:r>
              <a:rPr lang="zh-CN" altLang="en-US">
                <a:solidFill>
                  <a:srgbClr val="FF0000"/>
                </a:solidFill>
                <a:sym typeface="+mn-ea"/>
              </a:rPr>
              <a:t>单价计价</a:t>
            </a:r>
            <a:r>
              <a:rPr lang="zh-CN" altLang="en-US">
                <a:sym typeface="+mn-ea"/>
              </a:rPr>
              <a:t>的已标价工程量清单项目</a:t>
            </a:r>
            <a:r>
              <a:rPr lang="zh-CN" altLang="en-US">
                <a:solidFill>
                  <a:srgbClr val="FF0000"/>
                </a:solidFill>
                <a:sym typeface="+mn-ea"/>
              </a:rPr>
              <a:t>综合单价</a:t>
            </a:r>
            <a:r>
              <a:rPr lang="zh-CN" altLang="en-US">
                <a:sym typeface="+mn-ea"/>
              </a:rPr>
              <a:t>与其综合</a:t>
            </a:r>
            <a:r>
              <a:rPr lang="zh-CN" altLang="en-US">
                <a:solidFill>
                  <a:srgbClr val="FF0000"/>
                </a:solidFill>
                <a:sym typeface="+mn-ea"/>
              </a:rPr>
              <a:t>单价分析表</a:t>
            </a:r>
            <a:r>
              <a:rPr lang="zh-CN" altLang="en-US">
                <a:sym typeface="+mn-ea"/>
              </a:rPr>
              <a:t>中的综合单价</a:t>
            </a:r>
            <a:r>
              <a:rPr lang="zh-CN" altLang="en-US">
                <a:solidFill>
                  <a:srgbClr val="FF0000"/>
                </a:solidFill>
                <a:sym typeface="+mn-ea"/>
              </a:rPr>
              <a:t>不一致</a:t>
            </a:r>
            <a:r>
              <a:rPr lang="zh-CN" altLang="en-US">
                <a:sym typeface="+mn-ea"/>
              </a:rPr>
              <a:t>，或</a:t>
            </a:r>
            <a:r>
              <a:rPr lang="zh-CN" altLang="en-US">
                <a:solidFill>
                  <a:srgbClr val="00B050"/>
                </a:solidFill>
                <a:sym typeface="+mn-ea"/>
              </a:rPr>
              <a:t>总价计价</a:t>
            </a:r>
            <a:r>
              <a:rPr lang="zh-CN" altLang="en-US">
                <a:sym typeface="+mn-ea"/>
              </a:rPr>
              <a:t>清单项目价格与其</a:t>
            </a:r>
            <a:r>
              <a:rPr lang="zh-CN" altLang="en-US">
                <a:solidFill>
                  <a:srgbClr val="00B050"/>
                </a:solidFill>
                <a:sym typeface="+mn-ea"/>
              </a:rPr>
              <a:t>构成明细</a:t>
            </a:r>
            <a:r>
              <a:rPr lang="zh-CN" altLang="en-US">
                <a:sym typeface="+mn-ea"/>
              </a:rPr>
              <a:t>分析表中的清单项目价格</a:t>
            </a:r>
            <a:r>
              <a:rPr lang="zh-CN" altLang="en-US">
                <a:solidFill>
                  <a:srgbClr val="00B050"/>
                </a:solidFill>
                <a:sym typeface="+mn-ea"/>
              </a:rPr>
              <a:t>不一致</a:t>
            </a:r>
            <a:r>
              <a:rPr lang="zh-CN" altLang="en-US">
                <a:sym typeface="+mn-ea"/>
              </a:rPr>
              <a:t>的，应以已标价工程量清单的清单项目</a:t>
            </a:r>
            <a:r>
              <a:rPr lang="zh-CN" altLang="en-US">
                <a:solidFill>
                  <a:srgbClr val="FF0000"/>
                </a:solidFill>
                <a:sym typeface="+mn-ea"/>
              </a:rPr>
              <a:t>综合单价</a:t>
            </a:r>
            <a:r>
              <a:rPr lang="zh-CN" altLang="en-US">
                <a:sym typeface="+mn-ea"/>
              </a:rPr>
              <a:t>和</a:t>
            </a:r>
            <a:r>
              <a:rPr lang="en-US" altLang="zh-CN">
                <a:sym typeface="+mn-ea"/>
              </a:rPr>
              <a:t>(</a:t>
            </a:r>
            <a:r>
              <a:rPr lang="zh-CN" altLang="en-US">
                <a:sym typeface="+mn-ea"/>
              </a:rPr>
              <a:t>或</a:t>
            </a:r>
            <a:r>
              <a:rPr lang="en-US" altLang="zh-CN">
                <a:sym typeface="+mn-ea"/>
              </a:rPr>
              <a:t>)</a:t>
            </a:r>
            <a:r>
              <a:rPr lang="zh-CN" altLang="en-US">
                <a:sym typeface="+mn-ea"/>
              </a:rPr>
              <a:t>清单项目价格为准，</a:t>
            </a:r>
            <a:r>
              <a:rPr lang="zh-CN" altLang="en-US">
                <a:solidFill>
                  <a:srgbClr val="00B050"/>
                </a:solidFill>
                <a:sym typeface="+mn-ea"/>
              </a:rPr>
              <a:t>修正其分析表</a:t>
            </a:r>
            <a:r>
              <a:rPr lang="zh-CN" altLang="en-US">
                <a:sym typeface="+mn-ea"/>
              </a:rPr>
              <a:t>的报价。</a:t>
            </a:r>
            <a:endParaRPr lang="zh-CN" altLang="en-US"/>
          </a:p>
          <a:p>
            <a:r>
              <a:rPr lang="en-US" altLang="zh-CN">
                <a:sym typeface="+mn-ea"/>
              </a:rPr>
              <a:t>6</a:t>
            </a:r>
            <a:r>
              <a:rPr lang="zh-CN" altLang="en-US">
                <a:solidFill>
                  <a:srgbClr val="00B050"/>
                </a:solidFill>
                <a:sym typeface="+mn-ea"/>
              </a:rPr>
              <a:t>增值税</a:t>
            </a:r>
            <a:r>
              <a:rPr lang="zh-CN" altLang="en-US">
                <a:sym typeface="+mn-ea"/>
              </a:rPr>
              <a:t>应依据</a:t>
            </a:r>
            <a:r>
              <a:rPr lang="zh-CN" altLang="en-US">
                <a:solidFill>
                  <a:srgbClr val="00B050"/>
                </a:solidFill>
                <a:sym typeface="+mn-ea"/>
              </a:rPr>
              <a:t>修正后</a:t>
            </a:r>
            <a:r>
              <a:rPr lang="zh-CN" altLang="en-US">
                <a:sym typeface="+mn-ea"/>
              </a:rPr>
              <a:t>的分部分项工程项目清单、措施项目清单、其他项目清单</a:t>
            </a:r>
            <a:r>
              <a:rPr lang="en-US" altLang="zh-CN">
                <a:sym typeface="+mn-ea"/>
              </a:rPr>
              <a:t>(</a:t>
            </a:r>
            <a:r>
              <a:rPr lang="zh-CN" altLang="en-US">
                <a:sym typeface="+mn-ea"/>
              </a:rPr>
              <a:t>专业工程暂估价除外</a:t>
            </a:r>
            <a:r>
              <a:rPr lang="en-US" altLang="zh-CN">
                <a:sym typeface="+mn-ea"/>
              </a:rPr>
              <a:t>)</a:t>
            </a:r>
            <a:r>
              <a:rPr lang="zh-CN" altLang="en-US">
                <a:sym typeface="+mn-ea"/>
              </a:rPr>
              <a:t>的算术总价乘以税率</a:t>
            </a:r>
            <a:r>
              <a:rPr lang="zh-CN" altLang="en-US">
                <a:solidFill>
                  <a:srgbClr val="00B050"/>
                </a:solidFill>
                <a:sym typeface="+mn-ea"/>
              </a:rPr>
              <a:t>修正其报价</a:t>
            </a:r>
            <a:r>
              <a:rPr lang="zh-CN" altLang="en-US">
                <a:sym typeface="+mn-ea"/>
              </a:rPr>
              <a:t>。</a:t>
            </a:r>
            <a:endParaRPr lang="zh-CN" altLang="en-US"/>
          </a:p>
          <a:p>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7</a:t>
            </a:r>
            <a:r>
              <a:rPr lang="zh-CN" altLang="en-US">
                <a:sym typeface="+mn-ea"/>
              </a:rPr>
              <a:t>按本条</a:t>
            </a:r>
            <a:r>
              <a:rPr lang="zh-CN" altLang="en-US">
                <a:solidFill>
                  <a:srgbClr val="00B050"/>
                </a:solidFill>
                <a:sym typeface="+mn-ea"/>
              </a:rPr>
              <a:t>第</a:t>
            </a:r>
            <a:r>
              <a:rPr lang="en-US" altLang="zh-CN">
                <a:solidFill>
                  <a:srgbClr val="00B050"/>
                </a:solidFill>
                <a:sym typeface="+mn-ea"/>
              </a:rPr>
              <a:t>2</a:t>
            </a:r>
            <a:r>
              <a:rPr lang="zh-CN" altLang="en-US">
                <a:solidFill>
                  <a:srgbClr val="00B050"/>
                </a:solidFill>
                <a:sym typeface="+mn-ea"/>
              </a:rPr>
              <a:t>款</a:t>
            </a:r>
            <a:r>
              <a:rPr lang="en-US" altLang="zh-CN">
                <a:solidFill>
                  <a:srgbClr val="00B050"/>
                </a:solidFill>
                <a:sym typeface="+mn-ea"/>
              </a:rPr>
              <a:t>~</a:t>
            </a:r>
            <a:r>
              <a:rPr lang="zh-CN" altLang="en-US">
                <a:solidFill>
                  <a:srgbClr val="00B050"/>
                </a:solidFill>
                <a:sym typeface="+mn-ea"/>
              </a:rPr>
              <a:t>第</a:t>
            </a:r>
            <a:r>
              <a:rPr lang="en-US" altLang="zh-CN">
                <a:solidFill>
                  <a:srgbClr val="00B050"/>
                </a:solidFill>
                <a:sym typeface="+mn-ea"/>
              </a:rPr>
              <a:t>6</a:t>
            </a:r>
            <a:r>
              <a:rPr lang="zh-CN" altLang="en-US">
                <a:solidFill>
                  <a:srgbClr val="00B050"/>
                </a:solidFill>
                <a:sym typeface="+mn-ea"/>
              </a:rPr>
              <a:t>款</a:t>
            </a:r>
            <a:r>
              <a:rPr lang="zh-CN" altLang="en-US">
                <a:sym typeface="+mn-ea"/>
              </a:rPr>
              <a:t>规定完成修正的算术</a:t>
            </a:r>
            <a:r>
              <a:rPr lang="zh-CN" altLang="en-US">
                <a:solidFill>
                  <a:srgbClr val="FF0000"/>
                </a:solidFill>
                <a:sym typeface="+mn-ea"/>
              </a:rPr>
              <a:t>正确</a:t>
            </a:r>
            <a:r>
              <a:rPr lang="zh-CN" altLang="en-US">
                <a:sym typeface="+mn-ea"/>
              </a:rPr>
              <a:t>投标</a:t>
            </a:r>
            <a:r>
              <a:rPr lang="zh-CN" altLang="en-US">
                <a:solidFill>
                  <a:srgbClr val="FF0000"/>
                </a:solidFill>
                <a:sym typeface="+mn-ea"/>
              </a:rPr>
              <a:t>总价</a:t>
            </a:r>
            <a:r>
              <a:rPr lang="zh-CN" altLang="en-US">
                <a:sym typeface="+mn-ea"/>
              </a:rPr>
              <a:t>与投标函内的</a:t>
            </a:r>
            <a:r>
              <a:rPr lang="zh-CN" altLang="en-US">
                <a:solidFill>
                  <a:srgbClr val="FF0000"/>
                </a:solidFill>
                <a:sym typeface="+mn-ea"/>
              </a:rPr>
              <a:t>投标总价</a:t>
            </a:r>
            <a:r>
              <a:rPr lang="zh-CN" altLang="en-US">
                <a:solidFill>
                  <a:srgbClr val="00B050"/>
                </a:solidFill>
                <a:sym typeface="+mn-ea"/>
              </a:rPr>
              <a:t>存在误差</a:t>
            </a:r>
            <a:r>
              <a:rPr lang="zh-CN" altLang="en-US">
                <a:sym typeface="+mn-ea"/>
              </a:rPr>
              <a:t>的，应按</a:t>
            </a:r>
            <a:r>
              <a:rPr lang="zh-CN" altLang="en-US">
                <a:solidFill>
                  <a:srgbClr val="00B050"/>
                </a:solidFill>
                <a:sym typeface="+mn-ea"/>
              </a:rPr>
              <a:t>总误差金额</a:t>
            </a:r>
            <a:r>
              <a:rPr lang="zh-CN" altLang="en-US">
                <a:sym typeface="+mn-ea"/>
              </a:rPr>
              <a:t>占</a:t>
            </a:r>
            <a:r>
              <a:rPr lang="zh-CN" altLang="en-US">
                <a:solidFill>
                  <a:srgbClr val="00B050"/>
                </a:solidFill>
                <a:sym typeface="+mn-ea"/>
              </a:rPr>
              <a:t>分部分项</a:t>
            </a:r>
            <a:r>
              <a:rPr lang="zh-CN" altLang="en-US">
                <a:sym typeface="+mn-ea"/>
              </a:rPr>
              <a:t>工程项目清单</a:t>
            </a:r>
            <a:r>
              <a:rPr lang="zh-CN" altLang="en-US">
                <a:solidFill>
                  <a:srgbClr val="00B050"/>
                </a:solidFill>
                <a:sym typeface="+mn-ea"/>
              </a:rPr>
              <a:t>报价总额</a:t>
            </a:r>
            <a:r>
              <a:rPr lang="en-US" altLang="zh-CN">
                <a:sym typeface="+mn-ea"/>
              </a:rPr>
              <a:t>(</a:t>
            </a:r>
            <a:r>
              <a:rPr lang="zh-CN" altLang="en-US">
                <a:sym typeface="+mn-ea"/>
              </a:rPr>
              <a:t>不含材料暂估价项目</a:t>
            </a:r>
            <a:r>
              <a:rPr lang="en-US" altLang="zh-CN">
                <a:sym typeface="+mn-ea"/>
              </a:rPr>
              <a:t>)</a:t>
            </a:r>
            <a:r>
              <a:rPr lang="zh-CN" altLang="en-US">
                <a:sym typeface="+mn-ea"/>
              </a:rPr>
              <a:t>的</a:t>
            </a:r>
            <a:r>
              <a:rPr lang="zh-CN" altLang="en-US">
                <a:solidFill>
                  <a:srgbClr val="00B050"/>
                </a:solidFill>
                <a:sym typeface="+mn-ea"/>
              </a:rPr>
              <a:t>比率</a:t>
            </a:r>
            <a:r>
              <a:rPr lang="zh-CN" altLang="en-US">
                <a:solidFill>
                  <a:srgbClr val="FF0000"/>
                </a:solidFill>
                <a:sym typeface="+mn-ea"/>
              </a:rPr>
              <a:t>分摊</a:t>
            </a:r>
            <a:r>
              <a:rPr lang="zh-CN" altLang="en-US">
                <a:sym typeface="+mn-ea"/>
              </a:rPr>
              <a:t>到各分部分项工程清单项目的</a:t>
            </a:r>
            <a:r>
              <a:rPr lang="zh-CN" altLang="en-US">
                <a:solidFill>
                  <a:srgbClr val="00B050"/>
                </a:solidFill>
                <a:sym typeface="+mn-ea"/>
              </a:rPr>
              <a:t>综合单价</a:t>
            </a:r>
            <a:r>
              <a:rPr lang="zh-CN" altLang="en-US">
                <a:sym typeface="+mn-ea"/>
              </a:rPr>
              <a:t>及其</a:t>
            </a:r>
            <a:r>
              <a:rPr lang="zh-CN" altLang="en-US">
                <a:solidFill>
                  <a:srgbClr val="00B050"/>
                </a:solidFill>
                <a:sym typeface="+mn-ea"/>
              </a:rPr>
              <a:t>合价</a:t>
            </a:r>
            <a:r>
              <a:rPr lang="zh-CN" altLang="en-US">
                <a:sym typeface="+mn-ea"/>
              </a:rPr>
              <a:t>上，经分摊调整后的</a:t>
            </a:r>
            <a:r>
              <a:rPr lang="zh-CN" altLang="en-US">
                <a:solidFill>
                  <a:srgbClr val="FF0000"/>
                </a:solidFill>
                <a:sym typeface="+mn-ea"/>
              </a:rPr>
              <a:t>修正综合单价</a:t>
            </a:r>
            <a:r>
              <a:rPr lang="zh-CN" altLang="en-US">
                <a:sym typeface="+mn-ea"/>
              </a:rPr>
              <a:t>及其</a:t>
            </a:r>
            <a:r>
              <a:rPr lang="zh-CN" altLang="en-US">
                <a:solidFill>
                  <a:srgbClr val="FF0000"/>
                </a:solidFill>
                <a:sym typeface="+mn-ea"/>
              </a:rPr>
              <a:t>合价</a:t>
            </a:r>
            <a:r>
              <a:rPr lang="zh-CN" altLang="en-US">
                <a:sym typeface="+mn-ea"/>
              </a:rPr>
              <a:t>可作为中标后合同约定进度款计算和工程变更等合同价款调整计价的依据，但</a:t>
            </a:r>
            <a:r>
              <a:rPr lang="zh-CN" altLang="en-US">
                <a:solidFill>
                  <a:srgbClr val="FF0000"/>
                </a:solidFill>
                <a:sym typeface="+mn-ea"/>
              </a:rPr>
              <a:t>分摊后</a:t>
            </a:r>
            <a:r>
              <a:rPr lang="zh-CN" altLang="en-US">
                <a:sym typeface="+mn-ea"/>
              </a:rPr>
              <a:t>综合单价内所含的</a:t>
            </a:r>
            <a:r>
              <a:rPr lang="zh-CN" altLang="en-US">
                <a:solidFill>
                  <a:srgbClr val="FF0000"/>
                </a:solidFill>
                <a:sym typeface="+mn-ea"/>
              </a:rPr>
              <a:t>材料暂估</a:t>
            </a:r>
            <a:r>
              <a:rPr lang="zh-CN" altLang="en-US">
                <a:sym typeface="+mn-ea"/>
              </a:rPr>
              <a:t>价仍应按招标</a:t>
            </a:r>
            <a:r>
              <a:rPr lang="zh-CN" altLang="en-US">
                <a:sym typeface="+mn-ea"/>
              </a:rPr>
              <a:t>工程量清单提供的材料暂估价计算。</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800"/>
              <a:t>3.5.3</a:t>
            </a:r>
            <a:r>
              <a:rPr lang="zh-CN" altLang="en-US" sz="2800"/>
              <a:t>投标报价存在下列</a:t>
            </a:r>
            <a:r>
              <a:rPr lang="zh-CN" altLang="en-US" sz="2800">
                <a:solidFill>
                  <a:srgbClr val="FF0000"/>
                </a:solidFill>
              </a:rPr>
              <a:t>报价合理性</a:t>
            </a:r>
            <a:r>
              <a:rPr lang="zh-CN" altLang="en-US" sz="2800"/>
              <a:t>疑问的，可要求投标人作出相应的</a:t>
            </a:r>
            <a:r>
              <a:rPr lang="zh-CN" altLang="en-US" sz="2800">
                <a:solidFill>
                  <a:srgbClr val="00B050"/>
                </a:solidFill>
              </a:rPr>
              <a:t>澄清或说明</a:t>
            </a:r>
            <a:r>
              <a:rPr lang="zh-CN" altLang="en-US" sz="2800"/>
              <a:t>：</a:t>
            </a:r>
            <a:endParaRPr lang="zh-CN" altLang="en-US" sz="2800"/>
          </a:p>
          <a:p>
            <a:r>
              <a:rPr lang="en-US" altLang="zh-CN" sz="2800"/>
              <a:t>1</a:t>
            </a:r>
            <a:r>
              <a:rPr lang="zh-CN" altLang="en-US" sz="2800">
                <a:solidFill>
                  <a:srgbClr val="00B050"/>
                </a:solidFill>
              </a:rPr>
              <a:t>材料暂估价</a:t>
            </a:r>
            <a:r>
              <a:rPr lang="zh-CN" altLang="en-US" sz="2800"/>
              <a:t>清单项目的综合单价与</a:t>
            </a:r>
            <a:r>
              <a:rPr lang="zh-CN" altLang="en-US" sz="2800">
                <a:solidFill>
                  <a:srgbClr val="FF0000"/>
                </a:solidFill>
              </a:rPr>
              <a:t>类似</a:t>
            </a:r>
            <a:r>
              <a:rPr lang="zh-CN" altLang="en-US" sz="2800"/>
              <a:t>工程量清单项目综合</a:t>
            </a:r>
            <a:r>
              <a:rPr lang="zh-CN" altLang="en-US" sz="2800">
                <a:solidFill>
                  <a:srgbClr val="FF0000"/>
                </a:solidFill>
              </a:rPr>
              <a:t>单价</a:t>
            </a:r>
            <a:r>
              <a:rPr lang="zh-CN" altLang="en-US" sz="2800"/>
              <a:t>相比，非合理性</a:t>
            </a:r>
            <a:r>
              <a:rPr lang="zh-CN" altLang="en-US" sz="2800">
                <a:solidFill>
                  <a:srgbClr val="00B050"/>
                </a:solidFill>
              </a:rPr>
              <a:t>偏低或偏高</a:t>
            </a:r>
            <a:r>
              <a:rPr lang="zh-CN" altLang="en-US" sz="2800"/>
              <a:t>；</a:t>
            </a:r>
            <a:endParaRPr lang="zh-CN" altLang="en-US" sz="2800"/>
          </a:p>
          <a:p>
            <a:r>
              <a:rPr lang="en-US" altLang="zh-CN" sz="2800"/>
              <a:t>2</a:t>
            </a:r>
            <a:r>
              <a:rPr lang="zh-CN" altLang="en-US" sz="2800"/>
              <a:t>承包人负责</a:t>
            </a:r>
            <a:r>
              <a:rPr lang="zh-CN" altLang="en-US" sz="2800">
                <a:solidFill>
                  <a:srgbClr val="00B050"/>
                </a:solidFill>
              </a:rPr>
              <a:t>安装</a:t>
            </a:r>
            <a:r>
              <a:rPr lang="zh-CN" altLang="en-US" sz="2800"/>
              <a:t>的由发包人提供</a:t>
            </a:r>
            <a:r>
              <a:rPr lang="zh-CN" altLang="en-US" sz="2800">
                <a:solidFill>
                  <a:srgbClr val="00B050"/>
                </a:solidFill>
              </a:rPr>
              <a:t>材料</a:t>
            </a:r>
            <a:r>
              <a:rPr lang="zh-CN" altLang="en-US" sz="2800"/>
              <a:t>的清单项目综合</a:t>
            </a:r>
            <a:r>
              <a:rPr lang="zh-CN" altLang="en-US" sz="2800">
                <a:solidFill>
                  <a:srgbClr val="FF0000"/>
                </a:solidFill>
              </a:rPr>
              <a:t>单价</a:t>
            </a:r>
            <a:r>
              <a:rPr lang="zh-CN" altLang="en-US" sz="2800"/>
              <a:t>非合理性</a:t>
            </a:r>
            <a:r>
              <a:rPr lang="zh-CN" altLang="en-US" sz="2800">
                <a:solidFill>
                  <a:srgbClr val="00B050"/>
                </a:solidFill>
              </a:rPr>
              <a:t>偏高或偏低</a:t>
            </a:r>
            <a:r>
              <a:rPr lang="zh-CN" altLang="en-US" sz="2800"/>
              <a:t>；</a:t>
            </a:r>
            <a:endParaRPr lang="zh-CN" altLang="en-US" sz="2800"/>
          </a:p>
          <a:p>
            <a:r>
              <a:rPr lang="en-US" altLang="zh-CN" sz="2800"/>
              <a:t>3</a:t>
            </a:r>
            <a:r>
              <a:rPr lang="zh-CN" altLang="en-US" sz="2800"/>
              <a:t>分部分项工程清单项目的综合</a:t>
            </a:r>
            <a:r>
              <a:rPr lang="zh-CN" altLang="en-US" sz="2800">
                <a:solidFill>
                  <a:srgbClr val="FF0000"/>
                </a:solidFill>
              </a:rPr>
              <a:t>单价</a:t>
            </a:r>
            <a:r>
              <a:rPr lang="zh-CN" altLang="en-US" sz="2800"/>
              <a:t>与</a:t>
            </a:r>
            <a:r>
              <a:rPr lang="zh-CN" altLang="en-US" sz="2800">
                <a:solidFill>
                  <a:srgbClr val="FF0000"/>
                </a:solidFill>
              </a:rPr>
              <a:t>同类</a:t>
            </a:r>
            <a:r>
              <a:rPr lang="zh-CN" altLang="en-US" sz="2800"/>
              <a:t>工程的</a:t>
            </a:r>
            <a:r>
              <a:rPr lang="zh-CN" altLang="en-US" sz="2800">
                <a:solidFill>
                  <a:srgbClr val="FF0000"/>
                </a:solidFill>
              </a:rPr>
              <a:t>同期</a:t>
            </a:r>
            <a:r>
              <a:rPr lang="zh-CN" altLang="en-US" sz="2800">
                <a:solidFill>
                  <a:srgbClr val="00B050"/>
                </a:solidFill>
              </a:rPr>
              <a:t>市场竞争合理价格</a:t>
            </a:r>
            <a:r>
              <a:rPr lang="zh-CN" altLang="en-US" sz="2800"/>
              <a:t>相比非合理性</a:t>
            </a:r>
            <a:r>
              <a:rPr lang="zh-CN" altLang="en-US" sz="2800">
                <a:solidFill>
                  <a:srgbClr val="00B050"/>
                </a:solidFill>
              </a:rPr>
              <a:t>偏低或偏高</a:t>
            </a:r>
            <a:r>
              <a:rPr lang="zh-CN" altLang="en-US" sz="2800"/>
              <a:t>，可要求投标人提供证明其所报综合单价</a:t>
            </a:r>
            <a:r>
              <a:rPr lang="zh-CN" altLang="en-US" sz="2800">
                <a:solidFill>
                  <a:srgbClr val="FF0000"/>
                </a:solidFill>
              </a:rPr>
              <a:t>不低于成本</a:t>
            </a:r>
            <a:r>
              <a:rPr lang="zh-CN" altLang="en-US" sz="2800"/>
              <a:t>价或</a:t>
            </a:r>
            <a:r>
              <a:rPr lang="zh-CN" altLang="en-US" sz="2800">
                <a:solidFill>
                  <a:srgbClr val="FF0000"/>
                </a:solidFill>
              </a:rPr>
              <a:t>报价合理</a:t>
            </a:r>
            <a:r>
              <a:rPr lang="zh-CN" altLang="en-US" sz="2800"/>
              <a:t>的</a:t>
            </a:r>
            <a:r>
              <a:rPr lang="zh-CN" altLang="en-US" sz="2800">
                <a:solidFill>
                  <a:srgbClr val="00B050"/>
                </a:solidFill>
              </a:rPr>
              <a:t>支持资料</a:t>
            </a:r>
            <a:r>
              <a:rPr lang="zh-CN" altLang="en-US" sz="2800"/>
              <a:t>。</a:t>
            </a:r>
            <a:endParaRPr lang="zh-CN" altLang="en-US" sz="2800"/>
          </a:p>
          <a:p>
            <a:r>
              <a:rPr lang="zh-CN" altLang="en-US" sz="2800"/>
              <a:t>并可要求投标人在</a:t>
            </a:r>
            <a:r>
              <a:rPr lang="zh-CN" altLang="en-US" sz="2800">
                <a:solidFill>
                  <a:srgbClr val="00B050"/>
                </a:solidFill>
              </a:rPr>
              <a:t>不改变投标总价</a:t>
            </a:r>
            <a:r>
              <a:rPr lang="zh-CN" altLang="en-US" sz="2800"/>
              <a:t>的前提下，提供用于已标价工程量清单所列清单项目</a:t>
            </a:r>
            <a:r>
              <a:rPr lang="zh-CN" altLang="en-US" sz="2800">
                <a:solidFill>
                  <a:srgbClr val="00B050"/>
                </a:solidFill>
              </a:rPr>
              <a:t>数量增减</a:t>
            </a:r>
            <a:r>
              <a:rPr lang="zh-CN" altLang="en-US" sz="2800"/>
              <a:t>的计价和</a:t>
            </a:r>
            <a:r>
              <a:rPr lang="zh-CN" altLang="en-US" sz="2800">
                <a:solidFill>
                  <a:srgbClr val="00B050"/>
                </a:solidFill>
              </a:rPr>
              <a:t>工程变更</a:t>
            </a:r>
            <a:r>
              <a:rPr lang="zh-CN" altLang="en-US" sz="2800"/>
              <a:t>计价的</a:t>
            </a:r>
            <a:r>
              <a:rPr lang="zh-CN" altLang="en-US" sz="2800">
                <a:solidFill>
                  <a:srgbClr val="FF0000"/>
                </a:solidFill>
              </a:rPr>
              <a:t>合理修正综合单价</a:t>
            </a:r>
            <a:r>
              <a:rPr lang="zh-CN" altLang="en-US" sz="2800"/>
              <a:t>，按本标准第</a:t>
            </a:r>
            <a:r>
              <a:rPr lang="en-US" altLang="zh-CN" sz="2800"/>
              <a:t>3.5.1</a:t>
            </a:r>
            <a:r>
              <a:rPr lang="zh-CN" altLang="en-US" sz="2800"/>
              <a:t>条第</a:t>
            </a:r>
            <a:r>
              <a:rPr lang="en-US" altLang="zh-CN" sz="2800"/>
              <a:t>1</a:t>
            </a:r>
            <a:r>
              <a:rPr lang="zh-CN" altLang="en-US" sz="2800"/>
              <a:t>款规定提交给评标委员会</a:t>
            </a:r>
            <a:r>
              <a:rPr lang="en-US" altLang="zh-CN" sz="2800"/>
              <a:t>(</a:t>
            </a:r>
            <a:r>
              <a:rPr lang="zh-CN" altLang="en-US" sz="2800"/>
              <a:t>或定标委员会</a:t>
            </a:r>
            <a:r>
              <a:rPr lang="en-US" altLang="zh-CN" sz="2800"/>
              <a:t>)</a:t>
            </a:r>
            <a:r>
              <a:rPr lang="zh-CN" altLang="en-US" sz="2800">
                <a:solidFill>
                  <a:srgbClr val="FF0000"/>
                </a:solidFill>
              </a:rPr>
              <a:t>评标</a:t>
            </a:r>
            <a:r>
              <a:rPr lang="en-US" altLang="zh-CN" sz="2800"/>
              <a:t>(</a:t>
            </a:r>
            <a:r>
              <a:rPr lang="zh-CN" altLang="en-US" sz="2800"/>
              <a:t>或定标</a:t>
            </a:r>
            <a:r>
              <a:rPr lang="en-US" altLang="zh-CN" sz="2800"/>
              <a:t>)</a:t>
            </a:r>
            <a:r>
              <a:rPr lang="zh-CN" altLang="en-US" sz="2800">
                <a:solidFill>
                  <a:srgbClr val="FF0000"/>
                </a:solidFill>
              </a:rPr>
              <a:t>参考</a:t>
            </a:r>
            <a:r>
              <a:rPr lang="zh-CN" altLang="en-US" sz="2800"/>
              <a:t>。</a:t>
            </a:r>
            <a:endParaRPr lang="zh-CN" altLang="en-US" sz="28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3.5.4</a:t>
            </a:r>
            <a:r>
              <a:rPr lang="zh-CN" altLang="en-US"/>
              <a:t>投标人存在下列</a:t>
            </a:r>
            <a:r>
              <a:rPr lang="zh-CN" altLang="en-US">
                <a:solidFill>
                  <a:srgbClr val="00B050"/>
                </a:solidFill>
              </a:rPr>
              <a:t>未按要求</a:t>
            </a:r>
            <a:r>
              <a:rPr lang="zh-CN" altLang="en-US"/>
              <a:t>完整</a:t>
            </a:r>
            <a:r>
              <a:rPr lang="en-US" altLang="zh-CN"/>
              <a:t>(</a:t>
            </a:r>
            <a:r>
              <a:rPr lang="zh-CN" altLang="en-US"/>
              <a:t>漏报或未报</a:t>
            </a:r>
            <a:r>
              <a:rPr lang="en-US" altLang="zh-CN"/>
              <a:t>)</a:t>
            </a:r>
            <a:r>
              <a:rPr lang="zh-CN" altLang="en-US"/>
              <a:t>填写投标报价的，可要求投标人</a:t>
            </a:r>
            <a:r>
              <a:rPr lang="zh-CN" altLang="en-US">
                <a:solidFill>
                  <a:srgbClr val="00B050"/>
                </a:solidFill>
              </a:rPr>
              <a:t>澄清或说明</a:t>
            </a:r>
            <a:r>
              <a:rPr lang="zh-CN" altLang="en-US"/>
              <a:t>：</a:t>
            </a:r>
            <a:endParaRPr lang="zh-CN" altLang="en-US"/>
          </a:p>
          <a:p>
            <a:r>
              <a:rPr lang="en-US" altLang="zh-CN"/>
              <a:t>1</a:t>
            </a:r>
            <a:r>
              <a:rPr lang="zh-CN" altLang="en-US">
                <a:solidFill>
                  <a:srgbClr val="00B050"/>
                </a:solidFill>
              </a:rPr>
              <a:t>未按要求</a:t>
            </a:r>
            <a:r>
              <a:rPr lang="zh-CN" altLang="en-US"/>
              <a:t>填报</a:t>
            </a:r>
            <a:r>
              <a:rPr lang="zh-CN" altLang="en-US">
                <a:solidFill>
                  <a:srgbClr val="FF0000"/>
                </a:solidFill>
              </a:rPr>
              <a:t>总价合同</a:t>
            </a:r>
            <a:r>
              <a:rPr lang="zh-CN" altLang="en-US"/>
              <a:t>中分部分项工程清单项目综合单价及合价的，其费用可视为</a:t>
            </a:r>
            <a:r>
              <a:rPr lang="zh-CN" altLang="en-US">
                <a:solidFill>
                  <a:srgbClr val="FF0000"/>
                </a:solidFill>
              </a:rPr>
              <a:t>已包含</a:t>
            </a:r>
            <a:r>
              <a:rPr lang="zh-CN" altLang="en-US"/>
              <a:t>在其他的清单项目综合单价、合价及投标总价中，工程结算时</a:t>
            </a:r>
            <a:r>
              <a:rPr lang="zh-CN" altLang="en-US">
                <a:solidFill>
                  <a:srgbClr val="FF0000"/>
                </a:solidFill>
              </a:rPr>
              <a:t>不做</a:t>
            </a:r>
            <a:r>
              <a:rPr lang="zh-CN" altLang="en-US"/>
              <a:t>重新计价及</a:t>
            </a:r>
            <a:r>
              <a:rPr lang="zh-CN" altLang="en-US">
                <a:solidFill>
                  <a:srgbClr val="FF0000"/>
                </a:solidFill>
              </a:rPr>
              <a:t>调整</a:t>
            </a:r>
            <a:r>
              <a:rPr lang="zh-CN" altLang="en-US"/>
              <a:t>；</a:t>
            </a:r>
            <a:endParaRPr lang="zh-CN" altLang="en-US"/>
          </a:p>
          <a:p>
            <a:r>
              <a:rPr lang="en-US" altLang="zh-CN"/>
              <a:t>2</a:t>
            </a:r>
            <a:r>
              <a:rPr lang="zh-CN" altLang="en-US">
                <a:solidFill>
                  <a:srgbClr val="00B050"/>
                </a:solidFill>
              </a:rPr>
              <a:t>未按要求</a:t>
            </a:r>
            <a:r>
              <a:rPr lang="zh-CN" altLang="en-US"/>
              <a:t>填报</a:t>
            </a:r>
            <a:r>
              <a:rPr lang="zh-CN" altLang="en-US">
                <a:solidFill>
                  <a:srgbClr val="FF0000"/>
                </a:solidFill>
              </a:rPr>
              <a:t>措施清单</a:t>
            </a:r>
            <a:r>
              <a:rPr lang="zh-CN" altLang="en-US"/>
              <a:t>项目的价格、</a:t>
            </a:r>
            <a:r>
              <a:rPr lang="zh-CN" altLang="en-US">
                <a:solidFill>
                  <a:srgbClr val="FF0000"/>
                </a:solidFill>
              </a:rPr>
              <a:t>按项</a:t>
            </a:r>
            <a:r>
              <a:rPr lang="zh-CN" altLang="en-US"/>
              <a:t>计价的分部分项工程清单项目的价格，其费用可视为</a:t>
            </a:r>
            <a:r>
              <a:rPr lang="zh-CN" altLang="en-US">
                <a:solidFill>
                  <a:srgbClr val="FF0000"/>
                </a:solidFill>
              </a:rPr>
              <a:t>已包含</a:t>
            </a:r>
            <a:r>
              <a:rPr lang="zh-CN" altLang="en-US"/>
              <a:t>在其他的清单项目综合单价、合价及投标总价中，工程结算时</a:t>
            </a:r>
            <a:r>
              <a:rPr lang="zh-CN" altLang="en-US">
                <a:solidFill>
                  <a:srgbClr val="00B050"/>
                </a:solidFill>
              </a:rPr>
              <a:t>不做</a:t>
            </a:r>
            <a:r>
              <a:rPr lang="zh-CN" altLang="en-US"/>
              <a:t>重新计价及</a:t>
            </a:r>
            <a:r>
              <a:rPr lang="zh-CN" altLang="en-US">
                <a:solidFill>
                  <a:srgbClr val="00B050"/>
                </a:solidFill>
              </a:rPr>
              <a:t>调整</a:t>
            </a:r>
            <a:r>
              <a:rPr lang="zh-CN" altLang="en-US"/>
              <a:t>；</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3</a:t>
            </a:r>
            <a:r>
              <a:rPr lang="zh-CN" altLang="en-US">
                <a:solidFill>
                  <a:srgbClr val="00B050"/>
                </a:solidFill>
                <a:sym typeface="+mn-ea"/>
              </a:rPr>
              <a:t>未按要求</a:t>
            </a:r>
            <a:r>
              <a:rPr lang="zh-CN" altLang="en-US">
                <a:sym typeface="+mn-ea"/>
              </a:rPr>
              <a:t>填报</a:t>
            </a:r>
            <a:r>
              <a:rPr lang="zh-CN" altLang="en-US">
                <a:solidFill>
                  <a:srgbClr val="FF0000"/>
                </a:solidFill>
                <a:sym typeface="+mn-ea"/>
              </a:rPr>
              <a:t>单价合同</a:t>
            </a:r>
            <a:r>
              <a:rPr lang="zh-CN" altLang="en-US">
                <a:sym typeface="+mn-ea"/>
              </a:rPr>
              <a:t>中分部分项工程清单项目的综合单价及合价的，可要求投标人</a:t>
            </a:r>
            <a:r>
              <a:rPr lang="zh-CN" altLang="en-US">
                <a:solidFill>
                  <a:srgbClr val="00B050"/>
                </a:solidFill>
                <a:sym typeface="+mn-ea"/>
              </a:rPr>
              <a:t>澄清或说明</a:t>
            </a:r>
            <a:r>
              <a:rPr lang="zh-CN" altLang="en-US">
                <a:sym typeface="+mn-ea"/>
              </a:rPr>
              <a:t>未填报清单项目的综合</a:t>
            </a:r>
            <a:r>
              <a:rPr lang="zh-CN" altLang="en-US">
                <a:solidFill>
                  <a:srgbClr val="00B050"/>
                </a:solidFill>
                <a:sym typeface="+mn-ea"/>
              </a:rPr>
              <a:t>单价及合价</a:t>
            </a:r>
            <a:r>
              <a:rPr lang="zh-CN" altLang="en-US">
                <a:sym typeface="+mn-ea"/>
              </a:rPr>
              <a:t>，并确认由此增加的清单项目</a:t>
            </a:r>
            <a:r>
              <a:rPr lang="zh-CN" altLang="en-US">
                <a:solidFill>
                  <a:srgbClr val="FF0000"/>
                </a:solidFill>
                <a:sym typeface="+mn-ea"/>
              </a:rPr>
              <a:t>合价</a:t>
            </a:r>
            <a:r>
              <a:rPr lang="zh-CN" altLang="en-US">
                <a:sym typeface="+mn-ea"/>
              </a:rPr>
              <a:t>从</a:t>
            </a:r>
            <a:r>
              <a:rPr lang="zh-CN" altLang="en-US">
                <a:solidFill>
                  <a:srgbClr val="FF0000"/>
                </a:solidFill>
                <a:sym typeface="+mn-ea"/>
              </a:rPr>
              <a:t>措施</a:t>
            </a:r>
            <a:r>
              <a:rPr lang="zh-CN" altLang="en-US">
                <a:sym typeface="+mn-ea"/>
              </a:rPr>
              <a:t>项目清单的报价</a:t>
            </a:r>
            <a:r>
              <a:rPr lang="zh-CN" altLang="en-US">
                <a:solidFill>
                  <a:srgbClr val="FF0000"/>
                </a:solidFill>
                <a:sym typeface="+mn-ea"/>
              </a:rPr>
              <a:t>总额</a:t>
            </a:r>
            <a:r>
              <a:rPr lang="zh-CN" altLang="en-US">
                <a:sym typeface="+mn-ea"/>
              </a:rPr>
              <a:t>中</a:t>
            </a:r>
            <a:r>
              <a:rPr lang="zh-CN" altLang="en-US">
                <a:solidFill>
                  <a:srgbClr val="FF0000"/>
                </a:solidFill>
                <a:sym typeface="+mn-ea"/>
              </a:rPr>
              <a:t>扣减</a:t>
            </a:r>
            <a:r>
              <a:rPr lang="zh-CN" altLang="en-US">
                <a:sym typeface="+mn-ea"/>
              </a:rPr>
              <a:t>，且扣减的措施项目费用视为</a:t>
            </a:r>
            <a:r>
              <a:rPr lang="zh-CN" altLang="en-US">
                <a:solidFill>
                  <a:srgbClr val="00B050"/>
                </a:solidFill>
                <a:sym typeface="+mn-ea"/>
              </a:rPr>
              <a:t>不影响</a:t>
            </a:r>
            <a:r>
              <a:rPr lang="zh-CN" altLang="en-US">
                <a:sym typeface="+mn-ea"/>
              </a:rPr>
              <a:t>投标人按合同要求履行措施项</a:t>
            </a:r>
            <a:r>
              <a:rPr lang="zh-CN" altLang="en-US">
                <a:sym typeface="+mn-ea"/>
              </a:rPr>
              <a:t>目责任及其</a:t>
            </a:r>
            <a:r>
              <a:rPr lang="zh-CN" altLang="en-US">
                <a:solidFill>
                  <a:srgbClr val="00B050"/>
                </a:solidFill>
                <a:sym typeface="+mn-ea"/>
              </a:rPr>
              <a:t>费用包干</a:t>
            </a:r>
            <a:r>
              <a:rPr lang="zh-CN" altLang="en-US">
                <a:sym typeface="+mn-ea"/>
              </a:rPr>
              <a:t>的约定，</a:t>
            </a:r>
            <a:endParaRPr lang="zh-CN" altLang="en-US">
              <a:sym typeface="+mn-ea"/>
            </a:endParaRPr>
          </a:p>
          <a:p>
            <a:r>
              <a:rPr lang="zh-CN" altLang="en-US">
                <a:sym typeface="+mn-ea"/>
              </a:rPr>
              <a:t>如措施项目清单的报价总额</a:t>
            </a:r>
            <a:r>
              <a:rPr lang="zh-CN" altLang="en-US">
                <a:solidFill>
                  <a:srgbClr val="FF0000"/>
                </a:solidFill>
                <a:sym typeface="+mn-ea"/>
              </a:rPr>
              <a:t>不足以扣除</a:t>
            </a:r>
            <a:r>
              <a:rPr lang="zh-CN" altLang="en-US">
                <a:sym typeface="+mn-ea"/>
              </a:rPr>
              <a:t>，不足部分可按</a:t>
            </a:r>
            <a:r>
              <a:rPr lang="zh-CN" altLang="en-US">
                <a:solidFill>
                  <a:srgbClr val="00B050"/>
                </a:solidFill>
                <a:sym typeface="+mn-ea"/>
              </a:rPr>
              <a:t>比例分摊</a:t>
            </a:r>
            <a:r>
              <a:rPr lang="zh-CN" altLang="en-US">
                <a:sym typeface="+mn-ea"/>
              </a:rPr>
              <a:t>到各</a:t>
            </a:r>
            <a:r>
              <a:rPr lang="zh-CN" altLang="en-US">
                <a:solidFill>
                  <a:srgbClr val="00B050"/>
                </a:solidFill>
                <a:sym typeface="+mn-ea"/>
              </a:rPr>
              <a:t>分部分项</a:t>
            </a:r>
            <a:r>
              <a:rPr lang="zh-CN" altLang="en-US">
                <a:sym typeface="+mn-ea"/>
              </a:rPr>
              <a:t>工程量清单项目的综合</a:t>
            </a:r>
            <a:r>
              <a:rPr lang="zh-CN" altLang="en-US">
                <a:solidFill>
                  <a:srgbClr val="00B050"/>
                </a:solidFill>
                <a:sym typeface="+mn-ea"/>
              </a:rPr>
              <a:t>单价和合价</a:t>
            </a:r>
            <a:r>
              <a:rPr lang="zh-CN" altLang="en-US">
                <a:sym typeface="+mn-ea"/>
              </a:rPr>
              <a:t>中。</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3.5.5</a:t>
            </a:r>
            <a:r>
              <a:rPr lang="zh-CN" altLang="en-US"/>
              <a:t>投标人回复的投标报价</a:t>
            </a:r>
            <a:r>
              <a:rPr lang="zh-CN" altLang="en-US">
                <a:solidFill>
                  <a:srgbClr val="00B050"/>
                </a:solidFill>
              </a:rPr>
              <a:t>澄清或说明</a:t>
            </a:r>
            <a:r>
              <a:rPr lang="zh-CN" altLang="en-US"/>
              <a:t>文件应包括提供本标准第</a:t>
            </a:r>
            <a:r>
              <a:rPr lang="en-US" altLang="zh-CN"/>
              <a:t>3.5.3</a:t>
            </a:r>
            <a:r>
              <a:rPr lang="zh-CN" altLang="en-US"/>
              <a:t>条规定需提供的证明其</a:t>
            </a:r>
            <a:r>
              <a:rPr lang="zh-CN" altLang="en-US">
                <a:solidFill>
                  <a:srgbClr val="FF0000"/>
                </a:solidFill>
              </a:rPr>
              <a:t>报价合理</a:t>
            </a:r>
            <a:r>
              <a:rPr lang="zh-CN" altLang="en-US"/>
              <a:t>的</a:t>
            </a:r>
            <a:r>
              <a:rPr lang="zh-CN" altLang="en-US">
                <a:solidFill>
                  <a:srgbClr val="00B050"/>
                </a:solidFill>
              </a:rPr>
              <a:t>支持文件</a:t>
            </a:r>
            <a:r>
              <a:rPr lang="zh-CN" altLang="en-US"/>
              <a:t>，但</a:t>
            </a:r>
            <a:r>
              <a:rPr lang="zh-CN" altLang="en-US">
                <a:solidFill>
                  <a:srgbClr val="00B050"/>
                </a:solidFill>
              </a:rPr>
              <a:t>不应涉</a:t>
            </a:r>
            <a:r>
              <a:rPr lang="zh-CN" altLang="en-US"/>
              <a:t>及要求澄清或说明文件中</a:t>
            </a:r>
            <a:r>
              <a:rPr lang="zh-CN" altLang="en-US">
                <a:solidFill>
                  <a:srgbClr val="00B050"/>
                </a:solidFill>
              </a:rPr>
              <a:t>未要求</a:t>
            </a:r>
            <a:r>
              <a:rPr lang="zh-CN" altLang="en-US"/>
              <a:t>回复的内容。</a:t>
            </a:r>
            <a:endParaRPr lang="zh-CN" altLang="en-US"/>
          </a:p>
          <a:p>
            <a:r>
              <a:rPr lang="en-US" altLang="zh-CN"/>
              <a:t>3.5.6</a:t>
            </a:r>
            <a:r>
              <a:rPr lang="zh-CN" altLang="en-US"/>
              <a:t>要求</a:t>
            </a:r>
            <a:r>
              <a:rPr lang="zh-CN" altLang="en-US">
                <a:solidFill>
                  <a:srgbClr val="00B050"/>
                </a:solidFill>
              </a:rPr>
              <a:t>澄清或说明</a:t>
            </a:r>
            <a:r>
              <a:rPr lang="zh-CN" altLang="en-US"/>
              <a:t>的文件应以</a:t>
            </a:r>
            <a:r>
              <a:rPr lang="zh-CN" altLang="en-US">
                <a:solidFill>
                  <a:srgbClr val="00B050"/>
                </a:solidFill>
              </a:rPr>
              <a:t>书面形式</a:t>
            </a:r>
            <a:r>
              <a:rPr lang="zh-CN" altLang="en-US"/>
              <a:t>发出给相关投标人，投标人应以</a:t>
            </a:r>
            <a:r>
              <a:rPr lang="zh-CN" altLang="en-US">
                <a:solidFill>
                  <a:srgbClr val="00B050"/>
                </a:solidFill>
              </a:rPr>
              <a:t>书面形式</a:t>
            </a:r>
            <a:r>
              <a:rPr lang="zh-CN" altLang="en-US"/>
              <a:t>予以回复，要求澄清或说明的文件及回复文件在评标、定标过程中应严格</a:t>
            </a:r>
            <a:r>
              <a:rPr lang="zh-CN" altLang="en-US">
                <a:solidFill>
                  <a:srgbClr val="00B050"/>
                </a:solidFill>
              </a:rPr>
              <a:t>保密</a:t>
            </a:r>
            <a:r>
              <a:rPr lang="zh-CN" altLang="en-US"/>
              <a:t>。</a:t>
            </a:r>
            <a:endParaRPr lang="zh-CN" altLang="en-US"/>
          </a:p>
          <a:p>
            <a:r>
              <a:rPr lang="en-US" altLang="zh-CN"/>
              <a:t>3.5.7</a:t>
            </a:r>
            <a:r>
              <a:rPr lang="zh-CN" altLang="en-US">
                <a:solidFill>
                  <a:srgbClr val="FF0000"/>
                </a:solidFill>
              </a:rPr>
              <a:t>评标委员会</a:t>
            </a:r>
            <a:r>
              <a:rPr lang="en-US" altLang="zh-CN"/>
              <a:t>(</a:t>
            </a:r>
            <a:r>
              <a:rPr lang="zh-CN" altLang="en-US"/>
              <a:t>或定标委员会</a:t>
            </a:r>
            <a:r>
              <a:rPr lang="en-US" altLang="zh-CN"/>
              <a:t>)</a:t>
            </a:r>
            <a:r>
              <a:rPr lang="zh-CN" altLang="en-US"/>
              <a:t>宜结合要求澄清或说明的文件和投标人提交的</a:t>
            </a:r>
            <a:r>
              <a:rPr lang="zh-CN" altLang="en-US">
                <a:solidFill>
                  <a:srgbClr val="FF0000"/>
                </a:solidFill>
              </a:rPr>
              <a:t>澄清或说明</a:t>
            </a:r>
            <a:r>
              <a:rPr lang="zh-CN" altLang="en-US"/>
              <a:t>回复文件进行</a:t>
            </a:r>
            <a:r>
              <a:rPr lang="zh-CN" altLang="en-US">
                <a:solidFill>
                  <a:srgbClr val="FF0000"/>
                </a:solidFill>
              </a:rPr>
              <a:t>评标</a:t>
            </a:r>
            <a:r>
              <a:rPr lang="en-US" altLang="zh-CN">
                <a:solidFill>
                  <a:srgbClr val="FF0000"/>
                </a:solidFill>
              </a:rPr>
              <a:t>(</a:t>
            </a:r>
            <a:r>
              <a:rPr lang="zh-CN" altLang="en-US">
                <a:solidFill>
                  <a:srgbClr val="FF0000"/>
                </a:solidFill>
              </a:rPr>
              <a:t>或定标</a:t>
            </a:r>
            <a:r>
              <a:rPr lang="en-US" altLang="zh-CN">
                <a:solidFill>
                  <a:srgbClr val="FF0000"/>
                </a:solidFill>
              </a:rPr>
              <a:t>)</a:t>
            </a:r>
            <a:r>
              <a:rPr lang="zh-CN" altLang="en-US"/>
              <a:t>。</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3.5.8</a:t>
            </a:r>
            <a:r>
              <a:rPr lang="zh-CN" altLang="en-US">
                <a:sym typeface="+mn-ea"/>
              </a:rPr>
              <a:t>如响应要求</a:t>
            </a:r>
            <a:r>
              <a:rPr lang="zh-CN" altLang="en-US">
                <a:solidFill>
                  <a:srgbClr val="00B050"/>
                </a:solidFill>
                <a:sym typeface="+mn-ea"/>
              </a:rPr>
              <a:t>澄清或说明</a:t>
            </a:r>
            <a:r>
              <a:rPr lang="zh-CN" altLang="en-US">
                <a:sym typeface="+mn-ea"/>
              </a:rPr>
              <a:t>的文件，提交回复文件的投标人</a:t>
            </a:r>
            <a:r>
              <a:rPr lang="zh-CN" altLang="en-US">
                <a:solidFill>
                  <a:srgbClr val="00B050"/>
                </a:solidFill>
                <a:sym typeface="+mn-ea"/>
              </a:rPr>
              <a:t>中标</a:t>
            </a:r>
            <a:r>
              <a:rPr lang="zh-CN" altLang="en-US">
                <a:sym typeface="+mn-ea"/>
              </a:rPr>
              <a:t>，则中标人接收的要求澄清或说明的文件和回复文件可构成</a:t>
            </a:r>
            <a:r>
              <a:rPr lang="zh-CN" altLang="en-US">
                <a:solidFill>
                  <a:srgbClr val="FF0000"/>
                </a:solidFill>
                <a:sym typeface="+mn-ea"/>
              </a:rPr>
              <a:t>合同文件</a:t>
            </a:r>
            <a:r>
              <a:rPr lang="zh-CN" altLang="en-US">
                <a:sym typeface="+mn-ea"/>
              </a:rPr>
              <a:t>的组成部分，其已</a:t>
            </a:r>
            <a:r>
              <a:rPr lang="zh-CN" altLang="en-US">
                <a:solidFill>
                  <a:srgbClr val="00B050"/>
                </a:solidFill>
                <a:sym typeface="+mn-ea"/>
              </a:rPr>
              <a:t>标价</a:t>
            </a:r>
            <a:r>
              <a:rPr lang="zh-CN" altLang="en-US">
                <a:sym typeface="+mn-ea"/>
              </a:rPr>
              <a:t>工程量</a:t>
            </a:r>
            <a:r>
              <a:rPr lang="zh-CN" altLang="en-US">
                <a:solidFill>
                  <a:srgbClr val="00B050"/>
                </a:solidFill>
                <a:sym typeface="+mn-ea"/>
              </a:rPr>
              <a:t>清单</a:t>
            </a:r>
            <a:r>
              <a:rPr lang="zh-CN" altLang="en-US">
                <a:sym typeface="+mn-ea"/>
              </a:rPr>
              <a:t>的</a:t>
            </a:r>
            <a:r>
              <a:rPr lang="zh-CN" altLang="en-US">
                <a:solidFill>
                  <a:srgbClr val="00B050"/>
                </a:solidFill>
                <a:sym typeface="+mn-ea"/>
              </a:rPr>
              <a:t>综合单价</a:t>
            </a:r>
            <a:r>
              <a:rPr lang="zh-CN" altLang="en-US">
                <a:sym typeface="+mn-ea"/>
              </a:rPr>
              <a:t>及其</a:t>
            </a:r>
            <a:r>
              <a:rPr lang="zh-CN" altLang="en-US">
                <a:solidFill>
                  <a:srgbClr val="FF0000"/>
                </a:solidFill>
                <a:sym typeface="+mn-ea"/>
              </a:rPr>
              <a:t>修正综合单价</a:t>
            </a:r>
            <a:r>
              <a:rPr lang="zh-CN" altLang="en-US">
                <a:sym typeface="+mn-ea"/>
              </a:rPr>
              <a:t>可作为</a:t>
            </a:r>
            <a:r>
              <a:rPr lang="zh-CN" altLang="en-US">
                <a:solidFill>
                  <a:srgbClr val="FF0000"/>
                </a:solidFill>
                <a:sym typeface="+mn-ea"/>
              </a:rPr>
              <a:t>合同单价</a:t>
            </a:r>
            <a:r>
              <a:rPr lang="zh-CN" altLang="en-US">
                <a:sym typeface="+mn-ea"/>
              </a:rPr>
              <a:t>，应用于本标准第</a:t>
            </a:r>
            <a:r>
              <a:rPr lang="en-US" altLang="zh-CN">
                <a:sym typeface="+mn-ea"/>
              </a:rPr>
              <a:t>8</a:t>
            </a:r>
            <a:r>
              <a:rPr lang="zh-CN" altLang="en-US">
                <a:sym typeface="+mn-ea"/>
              </a:rPr>
              <a:t>章规定的合同价款调整的计价。</a:t>
            </a:r>
            <a:endParaRPr lang="zh-CN" altLang="en-US"/>
          </a:p>
          <a:p>
            <a:r>
              <a:rPr lang="en-US" altLang="zh-CN">
                <a:sym typeface="+mn-ea"/>
              </a:rPr>
              <a:t>3.5.9</a:t>
            </a:r>
            <a:r>
              <a:rPr lang="zh-CN" altLang="en-US">
                <a:sym typeface="+mn-ea"/>
              </a:rPr>
              <a:t>投标报价</a:t>
            </a:r>
            <a:r>
              <a:rPr lang="zh-CN" altLang="en-US">
                <a:solidFill>
                  <a:srgbClr val="00B050"/>
                </a:solidFill>
                <a:sym typeface="+mn-ea"/>
              </a:rPr>
              <a:t>澄清或说明</a:t>
            </a:r>
            <a:r>
              <a:rPr lang="zh-CN" altLang="en-US">
                <a:sym typeface="+mn-ea"/>
              </a:rPr>
              <a:t>报告应载明澄清或说明工作程序、</a:t>
            </a:r>
            <a:r>
              <a:rPr lang="zh-CN" altLang="en-US">
                <a:solidFill>
                  <a:srgbClr val="00B050"/>
                </a:solidFill>
                <a:sym typeface="+mn-ea"/>
              </a:rPr>
              <a:t>存在的主要问题</a:t>
            </a:r>
            <a:r>
              <a:rPr lang="zh-CN" altLang="en-US">
                <a:sym typeface="+mn-ea"/>
              </a:rPr>
              <a:t>、要求澄清或说明的问</a:t>
            </a:r>
            <a:r>
              <a:rPr lang="zh-CN" altLang="en-US">
                <a:sym typeface="+mn-ea"/>
              </a:rPr>
              <a:t>题、相应回复意见的简述等内容。</a:t>
            </a:r>
            <a:endParaRPr lang="zh-CN" altLang="en-US">
              <a:sym typeface="+mn-ea"/>
            </a:endParaRPr>
          </a:p>
          <a:p>
            <a:r>
              <a:rPr lang="zh-CN" altLang="en-US">
                <a:sym typeface="+mn-ea"/>
              </a:rPr>
              <a:t>投标报价澄清或说明报告</a:t>
            </a:r>
            <a:r>
              <a:rPr lang="zh-CN" altLang="en-US">
                <a:solidFill>
                  <a:srgbClr val="FF0000"/>
                </a:solidFill>
                <a:sym typeface="+mn-ea"/>
              </a:rPr>
              <a:t>不得</a:t>
            </a:r>
            <a:r>
              <a:rPr lang="zh-CN" altLang="en-US">
                <a:sym typeface="+mn-ea"/>
              </a:rPr>
              <a:t>就投标人是否实</a:t>
            </a:r>
            <a:r>
              <a:rPr lang="zh-CN" altLang="en-US">
                <a:solidFill>
                  <a:srgbClr val="00B050"/>
                </a:solidFill>
                <a:sym typeface="+mn-ea"/>
              </a:rPr>
              <a:t>质性响应</a:t>
            </a:r>
            <a:r>
              <a:rPr lang="zh-CN" altLang="en-US">
                <a:sym typeface="+mn-ea"/>
              </a:rPr>
              <a:t>招标文件进行</a:t>
            </a:r>
            <a:r>
              <a:rPr lang="zh-CN" altLang="en-US">
                <a:solidFill>
                  <a:srgbClr val="00B050"/>
                </a:solidFill>
                <a:sym typeface="+mn-ea"/>
              </a:rPr>
              <a:t>评价</a:t>
            </a:r>
            <a:r>
              <a:rPr lang="zh-CN" altLang="en-US">
                <a:sym typeface="+mn-ea"/>
              </a:rPr>
              <a:t>，应将要求澄清或说明的问题、投标人的相应回复意见等内容进行完整编排，并作为澄清或说明</a:t>
            </a:r>
            <a:r>
              <a:rPr lang="zh-CN" altLang="en-US">
                <a:sym typeface="+mn-ea"/>
              </a:rPr>
              <a:t>报告附件。</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内容占位符 4"/>
          <p:cNvSpPr>
            <a:spLocks noGrp="1"/>
          </p:cNvSpPr>
          <p:nvPr>
            <p:ph idx="1"/>
          </p:nvPr>
        </p:nvSpPr>
        <p:spPr/>
        <p:txBody>
          <a:bodyPr/>
          <a:p>
            <a:r>
              <a:rPr lang="en-US" altLang="zh-CN"/>
              <a:t>3.6</a:t>
            </a:r>
            <a:r>
              <a:rPr lang="en-US" altLang="zh-CN">
                <a:solidFill>
                  <a:srgbClr val="FF0000"/>
                </a:solidFill>
              </a:rPr>
              <a:t>发包人提供材料</a:t>
            </a:r>
            <a:endParaRPr lang="zh-CN" altLang="en-US"/>
          </a:p>
          <a:p>
            <a:r>
              <a:rPr lang="en-US" altLang="zh-CN"/>
              <a:t>3.6.1</a:t>
            </a:r>
            <a:r>
              <a:rPr lang="zh-CN" altLang="en-US"/>
              <a:t>建设工程存在</a:t>
            </a:r>
            <a:r>
              <a:rPr lang="zh-CN" altLang="en-US">
                <a:solidFill>
                  <a:srgbClr val="FF0000"/>
                </a:solidFill>
              </a:rPr>
              <a:t>发包人提供材料</a:t>
            </a:r>
            <a:r>
              <a:rPr lang="zh-CN" altLang="en-US"/>
              <a:t>的，发包人应在</a:t>
            </a:r>
            <a:r>
              <a:rPr lang="zh-CN" altLang="en-US">
                <a:solidFill>
                  <a:srgbClr val="00B050"/>
                </a:solidFill>
              </a:rPr>
              <a:t>招标文件中明确</a:t>
            </a:r>
            <a:r>
              <a:rPr lang="zh-CN" altLang="en-US"/>
              <a:t>发包人提供材料的名称、档次、规格型号、交货方式及地点，并在招标工程量清单的</a:t>
            </a:r>
            <a:r>
              <a:rPr lang="zh-CN" altLang="en-US">
                <a:solidFill>
                  <a:srgbClr val="FF0000"/>
                </a:solidFill>
              </a:rPr>
              <a:t>项目特征</a:t>
            </a:r>
            <a:r>
              <a:rPr lang="zh-CN" altLang="en-US"/>
              <a:t>中对发包人提供材料予以描述。</a:t>
            </a:r>
            <a:endParaRPr lang="zh-CN" altLang="en-US"/>
          </a:p>
          <a:p>
            <a:r>
              <a:rPr lang="en-US" altLang="zh-CN"/>
              <a:t>3.6.2</a:t>
            </a:r>
            <a:r>
              <a:rPr lang="zh-CN" altLang="en-US"/>
              <a:t>发包人应在招标文件中明确发包人提供材料的</a:t>
            </a:r>
            <a:r>
              <a:rPr lang="zh-CN" altLang="en-US">
                <a:solidFill>
                  <a:srgbClr val="FF0000"/>
                </a:solidFill>
              </a:rPr>
              <a:t>有效损耗率</a:t>
            </a:r>
            <a:r>
              <a:rPr lang="zh-CN" altLang="en-US"/>
              <a:t>，其相应</a:t>
            </a:r>
            <a:r>
              <a:rPr lang="zh-CN" altLang="en-US">
                <a:solidFill>
                  <a:srgbClr val="00B050"/>
                </a:solidFill>
              </a:rPr>
              <a:t>有效损耗率</a:t>
            </a:r>
            <a:r>
              <a:rPr lang="zh-CN" altLang="en-US"/>
              <a:t>可按</a:t>
            </a:r>
            <a:r>
              <a:rPr lang="zh-CN" altLang="en-US">
                <a:solidFill>
                  <a:srgbClr val="00B050"/>
                </a:solidFill>
              </a:rPr>
              <a:t>类似</a:t>
            </a:r>
            <a:r>
              <a:rPr lang="zh-CN" altLang="en-US"/>
              <a:t>工程</a:t>
            </a:r>
            <a:r>
              <a:rPr lang="zh-CN" altLang="en-US">
                <a:solidFill>
                  <a:srgbClr val="00B050"/>
                </a:solidFill>
              </a:rPr>
              <a:t>同类</a:t>
            </a:r>
            <a:r>
              <a:rPr lang="zh-CN" altLang="en-US"/>
              <a:t>项目</a:t>
            </a:r>
            <a:r>
              <a:rPr lang="zh-CN" altLang="en-US">
                <a:solidFill>
                  <a:srgbClr val="00B050"/>
                </a:solidFill>
              </a:rPr>
              <a:t>材料损耗率</a:t>
            </a:r>
            <a:r>
              <a:rPr lang="zh-CN" altLang="en-US"/>
              <a:t>合理确定，并按本标准附录</a:t>
            </a:r>
            <a:r>
              <a:rPr lang="en-US" altLang="zh-CN"/>
              <a:t>G.1</a:t>
            </a:r>
            <a:r>
              <a:rPr lang="zh-CN" altLang="en-US"/>
              <a:t>的规定填写表</a:t>
            </a:r>
            <a:r>
              <a:rPr lang="en-US" altLang="zh-CN"/>
              <a:t>G.1.1</a:t>
            </a:r>
            <a:r>
              <a:rPr lang="zh-CN" altLang="en-US">
                <a:solidFill>
                  <a:srgbClr val="00B050"/>
                </a:solidFill>
              </a:rPr>
              <a:t>发包人提供材料一览表</a:t>
            </a:r>
            <a:r>
              <a:rPr lang="zh-CN" altLang="en-US"/>
              <a:t>，表</a:t>
            </a:r>
            <a:r>
              <a:rPr lang="en-US" altLang="zh-CN"/>
              <a:t>G.1.1</a:t>
            </a:r>
            <a:r>
              <a:rPr lang="zh-CN" altLang="en-US"/>
              <a:t>中的</a:t>
            </a:r>
            <a:r>
              <a:rPr lang="zh-CN" altLang="en-US">
                <a:solidFill>
                  <a:srgbClr val="FF0000"/>
                </a:solidFill>
              </a:rPr>
              <a:t>材料数量</a:t>
            </a:r>
            <a:r>
              <a:rPr lang="zh-CN" altLang="en-US"/>
              <a:t>应根据</a:t>
            </a:r>
            <a:r>
              <a:rPr lang="zh-CN" altLang="en-US">
                <a:solidFill>
                  <a:srgbClr val="FF0000"/>
                </a:solidFill>
              </a:rPr>
              <a:t>招标图纸</a:t>
            </a:r>
            <a:r>
              <a:rPr lang="zh-CN" altLang="en-US"/>
              <a:t>和相关工程国家及行业工程量</a:t>
            </a:r>
            <a:r>
              <a:rPr lang="zh-CN" altLang="en-US">
                <a:solidFill>
                  <a:srgbClr val="00B050"/>
                </a:solidFill>
              </a:rPr>
              <a:t>计算标准</a:t>
            </a:r>
            <a:r>
              <a:rPr lang="zh-CN" altLang="en-US"/>
              <a:t>规定计算。</a:t>
            </a:r>
            <a:endParaRPr lang="zh-CN" altLang="en-US"/>
          </a:p>
        </p:txBody>
      </p:sp>
      <p:sp>
        <p:nvSpPr>
          <p:cNvPr id="4" name="灯片编号占位符 3"/>
          <p:cNvSpPr>
            <a:spLocks noGrp="1"/>
          </p:cNvSpPr>
          <p:nvPr>
            <p:ph type="sldNum" sz="quarter" idx="10"/>
          </p:nvPr>
        </p:nvSpPr>
        <p:spPr/>
        <p:txBody>
          <a:bodyPr/>
          <a:p>
            <a:fld id="{49C8CD49-5F05-4C68-A9BC-4ACDA046E14B}" type="slidenum">
              <a:rPr lang="en-US" altLang="zh-CN"/>
            </a:fld>
            <a:endParaRPr lang="en-US" altLang="zh-CN"/>
          </a:p>
        </p:txBody>
      </p:sp>
    </p:spTree>
  </p:cSld>
  <p:clrMapOvr>
    <a:masterClrMapping/>
  </p:clrMapOvr>
  <p:transition spd="slow"/>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3.6.3</a:t>
            </a:r>
            <a:r>
              <a:rPr lang="zh-CN" altLang="en-US"/>
              <a:t>合同履行过程中，因承包人原因引起实际领用数量</a:t>
            </a:r>
            <a:r>
              <a:rPr lang="zh-CN" altLang="en-US">
                <a:solidFill>
                  <a:srgbClr val="00B050"/>
                </a:solidFill>
              </a:rPr>
              <a:t>超过</a:t>
            </a:r>
            <a:r>
              <a:rPr lang="zh-CN" altLang="en-US"/>
              <a:t>单价合同的</a:t>
            </a:r>
            <a:r>
              <a:rPr lang="zh-CN" altLang="en-US">
                <a:solidFill>
                  <a:srgbClr val="00B050"/>
                </a:solidFill>
              </a:rPr>
              <a:t>施工图纸</a:t>
            </a:r>
            <a:r>
              <a:rPr lang="zh-CN" altLang="en-US"/>
              <a:t>计算的</a:t>
            </a:r>
            <a:r>
              <a:rPr lang="zh-CN" altLang="en-US">
                <a:solidFill>
                  <a:srgbClr val="00B050"/>
                </a:solidFill>
              </a:rPr>
              <a:t>实际数量</a:t>
            </a:r>
            <a:r>
              <a:rPr lang="zh-CN" altLang="en-US"/>
              <a:t>或总价合同的合同图纸计算的</a:t>
            </a:r>
            <a:r>
              <a:rPr lang="zh-CN" altLang="en-US">
                <a:solidFill>
                  <a:srgbClr val="00B050"/>
                </a:solidFill>
              </a:rPr>
              <a:t>合理数量</a:t>
            </a:r>
            <a:r>
              <a:rPr lang="zh-CN" altLang="en-US"/>
              <a:t>及合同约定的材料</a:t>
            </a:r>
            <a:r>
              <a:rPr lang="zh-CN" altLang="en-US">
                <a:solidFill>
                  <a:srgbClr val="00B050"/>
                </a:solidFill>
              </a:rPr>
              <a:t>有效损耗</a:t>
            </a:r>
            <a:r>
              <a:rPr lang="zh-CN" altLang="en-US"/>
              <a:t>时，</a:t>
            </a:r>
            <a:r>
              <a:rPr lang="zh-CN" altLang="en-US">
                <a:solidFill>
                  <a:srgbClr val="FF0000"/>
                </a:solidFill>
              </a:rPr>
              <a:t>超出部分</a:t>
            </a:r>
            <a:r>
              <a:rPr lang="zh-CN" altLang="en-US"/>
              <a:t>的材料费用应由承包人承担，发包人可按相应</a:t>
            </a:r>
            <a:r>
              <a:rPr lang="zh-CN" altLang="en-US">
                <a:solidFill>
                  <a:srgbClr val="00B050"/>
                </a:solidFill>
              </a:rPr>
              <a:t>供货合同</a:t>
            </a:r>
            <a:r>
              <a:rPr lang="zh-CN" altLang="en-US"/>
              <a:t>的单价计算确定</a:t>
            </a:r>
            <a:r>
              <a:rPr lang="zh-CN" altLang="en-US">
                <a:solidFill>
                  <a:srgbClr val="FF0000"/>
                </a:solidFill>
              </a:rPr>
              <a:t>超领数量</a:t>
            </a:r>
            <a:r>
              <a:rPr lang="zh-CN" altLang="en-US"/>
              <a:t>的材料费用，并从承包人完成合同工程的施工过程结算或竣工结算的价款中</a:t>
            </a:r>
            <a:r>
              <a:rPr lang="zh-CN" altLang="en-US">
                <a:solidFill>
                  <a:srgbClr val="FF0000"/>
                </a:solidFill>
              </a:rPr>
              <a:t>扣除</a:t>
            </a:r>
            <a:r>
              <a:rPr lang="zh-CN" altLang="en-US"/>
              <a:t>。</a:t>
            </a:r>
            <a:endParaRPr lang="zh-CN" altLang="en-US"/>
          </a:p>
          <a:p>
            <a:r>
              <a:rPr lang="zh-CN" altLang="en-US"/>
              <a:t>因发包人实际提供材料的</a:t>
            </a:r>
            <a:r>
              <a:rPr lang="zh-CN" altLang="en-US">
                <a:solidFill>
                  <a:srgbClr val="00B050"/>
                </a:solidFill>
              </a:rPr>
              <a:t>规格型号</a:t>
            </a:r>
            <a:r>
              <a:rPr lang="zh-CN" altLang="en-US"/>
              <a:t>与招标文件中规定的规格型号不同而引起材料</a:t>
            </a:r>
            <a:r>
              <a:rPr lang="zh-CN" altLang="en-US">
                <a:solidFill>
                  <a:srgbClr val="00B050"/>
                </a:solidFill>
              </a:rPr>
              <a:t>实际损耗率</a:t>
            </a:r>
            <a:r>
              <a:rPr lang="zh-CN" altLang="en-US"/>
              <a:t>超出有效损耗率的，</a:t>
            </a:r>
            <a:r>
              <a:rPr lang="zh-CN" altLang="en-US">
                <a:solidFill>
                  <a:srgbClr val="00B050"/>
                </a:solidFill>
              </a:rPr>
              <a:t>超出部分</a:t>
            </a:r>
            <a:r>
              <a:rPr lang="zh-CN" altLang="en-US"/>
              <a:t>应由发包人承担。</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3.6.4</a:t>
            </a:r>
            <a:r>
              <a:rPr lang="zh-CN" altLang="en-US">
                <a:solidFill>
                  <a:srgbClr val="00B050"/>
                </a:solidFill>
              </a:rPr>
              <a:t>负责安装</a:t>
            </a:r>
            <a:r>
              <a:rPr lang="zh-CN" altLang="en-US"/>
              <a:t>发包人提供材料的承包人应根据工程进度计划制定发包人提供材料的交货计划并报</a:t>
            </a:r>
            <a:r>
              <a:rPr lang="zh-CN" altLang="en-US"/>
              <a:t>发包人，承包人应协助发包人协调供货人按计划提供相应材料至合同约定的交货地点并完成卸货，交货</a:t>
            </a:r>
            <a:r>
              <a:rPr lang="zh-CN" altLang="en-US"/>
              <a:t>时承包人应与供货人办理交货验收手续。</a:t>
            </a:r>
            <a:endParaRPr lang="zh-CN" altLang="en-US"/>
          </a:p>
          <a:p>
            <a:r>
              <a:rPr lang="zh-CN" altLang="en-US"/>
              <a:t>发包人提供材料需要承包人提供协助协调、</a:t>
            </a:r>
            <a:r>
              <a:rPr lang="zh-CN" altLang="en-US">
                <a:solidFill>
                  <a:srgbClr val="FF0000"/>
                </a:solidFill>
              </a:rPr>
              <a:t>材料保管</a:t>
            </a:r>
            <a:r>
              <a:rPr lang="zh-CN" altLang="en-US"/>
              <a:t>等相应服务的，发生的费用应由发包人承担，可在</a:t>
            </a:r>
            <a:r>
              <a:rPr lang="zh-CN" altLang="en-US">
                <a:solidFill>
                  <a:srgbClr val="FF0000"/>
                </a:solidFill>
              </a:rPr>
              <a:t>总承包服务费</a:t>
            </a:r>
            <a:r>
              <a:rPr lang="zh-CN" altLang="en-US"/>
              <a:t>中计取。</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3.6.5</a:t>
            </a:r>
            <a:r>
              <a:rPr lang="zh-CN" altLang="en-US">
                <a:sym typeface="+mn-ea"/>
              </a:rPr>
              <a:t>发包人提供的</a:t>
            </a:r>
            <a:r>
              <a:rPr lang="zh-CN" altLang="en-US">
                <a:solidFill>
                  <a:srgbClr val="FF0000"/>
                </a:solidFill>
                <a:sym typeface="+mn-ea"/>
              </a:rPr>
              <a:t>材料</a:t>
            </a:r>
            <a:r>
              <a:rPr lang="en-US" altLang="zh-CN">
                <a:sym typeface="+mn-ea"/>
              </a:rPr>
              <a:t>(</a:t>
            </a:r>
            <a:r>
              <a:rPr lang="zh-CN" altLang="en-US">
                <a:sym typeface="+mn-ea"/>
              </a:rPr>
              <a:t>如规格型号、质量</a:t>
            </a:r>
            <a:r>
              <a:rPr lang="en-US" altLang="zh-CN">
                <a:sym typeface="+mn-ea"/>
              </a:rPr>
              <a:t>)</a:t>
            </a:r>
            <a:r>
              <a:rPr lang="zh-CN" altLang="en-US">
                <a:solidFill>
                  <a:srgbClr val="FF0000"/>
                </a:solidFill>
                <a:sym typeface="+mn-ea"/>
              </a:rPr>
              <a:t>不符合</a:t>
            </a:r>
            <a:r>
              <a:rPr lang="zh-CN" altLang="en-US">
                <a:sym typeface="+mn-ea"/>
              </a:rPr>
              <a:t>合同要求及不满足交货计划，或由于发包人原因发生交货日期延误、交货地点及交货方式变更等情况的，承包人应协助发包人协调供货人将不符合合同要求的材料撤出现场，并按交货计划提供符合合同要求的材料，如引起承包人</a:t>
            </a:r>
            <a:r>
              <a:rPr lang="zh-CN" altLang="en-US">
                <a:solidFill>
                  <a:srgbClr val="FF0000"/>
                </a:solidFill>
                <a:sym typeface="+mn-ea"/>
              </a:rPr>
              <a:t>工期延长</a:t>
            </a:r>
            <a:r>
              <a:rPr lang="zh-CN" altLang="en-US">
                <a:sym typeface="+mn-ea"/>
              </a:rPr>
              <a:t>的，应按本标准第</a:t>
            </a:r>
            <a:r>
              <a:rPr lang="en-US" altLang="zh-CN">
                <a:sym typeface="+mn-ea"/>
              </a:rPr>
              <a:t>8</a:t>
            </a:r>
            <a:r>
              <a:rPr lang="zh-CN" altLang="en-US">
                <a:sym typeface="+mn-ea"/>
              </a:rPr>
              <a:t>章的相关规定合理延长承包人受影响的</a:t>
            </a:r>
            <a:r>
              <a:rPr lang="zh-CN" altLang="en-US">
                <a:solidFill>
                  <a:srgbClr val="FF0000"/>
                </a:solidFill>
                <a:sym typeface="+mn-ea"/>
              </a:rPr>
              <a:t>工期</a:t>
            </a:r>
            <a:r>
              <a:rPr lang="zh-CN" altLang="en-US">
                <a:sym typeface="+mn-ea"/>
              </a:rPr>
              <a:t>，并赔偿承包人的</a:t>
            </a:r>
            <a:r>
              <a:rPr lang="zh-CN" altLang="en-US">
                <a:solidFill>
                  <a:srgbClr val="FF0000"/>
                </a:solidFill>
                <a:sym typeface="+mn-ea"/>
              </a:rPr>
              <a:t>损失</a:t>
            </a:r>
            <a:r>
              <a:rPr lang="zh-CN" altLang="en-US">
                <a:sym typeface="+mn-ea"/>
              </a:rPr>
              <a:t>，包括</a:t>
            </a:r>
            <a:r>
              <a:rPr lang="zh-CN" altLang="en-US">
                <a:solidFill>
                  <a:srgbClr val="FF0000"/>
                </a:solidFill>
                <a:sym typeface="+mn-ea"/>
              </a:rPr>
              <a:t>利润</a:t>
            </a:r>
            <a:r>
              <a:rPr lang="zh-CN" altLang="en-US">
                <a:sym typeface="+mn-ea"/>
              </a:rPr>
              <a:t>。</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3.6.6</a:t>
            </a:r>
            <a:r>
              <a:rPr lang="zh-CN" altLang="en-US"/>
              <a:t>发包人要求合同中约定为</a:t>
            </a:r>
            <a:r>
              <a:rPr lang="zh-CN" altLang="en-US">
                <a:solidFill>
                  <a:srgbClr val="00B050"/>
                </a:solidFill>
              </a:rPr>
              <a:t>发包人提供的材料</a:t>
            </a:r>
            <a:r>
              <a:rPr lang="zh-CN" altLang="en-US">
                <a:solidFill>
                  <a:srgbClr val="FF0000"/>
                </a:solidFill>
              </a:rPr>
              <a:t>变更</a:t>
            </a:r>
            <a:r>
              <a:rPr lang="zh-CN" altLang="en-US"/>
              <a:t>为</a:t>
            </a:r>
            <a:r>
              <a:rPr lang="zh-CN" altLang="en-US">
                <a:solidFill>
                  <a:schemeClr val="tx1"/>
                </a:solidFill>
              </a:rPr>
              <a:t>承包人</a:t>
            </a:r>
            <a:r>
              <a:rPr lang="zh-CN" altLang="en-US"/>
              <a:t>负责</a:t>
            </a:r>
            <a:r>
              <a:rPr lang="zh-CN" altLang="en-US">
                <a:solidFill>
                  <a:schemeClr val="tx1"/>
                </a:solidFill>
              </a:rPr>
              <a:t>采购</a:t>
            </a:r>
            <a:r>
              <a:rPr lang="zh-CN" altLang="en-US"/>
              <a:t>的，发包人应征得承包人的</a:t>
            </a:r>
            <a:r>
              <a:rPr lang="zh-CN" altLang="en-US"/>
              <a:t>书面同意，承包人有权对其变更提出合理反对意见。</a:t>
            </a:r>
            <a:endParaRPr lang="zh-CN" altLang="en-US"/>
          </a:p>
          <a:p>
            <a:r>
              <a:rPr lang="zh-CN" altLang="en-US"/>
              <a:t>如承包人接受其变更，承包人应按工程进度计划负</a:t>
            </a:r>
            <a:r>
              <a:rPr lang="en-US" altLang="zh-CN"/>
              <a:t>责变更材料的采购及供应，如合同总价中已计取发包人提供材料的协助协调、保管及提供相应服务的</a:t>
            </a:r>
            <a:r>
              <a:rPr lang="en-US" altLang="zh-CN">
                <a:solidFill>
                  <a:srgbClr val="00B050"/>
                </a:solidFill>
              </a:rPr>
              <a:t>总承包服务费</a:t>
            </a:r>
            <a:r>
              <a:rPr lang="zh-CN" altLang="en-US"/>
              <a:t>的，应按本标准第</a:t>
            </a:r>
            <a:r>
              <a:rPr lang="en-US" altLang="zh-CN"/>
              <a:t>8.5</a:t>
            </a:r>
            <a:r>
              <a:rPr lang="zh-CN" altLang="en-US"/>
              <a:t>节的规定予以</a:t>
            </a:r>
            <a:r>
              <a:rPr lang="zh-CN" altLang="en-US">
                <a:solidFill>
                  <a:srgbClr val="00B050"/>
                </a:solidFill>
              </a:rPr>
              <a:t>扣减</a:t>
            </a:r>
            <a:r>
              <a:rPr lang="zh-CN" altLang="en-US"/>
              <a:t>。</a:t>
            </a:r>
            <a:endParaRPr lang="zh-CN" altLang="en-US"/>
          </a:p>
          <a:p>
            <a:r>
              <a:rPr lang="zh-CN" altLang="en-US"/>
              <a:t>变更</a:t>
            </a:r>
            <a:r>
              <a:rPr lang="zh-CN" altLang="en-US">
                <a:solidFill>
                  <a:srgbClr val="00B050"/>
                </a:solidFill>
              </a:rPr>
              <a:t>材料价格</a:t>
            </a:r>
            <a:r>
              <a:rPr lang="zh-CN" altLang="en-US"/>
              <a:t>可通过发承包双方</a:t>
            </a:r>
            <a:r>
              <a:rPr lang="zh-CN" altLang="en-US">
                <a:solidFill>
                  <a:srgbClr val="FF0000"/>
                </a:solidFill>
              </a:rPr>
              <a:t>共同招标</a:t>
            </a:r>
            <a:r>
              <a:rPr lang="zh-CN" altLang="en-US"/>
              <a:t>采购或</a:t>
            </a:r>
            <a:r>
              <a:rPr lang="zh-CN" altLang="en-US">
                <a:solidFill>
                  <a:srgbClr val="FF0000"/>
                </a:solidFill>
              </a:rPr>
              <a:t>市场询价</a:t>
            </a:r>
            <a:r>
              <a:rPr lang="zh-CN" altLang="en-US"/>
              <a:t>确定，相应分部分项工程项目清单变更后的</a:t>
            </a:r>
            <a:r>
              <a:rPr lang="zh-CN" altLang="en-US">
                <a:solidFill>
                  <a:srgbClr val="00B050"/>
                </a:solidFill>
              </a:rPr>
              <a:t>综合单价</a:t>
            </a:r>
            <a:r>
              <a:rPr lang="zh-CN" altLang="en-US"/>
              <a:t>可按下式计算：</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sym typeface="+mn-ea"/>
              </a:rPr>
              <a:t>综合单价</a:t>
            </a:r>
            <a:r>
              <a:rPr lang="en-US" altLang="zh-CN">
                <a:sym typeface="+mn-ea"/>
              </a:rPr>
              <a:t>=</a:t>
            </a:r>
            <a:r>
              <a:rPr lang="zh-CN" altLang="en-US">
                <a:sym typeface="+mn-ea"/>
              </a:rPr>
              <a:t>合同单价</a:t>
            </a:r>
            <a:r>
              <a:rPr lang="en-US" altLang="zh-CN">
                <a:sym typeface="+mn-ea"/>
              </a:rPr>
              <a:t>+</a:t>
            </a:r>
            <a:r>
              <a:rPr lang="zh-CN" altLang="en-US">
                <a:sym typeface="+mn-ea"/>
              </a:rPr>
              <a:t>已确认材料价格</a:t>
            </a:r>
            <a:r>
              <a:rPr lang="en-US" altLang="en-US">
                <a:sym typeface="+mn-ea"/>
              </a:rPr>
              <a:t>×</a:t>
            </a:r>
            <a:r>
              <a:rPr lang="en-US" altLang="zh-CN">
                <a:sym typeface="+mn-ea"/>
              </a:rPr>
              <a:t>(1+</a:t>
            </a:r>
            <a:r>
              <a:rPr lang="zh-CN" altLang="en-US">
                <a:sym typeface="+mn-ea"/>
              </a:rPr>
              <a:t>损耗率</a:t>
            </a:r>
            <a:r>
              <a:rPr lang="en-US" altLang="zh-CN">
                <a:sym typeface="+mn-ea"/>
              </a:rPr>
              <a:t>)</a:t>
            </a:r>
            <a:r>
              <a:rPr lang="en-US" altLang="en-US">
                <a:sym typeface="+mn-ea"/>
              </a:rPr>
              <a:t>×</a:t>
            </a:r>
            <a:r>
              <a:rPr lang="en-US" altLang="zh-CN">
                <a:sym typeface="+mn-ea"/>
              </a:rPr>
              <a:t>(1+</a:t>
            </a:r>
            <a:r>
              <a:rPr lang="zh-CN" altLang="en-US">
                <a:sym typeface="+mn-ea"/>
              </a:rPr>
              <a:t>管理费费率</a:t>
            </a:r>
            <a:r>
              <a:rPr lang="en-US" altLang="zh-CN">
                <a:sym typeface="+mn-ea"/>
              </a:rPr>
              <a:t>)</a:t>
            </a:r>
            <a:r>
              <a:rPr lang="en-US" altLang="en-US">
                <a:sym typeface="+mn-ea"/>
              </a:rPr>
              <a:t>×</a:t>
            </a:r>
            <a:r>
              <a:rPr lang="en-US" altLang="zh-CN">
                <a:sym typeface="+mn-ea"/>
              </a:rPr>
              <a:t>(1+</a:t>
            </a:r>
            <a:r>
              <a:rPr lang="zh-CN" altLang="en-US">
                <a:sym typeface="+mn-ea"/>
              </a:rPr>
              <a:t>利润率</a:t>
            </a:r>
            <a:r>
              <a:rPr lang="en-US" altLang="zh-CN">
                <a:sym typeface="+mn-ea"/>
              </a:rPr>
              <a:t>)</a:t>
            </a:r>
            <a:endParaRPr lang="en-US" altLang="zh-CN"/>
          </a:p>
          <a:p>
            <a:r>
              <a:rPr lang="en-US" altLang="zh-CN">
                <a:sym typeface="+mn-ea"/>
              </a:rPr>
              <a:t>(3.6.6)</a:t>
            </a:r>
            <a:endParaRPr lang="en-US" altLang="zh-CN"/>
          </a:p>
          <a:p>
            <a:r>
              <a:rPr lang="zh-CN" altLang="en-US">
                <a:sym typeface="+mn-ea"/>
              </a:rPr>
              <a:t>式</a:t>
            </a:r>
            <a:r>
              <a:rPr lang="zh-CN" altLang="en-US">
                <a:sym typeface="+mn-ea"/>
              </a:rPr>
              <a:t>中</a:t>
            </a:r>
            <a:r>
              <a:rPr lang="zh-CN" altLang="en-US">
                <a:sym typeface="+mn-ea"/>
              </a:rPr>
              <a:t>：</a:t>
            </a:r>
            <a:r>
              <a:rPr lang="zh-CN" altLang="en-US">
                <a:sym typeface="+mn-ea"/>
              </a:rPr>
              <a:t>合同单价</a:t>
            </a:r>
            <a:r>
              <a:rPr lang="en-US" altLang="zh-CN">
                <a:sym typeface="+mn-ea"/>
              </a:rPr>
              <a:t>——</a:t>
            </a:r>
            <a:r>
              <a:rPr lang="zh-CN" altLang="en-US">
                <a:sym typeface="+mn-ea"/>
              </a:rPr>
              <a:t>已标价工程量清单中的安装单价；</a:t>
            </a:r>
            <a:endParaRPr lang="zh-CN" altLang="en-US"/>
          </a:p>
          <a:p>
            <a:r>
              <a:rPr lang="zh-CN" altLang="en-US">
                <a:sym typeface="+mn-ea"/>
              </a:rPr>
              <a:t>损耗率</a:t>
            </a:r>
            <a:r>
              <a:rPr lang="en-US" altLang="zh-CN">
                <a:sym typeface="+mn-ea"/>
              </a:rPr>
              <a:t>—</a:t>
            </a:r>
            <a:r>
              <a:rPr lang="zh-CN" altLang="en-US">
                <a:sym typeface="+mn-ea"/>
              </a:rPr>
              <a:t>可按本标准第</a:t>
            </a:r>
            <a:r>
              <a:rPr lang="en-US" altLang="zh-CN">
                <a:sym typeface="+mn-ea"/>
              </a:rPr>
              <a:t>3.6.2</a:t>
            </a:r>
            <a:r>
              <a:rPr lang="zh-CN" altLang="en-US">
                <a:sym typeface="+mn-ea"/>
              </a:rPr>
              <a:t>条的规定确定；</a:t>
            </a:r>
            <a:endParaRPr lang="zh-CN" altLang="en-US"/>
          </a:p>
          <a:p>
            <a:r>
              <a:rPr lang="zh-CN" altLang="en-US">
                <a:solidFill>
                  <a:srgbClr val="FF0000"/>
                </a:solidFill>
                <a:sym typeface="+mn-ea"/>
              </a:rPr>
              <a:t>管理费费率、利润率</a:t>
            </a:r>
            <a:r>
              <a:rPr lang="zh-CN" altLang="en-US">
                <a:sym typeface="+mn-ea"/>
              </a:rPr>
              <a:t>可按清单项目综合</a:t>
            </a:r>
            <a:r>
              <a:rPr lang="zh-CN" altLang="en-US">
                <a:solidFill>
                  <a:srgbClr val="00B050"/>
                </a:solidFill>
                <a:sym typeface="+mn-ea"/>
              </a:rPr>
              <a:t>单价分析表</a:t>
            </a:r>
            <a:r>
              <a:rPr lang="zh-CN" altLang="en-US">
                <a:sym typeface="+mn-ea"/>
              </a:rPr>
              <a:t>中的取费</a:t>
            </a:r>
            <a:r>
              <a:rPr lang="zh-CN" altLang="en-US">
                <a:solidFill>
                  <a:srgbClr val="00B050"/>
                </a:solidFill>
                <a:sym typeface="+mn-ea"/>
              </a:rPr>
              <a:t>费率</a:t>
            </a:r>
            <a:r>
              <a:rPr lang="zh-CN" altLang="en-US">
                <a:sym typeface="+mn-ea"/>
              </a:rPr>
              <a:t>计取。</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3.7</a:t>
            </a:r>
            <a:r>
              <a:rPr lang="en-US" altLang="zh-CN">
                <a:solidFill>
                  <a:srgbClr val="FF0000"/>
                </a:solidFill>
              </a:rPr>
              <a:t>承包人提供材料</a:t>
            </a:r>
            <a:endParaRPr lang="zh-CN" altLang="en-US"/>
          </a:p>
          <a:p>
            <a:r>
              <a:rPr lang="en-US" altLang="zh-CN"/>
              <a:t>3.7.1</a:t>
            </a:r>
            <a:r>
              <a:rPr lang="zh-CN" altLang="en-US"/>
              <a:t>除合同约定由</a:t>
            </a:r>
            <a:r>
              <a:rPr lang="zh-CN" altLang="en-US">
                <a:solidFill>
                  <a:srgbClr val="00B050"/>
                </a:solidFill>
              </a:rPr>
              <a:t>发包人提供的材料</a:t>
            </a:r>
            <a:r>
              <a:rPr lang="zh-CN" altLang="en-US"/>
              <a:t>外，合同工程所需的材料应由承包人提供。承包人提供的材料应符合合同图纸及合同规范的要求，并由承包人负责</a:t>
            </a:r>
            <a:r>
              <a:rPr lang="zh-CN" altLang="en-US">
                <a:solidFill>
                  <a:srgbClr val="00B050"/>
                </a:solidFill>
              </a:rPr>
              <a:t>采购、运输和保管</a:t>
            </a:r>
            <a:r>
              <a:rPr lang="zh-CN" altLang="en-US"/>
              <a:t>。</a:t>
            </a:r>
            <a:endParaRPr lang="zh-CN" altLang="en-US"/>
          </a:p>
          <a:p>
            <a:r>
              <a:rPr lang="en-US" altLang="zh-CN"/>
              <a:t>3.7.2</a:t>
            </a:r>
            <a:r>
              <a:rPr lang="zh-CN" altLang="en-US"/>
              <a:t>承包人应按合同约定和工程进度计划，在订购材料前将其提供的主要材料的</a:t>
            </a:r>
            <a:r>
              <a:rPr lang="zh-CN" altLang="en-US">
                <a:solidFill>
                  <a:srgbClr val="00B050"/>
                </a:solidFill>
              </a:rPr>
              <a:t>质量证明</a:t>
            </a:r>
            <a:r>
              <a:rPr lang="zh-CN" altLang="en-US"/>
              <a:t>文件及其供货人、品种、型号规格、实物样品</a:t>
            </a:r>
            <a:r>
              <a:rPr lang="en-US" altLang="zh-CN"/>
              <a:t>(</a:t>
            </a:r>
            <a:r>
              <a:rPr lang="zh-CN" altLang="en-US"/>
              <a:t>如需要</a:t>
            </a:r>
            <a:r>
              <a:rPr lang="en-US" altLang="zh-CN"/>
              <a:t>)</a:t>
            </a:r>
            <a:r>
              <a:rPr lang="zh-CN" altLang="en-US"/>
              <a:t>等提交给发包人确认，在获得</a:t>
            </a:r>
            <a:r>
              <a:rPr lang="zh-CN" altLang="en-US">
                <a:solidFill>
                  <a:srgbClr val="00B050"/>
                </a:solidFill>
              </a:rPr>
              <a:t>发包人确认</a:t>
            </a:r>
            <a:r>
              <a:rPr lang="zh-CN" altLang="en-US"/>
              <a:t>后可进行相关材料</a:t>
            </a:r>
            <a:r>
              <a:rPr lang="zh-CN" altLang="en-US"/>
              <a:t>的采购。</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3.7.3</a:t>
            </a:r>
            <a:r>
              <a:rPr lang="zh-CN" altLang="en-US"/>
              <a:t>发包人可对承包人按合同约定提供的</a:t>
            </a:r>
            <a:r>
              <a:rPr lang="zh-CN" altLang="en-US">
                <a:solidFill>
                  <a:srgbClr val="00B050"/>
                </a:solidFill>
              </a:rPr>
              <a:t>未安装</a:t>
            </a:r>
            <a:r>
              <a:rPr lang="zh-CN" altLang="en-US"/>
              <a:t>或</a:t>
            </a:r>
            <a:r>
              <a:rPr lang="zh-CN" altLang="en-US">
                <a:solidFill>
                  <a:schemeClr val="tx1"/>
                </a:solidFill>
              </a:rPr>
              <a:t>已安装</a:t>
            </a:r>
            <a:r>
              <a:rPr lang="zh-CN" altLang="en-US"/>
              <a:t>至合同工程的</a:t>
            </a:r>
            <a:r>
              <a:rPr lang="zh-CN" altLang="en-US">
                <a:solidFill>
                  <a:srgbClr val="FF0000"/>
                </a:solidFill>
              </a:rPr>
              <a:t>材料</a:t>
            </a:r>
            <a:r>
              <a:rPr lang="zh-CN" altLang="en-US"/>
              <a:t>进行</a:t>
            </a:r>
            <a:r>
              <a:rPr lang="zh-CN" altLang="en-US">
                <a:solidFill>
                  <a:srgbClr val="FF0000"/>
                </a:solidFill>
              </a:rPr>
              <a:t>检测</a:t>
            </a:r>
            <a:r>
              <a:rPr lang="zh-CN" altLang="en-US"/>
              <a:t>，若经检测相关材料</a:t>
            </a:r>
            <a:r>
              <a:rPr lang="zh-CN" altLang="en-US">
                <a:solidFill>
                  <a:srgbClr val="FF0000"/>
                </a:solidFill>
              </a:rPr>
              <a:t>不符合</a:t>
            </a:r>
            <a:r>
              <a:rPr lang="zh-CN" altLang="en-US"/>
              <a:t>合同约定的质量标准，承包人应及时采取措施整改，承包人应承担</a:t>
            </a:r>
            <a:r>
              <a:rPr lang="zh-CN" altLang="en-US">
                <a:solidFill>
                  <a:srgbClr val="00B050"/>
                </a:solidFill>
              </a:rPr>
              <a:t>检测</a:t>
            </a:r>
            <a:r>
              <a:rPr lang="zh-CN" altLang="en-US"/>
              <a:t>所发生的</a:t>
            </a:r>
            <a:r>
              <a:rPr lang="zh-CN" altLang="en-US">
                <a:solidFill>
                  <a:srgbClr val="00B050"/>
                </a:solidFill>
              </a:rPr>
              <a:t>费用</a:t>
            </a:r>
            <a:r>
              <a:rPr lang="zh-CN" altLang="en-US"/>
              <a:t>和由此引起的</a:t>
            </a:r>
            <a:r>
              <a:rPr lang="zh-CN" altLang="en-US">
                <a:solidFill>
                  <a:srgbClr val="00B050"/>
                </a:solidFill>
              </a:rPr>
              <a:t>损失及修复</a:t>
            </a:r>
            <a:r>
              <a:rPr lang="zh-CN" altLang="en-US"/>
              <a:t>工程的费用，受影响的工期不予延长。</a:t>
            </a:r>
            <a:endParaRPr lang="zh-CN" altLang="en-US"/>
          </a:p>
          <a:p>
            <a:r>
              <a:rPr lang="zh-CN" altLang="en-US"/>
              <a:t>若经</a:t>
            </a:r>
            <a:r>
              <a:rPr lang="zh-CN" altLang="en-US">
                <a:solidFill>
                  <a:srgbClr val="FF0000"/>
                </a:solidFill>
              </a:rPr>
              <a:t>检测</a:t>
            </a:r>
            <a:r>
              <a:rPr lang="zh-CN" altLang="en-US"/>
              <a:t>相关材料</a:t>
            </a:r>
            <a:r>
              <a:rPr lang="zh-CN" altLang="en-US">
                <a:solidFill>
                  <a:srgbClr val="FF0000"/>
                </a:solidFill>
              </a:rPr>
              <a:t>符合</a:t>
            </a:r>
            <a:r>
              <a:rPr lang="zh-CN" altLang="en-US"/>
              <a:t>合同约定的质量标准，发包人应承担由此增加的费用和</a:t>
            </a:r>
            <a:r>
              <a:rPr lang="en-US" altLang="zh-CN"/>
              <a:t>(</a:t>
            </a:r>
            <a:r>
              <a:rPr lang="zh-CN" altLang="en-US"/>
              <a:t>或</a:t>
            </a:r>
            <a:r>
              <a:rPr lang="en-US" altLang="zh-CN"/>
              <a:t>)</a:t>
            </a:r>
            <a:r>
              <a:rPr lang="zh-CN" altLang="en-US"/>
              <a:t>工期延误，由此引起的承包人的</a:t>
            </a:r>
            <a:r>
              <a:rPr lang="zh-CN" altLang="en-US">
                <a:solidFill>
                  <a:srgbClr val="00B050"/>
                </a:solidFill>
              </a:rPr>
              <a:t>损失和修复</a:t>
            </a:r>
            <a:r>
              <a:rPr lang="zh-CN" altLang="en-US"/>
              <a:t>工程所发生的费用可按本标准</a:t>
            </a:r>
            <a:r>
              <a:rPr lang="zh-CN" altLang="en-US">
                <a:solidFill>
                  <a:srgbClr val="00B050"/>
                </a:solidFill>
              </a:rPr>
              <a:t>第</a:t>
            </a:r>
            <a:r>
              <a:rPr lang="en-US" altLang="zh-CN">
                <a:solidFill>
                  <a:srgbClr val="00B050"/>
                </a:solidFill>
              </a:rPr>
              <a:t>8</a:t>
            </a:r>
            <a:r>
              <a:rPr lang="zh-CN" altLang="en-US">
                <a:solidFill>
                  <a:srgbClr val="00B050"/>
                </a:solidFill>
              </a:rPr>
              <a:t>章</a:t>
            </a:r>
            <a:r>
              <a:rPr lang="zh-CN" altLang="en-US"/>
              <a:t>的规定计算。</a:t>
            </a:r>
            <a:endParaRPr lang="zh-CN" altLang="en-US"/>
          </a:p>
          <a:p>
            <a:r>
              <a:rPr lang="zh-CN" altLang="en-US">
                <a:solidFill>
                  <a:srgbClr val="00B050"/>
                </a:solidFill>
              </a:rPr>
              <a:t>（</a:t>
            </a:r>
            <a:r>
              <a:rPr lang="en-US" altLang="zh-CN">
                <a:sym typeface="+mn-ea"/>
              </a:rPr>
              <a:t>8</a:t>
            </a:r>
            <a:r>
              <a:rPr lang="zh-CN" altLang="en-US">
                <a:solidFill>
                  <a:srgbClr val="FF0000"/>
                </a:solidFill>
                <a:sym typeface="+mn-ea"/>
              </a:rPr>
              <a:t>合同价款调整</a:t>
            </a:r>
            <a:r>
              <a:rPr lang="zh-CN" altLang="en-US">
                <a:solidFill>
                  <a:srgbClr val="00B050"/>
                </a:solidFill>
              </a:rPr>
              <a:t>）</a:t>
            </a:r>
            <a:endParaRPr lang="zh-CN" altLang="en-US">
              <a:solidFill>
                <a:srgbClr val="00B050"/>
              </a:solidFill>
            </a:endParaRPr>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3.7.4</a:t>
            </a:r>
            <a:r>
              <a:rPr lang="zh-CN" altLang="en-US"/>
              <a:t>发包人要求将合同中约定由</a:t>
            </a:r>
            <a:r>
              <a:rPr lang="zh-CN" altLang="en-US">
                <a:solidFill>
                  <a:srgbClr val="FF0000"/>
                </a:solidFill>
              </a:rPr>
              <a:t>承包人提供的材料</a:t>
            </a:r>
            <a:r>
              <a:rPr lang="zh-CN" altLang="en-US">
                <a:solidFill>
                  <a:srgbClr val="00B050"/>
                </a:solidFill>
              </a:rPr>
              <a:t>变更</a:t>
            </a:r>
            <a:r>
              <a:rPr lang="zh-CN" altLang="en-US"/>
              <a:t>为</a:t>
            </a:r>
            <a:r>
              <a:rPr lang="zh-CN" altLang="en-US">
                <a:solidFill>
                  <a:srgbClr val="FF0000"/>
                </a:solidFill>
              </a:rPr>
              <a:t>发包人提供</a:t>
            </a:r>
            <a:r>
              <a:rPr lang="zh-CN" altLang="en-US"/>
              <a:t>的，发包人应征得承包人的书</a:t>
            </a:r>
            <a:r>
              <a:rPr lang="zh-CN" altLang="en-US"/>
              <a:t>面同意，承包人有权对其变更提出合理反对意见。如承包人接受其变更，相关费用调整应符合下列</a:t>
            </a:r>
            <a:r>
              <a:rPr lang="zh-CN" altLang="en-US"/>
              <a:t>规定</a:t>
            </a:r>
            <a:r>
              <a:rPr lang="zh-CN" altLang="en-US"/>
              <a:t>：</a:t>
            </a:r>
            <a:endParaRPr lang="zh-CN" altLang="en-US"/>
          </a:p>
          <a:p>
            <a:r>
              <a:rPr lang="en-US" altLang="zh-CN"/>
              <a:t>1</a:t>
            </a:r>
            <a:r>
              <a:rPr lang="zh-CN" altLang="en-US"/>
              <a:t>相关工程量清单项目</a:t>
            </a:r>
            <a:r>
              <a:rPr lang="zh-CN" altLang="en-US">
                <a:solidFill>
                  <a:srgbClr val="FF0000"/>
                </a:solidFill>
              </a:rPr>
              <a:t>综合单价</a:t>
            </a:r>
            <a:r>
              <a:rPr lang="zh-CN" altLang="en-US"/>
              <a:t>中包含的</a:t>
            </a:r>
            <a:r>
              <a:rPr lang="zh-CN" altLang="en-US">
                <a:solidFill>
                  <a:srgbClr val="00B050"/>
                </a:solidFill>
              </a:rPr>
              <a:t>材料费</a:t>
            </a:r>
            <a:r>
              <a:rPr lang="zh-CN" altLang="en-US"/>
              <a:t>及其</a:t>
            </a:r>
            <a:r>
              <a:rPr lang="zh-CN" altLang="en-US">
                <a:solidFill>
                  <a:srgbClr val="00B050"/>
                </a:solidFill>
              </a:rPr>
              <a:t>采购保管费</a:t>
            </a:r>
            <a:r>
              <a:rPr lang="zh-CN" altLang="en-US"/>
              <a:t>等应予</a:t>
            </a:r>
            <a:r>
              <a:rPr lang="zh-CN" altLang="en-US">
                <a:solidFill>
                  <a:srgbClr val="00B050"/>
                </a:solidFill>
              </a:rPr>
              <a:t>扣除</a:t>
            </a:r>
            <a:r>
              <a:rPr lang="zh-CN" altLang="en-US"/>
              <a:t>，</a:t>
            </a:r>
            <a:r>
              <a:rPr lang="zh-CN" altLang="en-US">
                <a:solidFill>
                  <a:srgbClr val="00B050"/>
                </a:solidFill>
              </a:rPr>
              <a:t>综合单价</a:t>
            </a:r>
            <a:r>
              <a:rPr lang="zh-CN" altLang="en-US"/>
              <a:t>中所含的</a:t>
            </a:r>
            <a:r>
              <a:rPr lang="zh-CN" altLang="en-US">
                <a:solidFill>
                  <a:srgbClr val="FF0000"/>
                </a:solidFill>
              </a:rPr>
              <a:t>其他费用不做调整</a:t>
            </a:r>
            <a:r>
              <a:rPr lang="zh-CN" altLang="en-US"/>
              <a:t>，扣除后的清单项目单价应为该清单项目的</a:t>
            </a:r>
            <a:r>
              <a:rPr lang="zh-CN" altLang="en-US">
                <a:solidFill>
                  <a:srgbClr val="FF0000"/>
                </a:solidFill>
              </a:rPr>
              <a:t>安装综合单价</a:t>
            </a:r>
            <a:r>
              <a:rPr lang="zh-CN" altLang="en-US"/>
              <a:t>，合同总价中包含的扣除价款的</a:t>
            </a:r>
            <a:r>
              <a:rPr lang="zh-CN" altLang="en-US">
                <a:solidFill>
                  <a:srgbClr val="00B050"/>
                </a:solidFill>
              </a:rPr>
              <a:t>增值税</a:t>
            </a:r>
            <a:r>
              <a:rPr lang="zh-CN" altLang="en-US"/>
              <a:t>应予以</a:t>
            </a:r>
            <a:r>
              <a:rPr lang="zh-CN" altLang="en-US">
                <a:solidFill>
                  <a:srgbClr val="00B050"/>
                </a:solidFill>
              </a:rPr>
              <a:t>扣减</a:t>
            </a:r>
            <a:r>
              <a:rPr lang="zh-CN" altLang="en-US"/>
              <a:t>；</a:t>
            </a:r>
            <a:endParaRPr lang="zh-CN" altLang="en-US"/>
          </a:p>
          <a:p>
            <a:r>
              <a:rPr lang="en-US" altLang="zh-CN"/>
              <a:t>2</a:t>
            </a:r>
            <a:r>
              <a:rPr lang="zh-CN" altLang="en-US"/>
              <a:t>发包人应按本标准第</a:t>
            </a:r>
            <a:r>
              <a:rPr lang="en-US" altLang="zh-CN"/>
              <a:t>8.5</a:t>
            </a:r>
            <a:r>
              <a:rPr lang="zh-CN" altLang="en-US"/>
              <a:t>节的相关规定，向承包人支付该材料变更为发包人提供而需要承包人</a:t>
            </a:r>
            <a:r>
              <a:rPr lang="zh-CN" altLang="en-US">
                <a:solidFill>
                  <a:srgbClr val="00B050"/>
                </a:solidFill>
              </a:rPr>
              <a:t>协助协调</a:t>
            </a:r>
            <a:r>
              <a:rPr lang="zh-CN" altLang="en-US"/>
              <a:t>、</a:t>
            </a:r>
            <a:r>
              <a:rPr lang="zh-CN" altLang="en-US">
                <a:solidFill>
                  <a:srgbClr val="00B050"/>
                </a:solidFill>
              </a:rPr>
              <a:t>材料保管</a:t>
            </a:r>
            <a:r>
              <a:rPr lang="zh-CN" altLang="en-US"/>
              <a:t>等相应服务的</a:t>
            </a:r>
            <a:r>
              <a:rPr lang="zh-CN" altLang="en-US">
                <a:solidFill>
                  <a:srgbClr val="00B050"/>
                </a:solidFill>
              </a:rPr>
              <a:t>总承包服务费</a:t>
            </a:r>
            <a:r>
              <a:rPr lang="zh-CN" altLang="en-US"/>
              <a:t>及</a:t>
            </a:r>
            <a:r>
              <a:rPr lang="zh-CN" altLang="en-US">
                <a:solidFill>
                  <a:srgbClr val="FF0000"/>
                </a:solidFill>
              </a:rPr>
              <a:t>增值税</a:t>
            </a:r>
            <a:r>
              <a:rPr lang="zh-CN" altLang="en-US"/>
              <a:t>。</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4</a:t>
            </a:r>
            <a:r>
              <a:rPr lang="zh-CN" altLang="en-US">
                <a:solidFill>
                  <a:srgbClr val="FF0000"/>
                </a:solidFill>
              </a:rPr>
              <a:t>工程量清单编制</a:t>
            </a:r>
            <a:endParaRPr lang="zh-CN" altLang="en-US"/>
          </a:p>
          <a:p>
            <a:r>
              <a:rPr lang="en-US" altLang="zh-CN"/>
              <a:t>4.1.1</a:t>
            </a:r>
            <a:r>
              <a:rPr lang="zh-CN" altLang="en-US"/>
              <a:t>工程量清单应由具有编制能力的招标人或受其委托的工程造价咨询人编制。</a:t>
            </a:r>
            <a:endParaRPr lang="zh-CN" altLang="en-US"/>
          </a:p>
          <a:p>
            <a:r>
              <a:rPr lang="en-US" altLang="zh-CN"/>
              <a:t>4.1.2</a:t>
            </a:r>
            <a:r>
              <a:rPr lang="zh-CN" altLang="en-US"/>
              <a:t>招标工程量清单应根据招标文件要求及工程交付范围，以</a:t>
            </a:r>
            <a:r>
              <a:rPr lang="zh-CN" altLang="en-US">
                <a:solidFill>
                  <a:srgbClr val="00B050"/>
                </a:solidFill>
              </a:rPr>
              <a:t>合同标的</a:t>
            </a:r>
            <a:r>
              <a:rPr lang="zh-CN" altLang="en-US"/>
              <a:t>或以</a:t>
            </a:r>
            <a:r>
              <a:rPr lang="zh-CN" altLang="en-US">
                <a:solidFill>
                  <a:srgbClr val="00B050"/>
                </a:solidFill>
              </a:rPr>
              <a:t>单项工程</a:t>
            </a:r>
            <a:r>
              <a:rPr lang="zh-CN" altLang="en-US"/>
              <a:t>、</a:t>
            </a:r>
            <a:r>
              <a:rPr lang="zh-CN" altLang="en-US">
                <a:solidFill>
                  <a:srgbClr val="00B050"/>
                </a:solidFill>
              </a:rPr>
              <a:t>单位工程</a:t>
            </a:r>
            <a:r>
              <a:rPr lang="zh-CN" altLang="en-US"/>
              <a:t>为</a:t>
            </a:r>
            <a:r>
              <a:rPr lang="zh-CN" altLang="en-US"/>
              <a:t>工程量清单编制对象进行列项编制，并作为招标文件的组成部分。</a:t>
            </a:r>
            <a:endParaRPr lang="zh-CN" altLang="en-US"/>
          </a:p>
          <a:p>
            <a:r>
              <a:rPr lang="en-US" altLang="zh-CN"/>
              <a:t>4.1.3</a:t>
            </a:r>
            <a:r>
              <a:rPr lang="zh-CN" altLang="en-US"/>
              <a:t>工程量清单成果文件应包括封面、签署页、编制说明、工程量计算规则说明、工程量清单及计价表格等。编制说明应列明工程概况、招标</a:t>
            </a:r>
            <a:r>
              <a:rPr lang="en-US" altLang="zh-CN"/>
              <a:t>(</a:t>
            </a:r>
            <a:r>
              <a:rPr lang="zh-CN" altLang="en-US"/>
              <a:t>或合同</a:t>
            </a:r>
            <a:r>
              <a:rPr lang="en-US" altLang="zh-CN"/>
              <a:t>)</a:t>
            </a:r>
            <a:r>
              <a:rPr lang="zh-CN" altLang="en-US"/>
              <a:t>范围、编制依据等；</a:t>
            </a:r>
            <a:r>
              <a:rPr lang="zh-CN" altLang="en-US">
                <a:solidFill>
                  <a:srgbClr val="FF0000"/>
                </a:solidFill>
              </a:rPr>
              <a:t>工程量计算规则</a:t>
            </a:r>
            <a:r>
              <a:rPr lang="zh-CN" altLang="en-US"/>
              <a:t>说明应明确工程</a:t>
            </a:r>
            <a:r>
              <a:rPr lang="zh-CN" altLang="en-US"/>
              <a:t>量清单使用的国家及行业工程量计算标准，以及根据工程实际需要补充的工程量计算规则等。</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4.1.4</a:t>
            </a:r>
            <a:r>
              <a:rPr lang="zh-CN" altLang="en-US"/>
              <a:t>招标人根据工程实际情况编制的招标工程量清单应用于</a:t>
            </a:r>
            <a:r>
              <a:rPr lang="zh-CN" altLang="en-US">
                <a:solidFill>
                  <a:srgbClr val="FF0000"/>
                </a:solidFill>
              </a:rPr>
              <a:t>总价合同</a:t>
            </a:r>
            <a:r>
              <a:rPr lang="zh-CN" altLang="en-US"/>
              <a:t>的，其清单项目和工程数量应视为与</a:t>
            </a:r>
            <a:r>
              <a:rPr lang="zh-CN" altLang="en-US">
                <a:solidFill>
                  <a:srgbClr val="00B050"/>
                </a:solidFill>
              </a:rPr>
              <a:t>招标图纸和技术标准规范</a:t>
            </a:r>
            <a:r>
              <a:rPr lang="zh-CN" altLang="en-US"/>
              <a:t>相符，存在工程量清单缺陷的，</a:t>
            </a:r>
            <a:r>
              <a:rPr lang="zh-CN" altLang="en-US">
                <a:solidFill>
                  <a:srgbClr val="FF0000"/>
                </a:solidFill>
              </a:rPr>
              <a:t>承包人</a:t>
            </a:r>
            <a:r>
              <a:rPr lang="zh-CN" altLang="en-US"/>
              <a:t>应承担工程量</a:t>
            </a:r>
            <a:r>
              <a:rPr lang="zh-CN" altLang="en-US">
                <a:solidFill>
                  <a:srgbClr val="FF0000"/>
                </a:solidFill>
              </a:rPr>
              <a:t>清单缺陷</a:t>
            </a:r>
            <a:r>
              <a:rPr lang="en-US" altLang="zh-CN"/>
              <a:t>的</a:t>
            </a:r>
            <a:r>
              <a:rPr lang="en-US" altLang="zh-CN">
                <a:solidFill>
                  <a:srgbClr val="FF0000"/>
                </a:solidFill>
              </a:rPr>
              <a:t>补充完善责任</a:t>
            </a:r>
            <a:r>
              <a:rPr lang="zh-CN" altLang="en-US"/>
              <a:t>，工程量清单缺陷应按本标准第</a:t>
            </a:r>
            <a:r>
              <a:rPr lang="en-US" altLang="zh-CN"/>
              <a:t>6.1.7</a:t>
            </a:r>
            <a:r>
              <a:rPr lang="zh-CN" altLang="en-US"/>
              <a:t>条的规定</a:t>
            </a:r>
            <a:r>
              <a:rPr lang="zh-CN" altLang="en-US">
                <a:solidFill>
                  <a:srgbClr val="00B050"/>
                </a:solidFill>
              </a:rPr>
              <a:t>不做调整</a:t>
            </a:r>
            <a:r>
              <a:rPr lang="zh-CN" altLang="en-US"/>
              <a:t>；</a:t>
            </a:r>
            <a:endParaRPr lang="zh-CN" altLang="en-US"/>
          </a:p>
          <a:p>
            <a:r>
              <a:rPr lang="zh-CN" altLang="en-US"/>
              <a:t>编制的招标工程量清单应用于</a:t>
            </a:r>
            <a:r>
              <a:rPr lang="zh-CN" altLang="en-US">
                <a:solidFill>
                  <a:srgbClr val="FF0000"/>
                </a:solidFill>
              </a:rPr>
              <a:t>单价合同</a:t>
            </a:r>
            <a:r>
              <a:rPr lang="zh-CN" altLang="en-US"/>
              <a:t>的，其清单项目</a:t>
            </a:r>
            <a:r>
              <a:rPr lang="zh-CN" altLang="en-US">
                <a:solidFill>
                  <a:srgbClr val="00B050"/>
                </a:solidFill>
              </a:rPr>
              <a:t>列项、项目特征</a:t>
            </a:r>
            <a:r>
              <a:rPr lang="zh-CN" altLang="en-US"/>
              <a:t>的工作内容及其工程数量应视为符合</a:t>
            </a:r>
            <a:r>
              <a:rPr lang="zh-CN" altLang="en-US">
                <a:solidFill>
                  <a:srgbClr val="FF0000"/>
                </a:solidFill>
              </a:rPr>
              <a:t>招标图纸和技术标准规范</a:t>
            </a:r>
            <a:r>
              <a:rPr lang="zh-CN" altLang="en-US"/>
              <a:t>的要求，存在分部分项工程项目</a:t>
            </a:r>
            <a:r>
              <a:rPr lang="zh-CN" altLang="en-US">
                <a:solidFill>
                  <a:srgbClr val="00B050"/>
                </a:solidFill>
              </a:rPr>
              <a:t>清单缺陷</a:t>
            </a:r>
            <a:r>
              <a:rPr lang="zh-CN" altLang="en-US"/>
              <a:t>的，应由</a:t>
            </a:r>
            <a:r>
              <a:rPr lang="zh-CN" altLang="en-US">
                <a:solidFill>
                  <a:srgbClr val="00B050"/>
                </a:solidFill>
              </a:rPr>
              <a:t>发包人</a:t>
            </a:r>
            <a:r>
              <a:rPr lang="zh-CN" altLang="en-US"/>
              <a:t>承担相关</a:t>
            </a:r>
            <a:r>
              <a:rPr lang="zh-CN" altLang="en-US">
                <a:solidFill>
                  <a:srgbClr val="00B050"/>
                </a:solidFill>
              </a:rPr>
              <a:t>清单缺陷责任</a:t>
            </a:r>
            <a:r>
              <a:rPr lang="zh-CN" altLang="en-US"/>
              <a:t>，工程量清单缺陷应按本标准第</a:t>
            </a:r>
            <a:r>
              <a:rPr lang="en-US" altLang="zh-CN"/>
              <a:t>8.2</a:t>
            </a:r>
            <a:r>
              <a:rPr lang="zh-CN" altLang="en-US"/>
              <a:t>节的规定</a:t>
            </a:r>
            <a:r>
              <a:rPr lang="zh-CN" altLang="en-US">
                <a:solidFill>
                  <a:srgbClr val="FF0000"/>
                </a:solidFill>
              </a:rPr>
              <a:t>调整</a:t>
            </a:r>
            <a:r>
              <a:rPr lang="zh-CN" altLang="en-US"/>
              <a:t>。</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4.1.5</a:t>
            </a:r>
            <a:r>
              <a:rPr lang="zh-CN" altLang="en-US"/>
              <a:t>采用</a:t>
            </a:r>
            <a:r>
              <a:rPr lang="zh-CN" altLang="en-US">
                <a:solidFill>
                  <a:srgbClr val="FF0000"/>
                </a:solidFill>
              </a:rPr>
              <a:t>单价合同</a:t>
            </a:r>
            <a:r>
              <a:rPr lang="zh-CN" altLang="en-US"/>
              <a:t>的工程量清单中分部分项工程项目清单工程数量为</a:t>
            </a:r>
            <a:r>
              <a:rPr lang="zh-CN" altLang="en-US">
                <a:solidFill>
                  <a:srgbClr val="00B050"/>
                </a:solidFill>
              </a:rPr>
              <a:t>暂定</a:t>
            </a:r>
            <a:r>
              <a:rPr lang="zh-CN" altLang="en-US"/>
              <a:t>的工程量，在合同履行中应按发包人提供的</a:t>
            </a:r>
            <a:r>
              <a:rPr lang="zh-CN" altLang="en-US">
                <a:solidFill>
                  <a:srgbClr val="00B050"/>
                </a:solidFill>
              </a:rPr>
              <a:t>实际施工图纸</a:t>
            </a:r>
            <a:r>
              <a:rPr lang="zh-CN" altLang="en-US"/>
              <a:t>、合同约定国家及行业工程量计算标准及补充的工程量</a:t>
            </a:r>
            <a:r>
              <a:rPr lang="zh-CN" altLang="en-US">
                <a:solidFill>
                  <a:srgbClr val="00B050"/>
                </a:solidFill>
              </a:rPr>
              <a:t>计算规则</a:t>
            </a:r>
            <a:r>
              <a:rPr lang="zh-CN" altLang="en-US">
                <a:solidFill>
                  <a:srgbClr val="FF0000"/>
                </a:solidFill>
              </a:rPr>
              <a:t>重新计量</a:t>
            </a:r>
            <a:r>
              <a:rPr lang="zh-CN" altLang="en-US"/>
              <a:t>确定，但</a:t>
            </a:r>
            <a:r>
              <a:rPr lang="zh-CN" altLang="en-US">
                <a:solidFill>
                  <a:srgbClr val="FF0000"/>
                </a:solidFill>
              </a:rPr>
              <a:t>措施项目</a:t>
            </a:r>
            <a:r>
              <a:rPr lang="zh-CN" altLang="en-US"/>
              <a:t>清单和</a:t>
            </a:r>
            <a:r>
              <a:rPr lang="zh-CN" altLang="en-US">
                <a:solidFill>
                  <a:srgbClr val="FF0000"/>
                </a:solidFill>
              </a:rPr>
              <a:t>以项计价</a:t>
            </a:r>
            <a:r>
              <a:rPr lang="zh-CN" altLang="en-US"/>
              <a:t>的分部分项工程项目清单应按本标准</a:t>
            </a:r>
            <a:r>
              <a:rPr lang="zh-CN" altLang="en-US">
                <a:solidFill>
                  <a:srgbClr val="00B050"/>
                </a:solidFill>
              </a:rPr>
              <a:t>总价计价</a:t>
            </a:r>
            <a:r>
              <a:rPr lang="zh-CN" altLang="en-US"/>
              <a:t>的规定计算。</a:t>
            </a:r>
            <a:endParaRPr lang="zh-CN" altLang="en-US"/>
          </a:p>
          <a:p>
            <a:r>
              <a:rPr lang="en-US" altLang="zh-CN"/>
              <a:t>4.1.6</a:t>
            </a:r>
            <a:r>
              <a:rPr lang="zh-CN" altLang="en-US"/>
              <a:t>采用</a:t>
            </a:r>
            <a:r>
              <a:rPr lang="zh-CN" altLang="en-US">
                <a:solidFill>
                  <a:srgbClr val="FF0000"/>
                </a:solidFill>
              </a:rPr>
              <a:t>总价合同</a:t>
            </a:r>
            <a:r>
              <a:rPr lang="zh-CN" altLang="en-US"/>
              <a:t>的工程量清单，如工程量清单存在缺陷的，</a:t>
            </a:r>
            <a:r>
              <a:rPr lang="zh-CN" altLang="en-US">
                <a:solidFill>
                  <a:srgbClr val="00B050"/>
                </a:solidFill>
              </a:rPr>
              <a:t>清单缺陷</a:t>
            </a:r>
            <a:r>
              <a:rPr lang="zh-CN" altLang="en-US"/>
              <a:t>引起的价款变化应视为</a:t>
            </a:r>
            <a:r>
              <a:rPr lang="zh-CN" altLang="en-US">
                <a:solidFill>
                  <a:srgbClr val="00B050"/>
                </a:solidFill>
              </a:rPr>
              <a:t>已包含</a:t>
            </a:r>
            <a:r>
              <a:rPr lang="zh-CN" altLang="en-US"/>
              <a:t>在合同总价内，合同履行中</a:t>
            </a:r>
            <a:r>
              <a:rPr lang="zh-CN" altLang="en-US">
                <a:solidFill>
                  <a:srgbClr val="FF0000"/>
                </a:solidFill>
              </a:rPr>
              <a:t>不予调整</a:t>
            </a:r>
            <a:r>
              <a:rPr lang="zh-CN" altLang="en-US"/>
              <a:t>；</a:t>
            </a:r>
            <a:endParaRPr lang="zh-CN" altLang="en-US"/>
          </a:p>
          <a:p>
            <a:r>
              <a:rPr lang="zh-CN" altLang="en-US"/>
              <a:t>但分部分项工程项目清单内说明是</a:t>
            </a:r>
            <a:r>
              <a:rPr lang="zh-CN" altLang="en-US">
                <a:solidFill>
                  <a:srgbClr val="00B050"/>
                </a:solidFill>
              </a:rPr>
              <a:t>暂定数量</a:t>
            </a:r>
            <a:r>
              <a:rPr lang="zh-CN" altLang="en-US"/>
              <a:t>的清单项目及其工程数量，应按本标准</a:t>
            </a:r>
            <a:r>
              <a:rPr lang="zh-CN" altLang="en-US">
                <a:solidFill>
                  <a:srgbClr val="FF0000"/>
                </a:solidFill>
              </a:rPr>
              <a:t>单价计价</a:t>
            </a:r>
            <a:r>
              <a:rPr lang="zh-CN" altLang="en-US"/>
              <a:t>的规定</a:t>
            </a:r>
            <a:r>
              <a:rPr lang="zh-CN" altLang="en-US">
                <a:solidFill>
                  <a:srgbClr val="FF0000"/>
                </a:solidFill>
              </a:rPr>
              <a:t>重新计量</a:t>
            </a:r>
            <a:r>
              <a:rPr lang="zh-CN" altLang="en-US"/>
              <a:t>确定，并对相关清单项目的合同价格及合同总价进行相应</a:t>
            </a:r>
            <a:r>
              <a:rPr lang="zh-CN" altLang="en-US">
                <a:solidFill>
                  <a:srgbClr val="FF0000"/>
                </a:solidFill>
              </a:rPr>
              <a:t>调整</a:t>
            </a:r>
            <a:r>
              <a:rPr lang="zh-CN" altLang="en-US"/>
              <a:t>。</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4.1.7</a:t>
            </a:r>
            <a:r>
              <a:rPr lang="zh-CN" altLang="en-US">
                <a:sym typeface="+mn-ea"/>
              </a:rPr>
              <a:t>无论采用</a:t>
            </a:r>
            <a:r>
              <a:rPr lang="zh-CN" altLang="en-US">
                <a:solidFill>
                  <a:srgbClr val="FF0000"/>
                </a:solidFill>
                <a:sym typeface="+mn-ea"/>
              </a:rPr>
              <a:t>单价合同</a:t>
            </a:r>
            <a:r>
              <a:rPr lang="zh-CN" altLang="en-US">
                <a:sym typeface="+mn-ea"/>
              </a:rPr>
              <a:t>还是</a:t>
            </a:r>
            <a:r>
              <a:rPr lang="zh-CN" altLang="en-US">
                <a:solidFill>
                  <a:srgbClr val="FF0000"/>
                </a:solidFill>
                <a:sym typeface="+mn-ea"/>
              </a:rPr>
              <a:t>总价合同</a:t>
            </a:r>
            <a:r>
              <a:rPr lang="zh-CN" altLang="en-US">
                <a:sym typeface="+mn-ea"/>
              </a:rPr>
              <a:t>，</a:t>
            </a:r>
            <a:r>
              <a:rPr lang="zh-CN" altLang="en-US">
                <a:solidFill>
                  <a:srgbClr val="FF0000"/>
                </a:solidFill>
                <a:sym typeface="+mn-ea"/>
              </a:rPr>
              <a:t>分部分项</a:t>
            </a:r>
            <a:r>
              <a:rPr lang="zh-CN" altLang="en-US">
                <a:sym typeface="+mn-ea"/>
              </a:rPr>
              <a:t>工程项目清单的</a:t>
            </a:r>
            <a:r>
              <a:rPr lang="zh-CN" altLang="en-US">
                <a:solidFill>
                  <a:srgbClr val="00B050"/>
                </a:solidFill>
                <a:sym typeface="+mn-ea"/>
              </a:rPr>
              <a:t>项目编码、项目名称、项目特征、计量单位、工作内容</a:t>
            </a:r>
            <a:r>
              <a:rPr lang="zh-CN" altLang="en-US">
                <a:sym typeface="+mn-ea"/>
              </a:rPr>
              <a:t>应按国家及行业工程量计算标准和补充工程量清单计算规则进行编制；</a:t>
            </a:r>
            <a:endParaRPr lang="zh-CN" altLang="en-US">
              <a:sym typeface="+mn-ea"/>
            </a:endParaRPr>
          </a:p>
          <a:p>
            <a:r>
              <a:rPr lang="zh-CN" altLang="en-US">
                <a:solidFill>
                  <a:srgbClr val="FF0000"/>
                </a:solidFill>
                <a:sym typeface="+mn-ea"/>
              </a:rPr>
              <a:t>措施项目</a:t>
            </a:r>
            <a:r>
              <a:rPr lang="zh-CN" altLang="en-US">
                <a:sym typeface="+mn-ea"/>
              </a:rPr>
              <a:t>清单的</a:t>
            </a:r>
            <a:r>
              <a:rPr lang="zh-CN" altLang="en-US">
                <a:solidFill>
                  <a:srgbClr val="00B050"/>
                </a:solidFill>
                <a:sym typeface="+mn-ea"/>
              </a:rPr>
              <a:t>项目编码、项目名称、工作内容</a:t>
            </a:r>
            <a:r>
              <a:rPr lang="zh-CN" altLang="en-US">
                <a:sym typeface="+mn-ea"/>
              </a:rPr>
              <a:t>应按国家及行业工程量计算标准编制。</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4.2</a:t>
            </a:r>
            <a:r>
              <a:rPr lang="zh-CN" altLang="en-US"/>
              <a:t>工程量</a:t>
            </a:r>
            <a:r>
              <a:rPr lang="zh-CN" altLang="en-US">
                <a:solidFill>
                  <a:srgbClr val="FF0000"/>
                </a:solidFill>
              </a:rPr>
              <a:t>清单编制</a:t>
            </a:r>
            <a:endParaRPr lang="zh-CN" altLang="en-US"/>
          </a:p>
          <a:p>
            <a:r>
              <a:rPr lang="en-US" altLang="zh-CN"/>
              <a:t>4.2.1</a:t>
            </a:r>
            <a:r>
              <a:rPr lang="zh-CN" altLang="en-US"/>
              <a:t>工程量清单编制应符合下列依据的规定：</a:t>
            </a:r>
            <a:endParaRPr lang="zh-CN" altLang="en-US"/>
          </a:p>
          <a:p>
            <a:r>
              <a:rPr lang="en-US" altLang="zh-CN"/>
              <a:t>1</a:t>
            </a:r>
            <a:r>
              <a:rPr lang="zh-CN" altLang="en-US"/>
              <a:t>本标准和相关工程国家及行业工程量</a:t>
            </a:r>
            <a:r>
              <a:rPr lang="zh-CN" altLang="en-US">
                <a:solidFill>
                  <a:srgbClr val="00B050"/>
                </a:solidFill>
              </a:rPr>
              <a:t>计算标准</a:t>
            </a:r>
            <a:r>
              <a:rPr lang="zh-CN" altLang="en-US"/>
              <a:t>；</a:t>
            </a:r>
            <a:endParaRPr lang="zh-CN" altLang="en-US"/>
          </a:p>
          <a:p>
            <a:r>
              <a:rPr lang="en-US" altLang="zh-CN"/>
              <a:t>2</a:t>
            </a:r>
            <a:r>
              <a:rPr lang="zh-CN" altLang="en-US"/>
              <a:t>国家及省级、行业建设主管部门颁发的工程计量与计价相关规定，以及根据工程需要补充的工程量</a:t>
            </a:r>
            <a:r>
              <a:rPr lang="zh-CN" altLang="en-US">
                <a:solidFill>
                  <a:srgbClr val="00B050"/>
                </a:solidFill>
              </a:rPr>
              <a:t>计算规则</a:t>
            </a:r>
            <a:r>
              <a:rPr lang="zh-CN" altLang="en-US"/>
              <a:t>；</a:t>
            </a:r>
            <a:endParaRPr lang="zh-CN" altLang="en-US"/>
          </a:p>
          <a:p>
            <a:r>
              <a:rPr lang="en-US" altLang="zh-CN"/>
              <a:t>3</a:t>
            </a:r>
            <a:r>
              <a:rPr lang="zh-CN" altLang="en-US"/>
              <a:t>招标文件、拟订的合同条款及其相关资料；</a:t>
            </a:r>
            <a:endParaRPr lang="zh-CN" altLang="en-US"/>
          </a:p>
          <a:p>
            <a:r>
              <a:rPr lang="en-US" altLang="zh-CN"/>
              <a:t>4</a:t>
            </a:r>
            <a:r>
              <a:rPr lang="zh-CN" altLang="en-US"/>
              <a:t>工程</a:t>
            </a:r>
            <a:r>
              <a:rPr lang="zh-CN" altLang="en-US">
                <a:solidFill>
                  <a:srgbClr val="00B050"/>
                </a:solidFill>
              </a:rPr>
              <a:t>招标图纸</a:t>
            </a:r>
            <a:r>
              <a:rPr lang="zh-CN" altLang="en-US"/>
              <a:t>及其相关资料；</a:t>
            </a:r>
            <a:endParaRPr lang="zh-CN" altLang="en-US"/>
          </a:p>
          <a:p>
            <a:r>
              <a:rPr lang="en-US" altLang="zh-CN"/>
              <a:t>5</a:t>
            </a:r>
            <a:r>
              <a:rPr lang="zh-CN" altLang="en-US"/>
              <a:t>与建设工程有关的</a:t>
            </a:r>
            <a:r>
              <a:rPr lang="zh-CN" altLang="en-US">
                <a:solidFill>
                  <a:srgbClr val="00B050"/>
                </a:solidFill>
              </a:rPr>
              <a:t>技术标准规范</a:t>
            </a:r>
            <a:r>
              <a:rPr lang="zh-CN" altLang="en-US"/>
              <a:t>；</a:t>
            </a:r>
            <a:endParaRPr lang="zh-CN" altLang="en-US"/>
          </a:p>
          <a:p>
            <a:r>
              <a:rPr lang="en-US" altLang="zh-CN"/>
              <a:t>6</a:t>
            </a:r>
            <a:r>
              <a:rPr lang="zh-CN" altLang="en-US"/>
              <a:t>施工现场情况、相关地勘水文资料、工程特点及交付标准；</a:t>
            </a:r>
            <a:endParaRPr lang="zh-CN" altLang="en-US"/>
          </a:p>
          <a:p>
            <a:r>
              <a:rPr lang="en-US" altLang="zh-CN"/>
              <a:t>7</a:t>
            </a:r>
            <a:r>
              <a:rPr lang="zh-CN" altLang="en-US"/>
              <a:t>其他相关资料。</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4.2.2</a:t>
            </a:r>
            <a:r>
              <a:rPr lang="zh-CN" altLang="en-US">
                <a:solidFill>
                  <a:srgbClr val="FF0000"/>
                </a:solidFill>
              </a:rPr>
              <a:t>单价合同</a:t>
            </a:r>
            <a:r>
              <a:rPr lang="zh-CN" altLang="en-US"/>
              <a:t>的工程量清单，应依据</a:t>
            </a:r>
            <a:r>
              <a:rPr lang="zh-CN" altLang="en-US">
                <a:solidFill>
                  <a:srgbClr val="00B050"/>
                </a:solidFill>
              </a:rPr>
              <a:t>招标图纸</a:t>
            </a:r>
            <a:r>
              <a:rPr lang="zh-CN" altLang="en-US"/>
              <a:t>、技术标准规范、相关工程国家及行业工程量计算标准及补充的工程量计算规则，确定分部分项工程项目清单及其</a:t>
            </a:r>
            <a:r>
              <a:rPr lang="zh-CN" altLang="en-US">
                <a:solidFill>
                  <a:srgbClr val="00B050"/>
                </a:solidFill>
              </a:rPr>
              <a:t>项目特征</a:t>
            </a:r>
            <a:r>
              <a:rPr lang="zh-CN" altLang="en-US"/>
              <a:t>，并计算其</a:t>
            </a:r>
            <a:r>
              <a:rPr lang="zh-CN" altLang="en-US">
                <a:solidFill>
                  <a:srgbClr val="00B050"/>
                </a:solidFill>
              </a:rPr>
              <a:t>工程数量</a:t>
            </a:r>
            <a:r>
              <a:rPr lang="zh-CN" altLang="en-US"/>
              <a:t>。</a:t>
            </a:r>
            <a:endParaRPr lang="zh-CN" altLang="en-US"/>
          </a:p>
          <a:p>
            <a:r>
              <a:rPr lang="zh-CN" altLang="en-US"/>
              <a:t>清单项目</a:t>
            </a:r>
            <a:r>
              <a:rPr lang="zh-CN" altLang="en-US">
                <a:solidFill>
                  <a:srgbClr val="FF0000"/>
                </a:solidFill>
              </a:rPr>
              <a:t>按项计量</a:t>
            </a:r>
            <a:r>
              <a:rPr lang="zh-CN" altLang="en-US"/>
              <a:t>编制的，应在其计量单位中</a:t>
            </a:r>
            <a:r>
              <a:rPr lang="zh-CN" altLang="en-US">
                <a:solidFill>
                  <a:srgbClr val="00B050"/>
                </a:solidFill>
              </a:rPr>
              <a:t>以项表示</a:t>
            </a:r>
            <a:r>
              <a:rPr lang="zh-CN" altLang="en-US"/>
              <a:t>。如招标工程需要，可参考</a:t>
            </a:r>
            <a:r>
              <a:rPr lang="zh-CN" altLang="en-US">
                <a:solidFill>
                  <a:srgbClr val="FF0000"/>
                </a:solidFill>
              </a:rPr>
              <a:t>同类</a:t>
            </a:r>
            <a:r>
              <a:rPr lang="zh-CN" altLang="en-US"/>
              <a:t>工程的</a:t>
            </a:r>
            <a:r>
              <a:rPr lang="zh-CN" altLang="en-US">
                <a:solidFill>
                  <a:srgbClr val="00B050"/>
                </a:solidFill>
              </a:rPr>
              <a:t>设计图纸</a:t>
            </a:r>
            <a:r>
              <a:rPr lang="zh-CN" altLang="en-US"/>
              <a:t>等资料在招标工程量清单中合理列出</a:t>
            </a:r>
            <a:r>
              <a:rPr lang="zh-CN" altLang="en-US">
                <a:solidFill>
                  <a:schemeClr val="tx1"/>
                </a:solidFill>
              </a:rPr>
              <a:t>招标图纸</a:t>
            </a:r>
            <a:r>
              <a:rPr lang="zh-CN" altLang="en-US">
                <a:solidFill>
                  <a:srgbClr val="FF0000"/>
                </a:solidFill>
              </a:rPr>
              <a:t>没反映</a:t>
            </a:r>
            <a:r>
              <a:rPr lang="zh-CN" altLang="en-US"/>
              <a:t>、但施工中可能会发生的清单项目及其</a:t>
            </a:r>
            <a:r>
              <a:rPr lang="zh-CN" altLang="en-US">
                <a:solidFill>
                  <a:srgbClr val="00B050"/>
                </a:solidFill>
              </a:rPr>
              <a:t>项目特征</a:t>
            </a:r>
            <a:r>
              <a:rPr lang="zh-CN" altLang="en-US"/>
              <a:t>，并结合招标工程及参考</a:t>
            </a:r>
            <a:r>
              <a:rPr lang="zh-CN" altLang="en-US">
                <a:solidFill>
                  <a:srgbClr val="00B050"/>
                </a:solidFill>
              </a:rPr>
              <a:t>同类</a:t>
            </a:r>
            <a:r>
              <a:rPr lang="zh-CN" altLang="en-US"/>
              <a:t>工程资料确定</a:t>
            </a:r>
            <a:r>
              <a:rPr lang="zh-CN" altLang="en-US">
                <a:solidFill>
                  <a:srgbClr val="FF0000"/>
                </a:solidFill>
              </a:rPr>
              <a:t>暂定工程数量</a:t>
            </a:r>
            <a:r>
              <a:rPr lang="zh-CN" altLang="en-US"/>
              <a:t>。</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4.2.3</a:t>
            </a:r>
            <a:r>
              <a:rPr lang="zh-CN" altLang="en-US">
                <a:solidFill>
                  <a:srgbClr val="FF0000"/>
                </a:solidFill>
                <a:sym typeface="+mn-ea"/>
              </a:rPr>
              <a:t>总价合同</a:t>
            </a:r>
            <a:r>
              <a:rPr lang="zh-CN" altLang="en-US">
                <a:sym typeface="+mn-ea"/>
              </a:rPr>
              <a:t>的工程量清单，应依据</a:t>
            </a:r>
            <a:r>
              <a:rPr lang="zh-CN" altLang="en-US">
                <a:solidFill>
                  <a:srgbClr val="00B050"/>
                </a:solidFill>
                <a:sym typeface="+mn-ea"/>
              </a:rPr>
              <a:t>招标图纸</a:t>
            </a:r>
            <a:r>
              <a:rPr lang="zh-CN" altLang="en-US">
                <a:sym typeface="+mn-ea"/>
              </a:rPr>
              <a:t>、技术标准规范、相关工程国家及行业工程量计算标准及补充的工程量计算规则，确定分部分项工程项目清单及其</a:t>
            </a:r>
            <a:r>
              <a:rPr lang="zh-CN" altLang="en-US">
                <a:solidFill>
                  <a:srgbClr val="00B050"/>
                </a:solidFill>
                <a:sym typeface="+mn-ea"/>
              </a:rPr>
              <a:t>项目特征</a:t>
            </a:r>
            <a:r>
              <a:rPr lang="zh-CN" altLang="en-US">
                <a:sym typeface="+mn-ea"/>
              </a:rPr>
              <a:t>，并计算其</a:t>
            </a:r>
            <a:r>
              <a:rPr lang="zh-CN" altLang="en-US">
                <a:solidFill>
                  <a:srgbClr val="00B050"/>
                </a:solidFill>
                <a:sym typeface="+mn-ea"/>
              </a:rPr>
              <a:t>工程数量</a:t>
            </a:r>
            <a:r>
              <a:rPr lang="zh-CN" altLang="en-US">
                <a:sym typeface="+mn-ea"/>
              </a:rPr>
              <a:t>。</a:t>
            </a:r>
            <a:endParaRPr lang="zh-CN" altLang="en-US">
              <a:sym typeface="+mn-ea"/>
            </a:endParaRPr>
          </a:p>
          <a:p>
            <a:r>
              <a:rPr lang="zh-CN" altLang="en-US">
                <a:sym typeface="+mn-ea"/>
              </a:rPr>
              <a:t>按照</a:t>
            </a:r>
            <a:r>
              <a:rPr lang="zh-CN" altLang="en-US">
                <a:solidFill>
                  <a:schemeClr val="tx1"/>
                </a:solidFill>
                <a:sym typeface="+mn-ea"/>
              </a:rPr>
              <a:t>招标图纸</a:t>
            </a:r>
            <a:r>
              <a:rPr lang="zh-CN" altLang="en-US">
                <a:sym typeface="+mn-ea"/>
              </a:rPr>
              <a:t>及技术标准规范可确定</a:t>
            </a:r>
            <a:r>
              <a:rPr lang="zh-CN" altLang="en-US">
                <a:solidFill>
                  <a:srgbClr val="00B050"/>
                </a:solidFill>
                <a:sym typeface="+mn-ea"/>
              </a:rPr>
              <a:t>项目特征</a:t>
            </a:r>
            <a:r>
              <a:rPr lang="zh-CN" altLang="en-US">
                <a:sym typeface="+mn-ea"/>
              </a:rPr>
              <a:t>、但</a:t>
            </a:r>
            <a:r>
              <a:rPr lang="zh-CN" altLang="en-US">
                <a:solidFill>
                  <a:srgbClr val="FF0000"/>
                </a:solidFill>
                <a:sym typeface="+mn-ea"/>
              </a:rPr>
              <a:t>不能准确</a:t>
            </a:r>
            <a:r>
              <a:rPr lang="zh-CN" altLang="en-US">
                <a:sym typeface="+mn-ea"/>
              </a:rPr>
              <a:t>计算工程数量的项目可按</a:t>
            </a:r>
            <a:r>
              <a:rPr lang="zh-CN" altLang="en-US">
                <a:solidFill>
                  <a:srgbClr val="FF0000"/>
                </a:solidFill>
                <a:sym typeface="+mn-ea"/>
              </a:rPr>
              <a:t>暂定数量</a:t>
            </a:r>
            <a:r>
              <a:rPr lang="zh-CN" altLang="en-US">
                <a:sym typeface="+mn-ea"/>
              </a:rPr>
              <a:t>编制，并在其</a:t>
            </a:r>
            <a:r>
              <a:rPr lang="zh-CN" altLang="en-US">
                <a:solidFill>
                  <a:srgbClr val="00B050"/>
                </a:solidFill>
                <a:sym typeface="+mn-ea"/>
              </a:rPr>
              <a:t>项目特征</a:t>
            </a:r>
            <a:r>
              <a:rPr lang="zh-CN" altLang="en-US">
                <a:sym typeface="+mn-ea"/>
              </a:rPr>
              <a:t>中说明为</a:t>
            </a:r>
            <a:r>
              <a:rPr lang="zh-CN" altLang="en-US">
                <a:solidFill>
                  <a:srgbClr val="00B050"/>
                </a:solidFill>
                <a:sym typeface="+mn-ea"/>
              </a:rPr>
              <a:t>暂定工程量</a:t>
            </a:r>
            <a:r>
              <a:rPr lang="zh-CN" altLang="en-US">
                <a:sym typeface="+mn-ea"/>
              </a:rPr>
              <a:t>。</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4.2.4</a:t>
            </a:r>
            <a:r>
              <a:rPr lang="zh-CN" altLang="en-US">
                <a:solidFill>
                  <a:srgbClr val="FF0000"/>
                </a:solidFill>
              </a:rPr>
              <a:t>分部分项</a:t>
            </a:r>
            <a:r>
              <a:rPr lang="zh-CN" altLang="en-US"/>
              <a:t>工程项目清单中由</a:t>
            </a:r>
            <a:r>
              <a:rPr lang="zh-CN" altLang="en-US">
                <a:solidFill>
                  <a:srgbClr val="00B050"/>
                </a:solidFill>
              </a:rPr>
              <a:t>发包人提供材料</a:t>
            </a:r>
            <a:r>
              <a:rPr lang="zh-CN" altLang="en-US"/>
              <a:t>或</a:t>
            </a:r>
            <a:r>
              <a:rPr lang="zh-CN" altLang="en-US">
                <a:solidFill>
                  <a:srgbClr val="00B050"/>
                </a:solidFill>
              </a:rPr>
              <a:t>暂估材料价格</a:t>
            </a:r>
            <a:r>
              <a:rPr lang="zh-CN" altLang="en-US"/>
              <a:t>的清单项目编制应符合下列规定：</a:t>
            </a:r>
            <a:endParaRPr lang="zh-CN" altLang="en-US"/>
          </a:p>
          <a:p>
            <a:r>
              <a:rPr lang="en-US" altLang="zh-CN"/>
              <a:t>1</a:t>
            </a:r>
            <a:r>
              <a:rPr lang="zh-CN" altLang="en-US">
                <a:solidFill>
                  <a:srgbClr val="FF0000"/>
                </a:solidFill>
              </a:rPr>
              <a:t>发包人提供材料</a:t>
            </a:r>
            <a:r>
              <a:rPr lang="zh-CN" altLang="en-US"/>
              <a:t>的清单项目应按本标准第</a:t>
            </a:r>
            <a:r>
              <a:rPr lang="en-US" altLang="zh-CN"/>
              <a:t>3.6</a:t>
            </a:r>
            <a:r>
              <a:rPr lang="zh-CN" altLang="en-US"/>
              <a:t>节的规定在招标文件中明确，并在</a:t>
            </a:r>
            <a:r>
              <a:rPr lang="zh-CN" altLang="en-US">
                <a:solidFill>
                  <a:srgbClr val="00B050"/>
                </a:solidFill>
              </a:rPr>
              <a:t>项目特征</a:t>
            </a:r>
            <a:r>
              <a:rPr lang="zh-CN" altLang="en-US"/>
              <a:t>中说</a:t>
            </a:r>
            <a:r>
              <a:rPr lang="zh-CN" altLang="en-US"/>
              <a:t>明主材由发包人提供；</a:t>
            </a:r>
            <a:endParaRPr lang="zh-CN" altLang="en-US"/>
          </a:p>
          <a:p>
            <a:r>
              <a:rPr lang="en-US" altLang="zh-CN"/>
              <a:t>2</a:t>
            </a:r>
            <a:r>
              <a:rPr lang="zh-CN" altLang="en-US">
                <a:solidFill>
                  <a:srgbClr val="FF0000"/>
                </a:solidFill>
              </a:rPr>
              <a:t>材料暂估价</a:t>
            </a:r>
            <a:r>
              <a:rPr lang="zh-CN" altLang="en-US"/>
              <a:t>的清单项目应在</a:t>
            </a:r>
            <a:r>
              <a:rPr lang="zh-CN" altLang="en-US">
                <a:solidFill>
                  <a:srgbClr val="00B050"/>
                </a:solidFill>
              </a:rPr>
              <a:t>项目特征</a:t>
            </a:r>
            <a:r>
              <a:rPr lang="zh-CN" altLang="en-US"/>
              <a:t>中明确</a:t>
            </a:r>
            <a:r>
              <a:rPr lang="zh-CN" altLang="en-US">
                <a:solidFill>
                  <a:srgbClr val="00B050"/>
                </a:solidFill>
              </a:rPr>
              <a:t>材料暂估价</a:t>
            </a:r>
            <a:r>
              <a:rPr lang="zh-CN" altLang="en-US"/>
              <a:t>的金额，并按本标准附录</a:t>
            </a:r>
            <a:r>
              <a:rPr lang="en-US" altLang="zh-CN"/>
              <a:t>E.2</a:t>
            </a:r>
            <a:r>
              <a:rPr lang="zh-CN" altLang="en-US"/>
              <a:t>的表</a:t>
            </a:r>
            <a:r>
              <a:rPr lang="en-US" altLang="zh-CN"/>
              <a:t>E.2.3</a:t>
            </a:r>
            <a:r>
              <a:rPr lang="zh-CN" altLang="en-US">
                <a:solidFill>
                  <a:srgbClr val="00B050"/>
                </a:solidFill>
              </a:rPr>
              <a:t>材料暂估单价</a:t>
            </a:r>
            <a:r>
              <a:rPr lang="zh-CN" altLang="en-US"/>
              <a:t>及调整表单独列出材料明细项目及其</a:t>
            </a:r>
            <a:r>
              <a:rPr lang="zh-CN" altLang="en-US">
                <a:solidFill>
                  <a:srgbClr val="FF0000"/>
                </a:solidFill>
              </a:rPr>
              <a:t>暂估单价</a:t>
            </a:r>
            <a:r>
              <a:rPr lang="zh-CN" altLang="en-US"/>
              <a:t>。</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4.2.5</a:t>
            </a:r>
            <a:r>
              <a:rPr lang="zh-CN" altLang="en-US">
                <a:solidFill>
                  <a:srgbClr val="FF0000"/>
                </a:solidFill>
                <a:sym typeface="+mn-ea"/>
              </a:rPr>
              <a:t>措施项目清单</a:t>
            </a:r>
            <a:r>
              <a:rPr lang="zh-CN" altLang="en-US">
                <a:sym typeface="+mn-ea"/>
              </a:rPr>
              <a:t>应结合招标工程的实际情况和相关部门的有关规定，依据</a:t>
            </a:r>
            <a:r>
              <a:rPr lang="zh-CN" altLang="en-US">
                <a:solidFill>
                  <a:srgbClr val="FF0000"/>
                </a:solidFill>
                <a:sym typeface="+mn-ea"/>
              </a:rPr>
              <a:t>常规</a:t>
            </a:r>
            <a:r>
              <a:rPr lang="zh-CN" altLang="en-US">
                <a:solidFill>
                  <a:srgbClr val="00B050"/>
                </a:solidFill>
                <a:sym typeface="+mn-ea"/>
              </a:rPr>
              <a:t>的施工工艺</a:t>
            </a:r>
            <a:r>
              <a:rPr lang="zh-CN" altLang="en-US">
                <a:sym typeface="+mn-ea"/>
              </a:rPr>
              <a:t>、顺序及生活、安全、环境保护、临时设施、文明施工等非工程实体方面的要求，按相关工程国家及行业工程量计算标准的措施项目分类规则，以及补充的工程量</a:t>
            </a:r>
            <a:r>
              <a:rPr lang="zh-CN" altLang="en-US">
                <a:solidFill>
                  <a:srgbClr val="00B050"/>
                </a:solidFill>
                <a:sym typeface="+mn-ea"/>
              </a:rPr>
              <a:t>计算规则</a:t>
            </a:r>
            <a:r>
              <a:rPr lang="zh-CN" altLang="en-US">
                <a:sym typeface="+mn-ea"/>
              </a:rPr>
              <a:t>，结合招标文件及合同条款要求进行编制。</a:t>
            </a:r>
            <a:endParaRPr lang="zh-CN" altLang="en-US">
              <a:sym typeface="+mn-ea"/>
            </a:endParaRPr>
          </a:p>
          <a:p>
            <a:r>
              <a:rPr lang="zh-CN" altLang="en-US">
                <a:sym typeface="+mn-ea"/>
              </a:rPr>
              <a:t>其中</a:t>
            </a:r>
            <a:r>
              <a:rPr lang="zh-CN" altLang="en-US">
                <a:solidFill>
                  <a:srgbClr val="FF0000"/>
                </a:solidFill>
                <a:sym typeface="+mn-ea"/>
              </a:rPr>
              <a:t>安全生产措施</a:t>
            </a:r>
            <a:r>
              <a:rPr lang="zh-CN" altLang="en-US">
                <a:sym typeface="+mn-ea"/>
              </a:rPr>
              <a:t>项目应按国家及省级、行业主管部门的管理要求和招标工程的实际情况</a:t>
            </a:r>
            <a:r>
              <a:rPr lang="zh-CN" altLang="en-US">
                <a:solidFill>
                  <a:srgbClr val="FF0000"/>
                </a:solidFill>
                <a:sym typeface="+mn-ea"/>
              </a:rPr>
              <a:t>列项</a:t>
            </a:r>
            <a:r>
              <a:rPr lang="zh-CN" altLang="en-US">
                <a:sym typeface="+mn-ea"/>
              </a:rPr>
              <a:t>。</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4.2.6</a:t>
            </a:r>
            <a:r>
              <a:rPr lang="zh-CN" altLang="en-US">
                <a:solidFill>
                  <a:srgbClr val="00B050"/>
                </a:solidFill>
              </a:rPr>
              <a:t>其他项目清单</a:t>
            </a:r>
            <a:r>
              <a:rPr lang="zh-CN" altLang="en-US"/>
              <a:t>列项应符合下列规定：</a:t>
            </a:r>
            <a:endParaRPr lang="zh-CN" altLang="en-US"/>
          </a:p>
          <a:p>
            <a:r>
              <a:rPr lang="en-US" altLang="zh-CN"/>
              <a:t>1</a:t>
            </a:r>
            <a:r>
              <a:rPr lang="zh-CN" altLang="en-US">
                <a:solidFill>
                  <a:srgbClr val="FF0000"/>
                </a:solidFill>
              </a:rPr>
              <a:t>暂列金额</a:t>
            </a:r>
            <a:r>
              <a:rPr lang="zh-CN" altLang="en-US"/>
              <a:t>应根据工程特点按招标文件的要求列项，可按用于</a:t>
            </a:r>
            <a:r>
              <a:rPr lang="zh-CN" altLang="en-US">
                <a:solidFill>
                  <a:srgbClr val="00B050"/>
                </a:solidFill>
              </a:rPr>
              <a:t>暂未明确</a:t>
            </a:r>
            <a:r>
              <a:rPr lang="zh-CN" altLang="en-US"/>
              <a:t>或</a:t>
            </a:r>
            <a:r>
              <a:rPr lang="zh-CN" altLang="en-US">
                <a:solidFill>
                  <a:srgbClr val="00B050"/>
                </a:solidFill>
              </a:rPr>
              <a:t>不能详细说明</a:t>
            </a:r>
            <a:r>
              <a:rPr lang="zh-CN" altLang="en-US"/>
              <a:t>工程、服务的暂列金额</a:t>
            </a:r>
            <a:r>
              <a:rPr lang="en-US" altLang="zh-CN"/>
              <a:t>(</a:t>
            </a:r>
            <a:r>
              <a:rPr lang="zh-CN" altLang="en-US"/>
              <a:t>如有</a:t>
            </a:r>
            <a:r>
              <a:rPr lang="en-US" altLang="zh-CN"/>
              <a:t>)</a:t>
            </a:r>
            <a:r>
              <a:rPr lang="zh-CN" altLang="en-US"/>
              <a:t>和用于</a:t>
            </a:r>
            <a:r>
              <a:rPr lang="zh-CN" altLang="en-US">
                <a:solidFill>
                  <a:srgbClr val="00B050"/>
                </a:solidFill>
              </a:rPr>
              <a:t>合同价款调整</a:t>
            </a:r>
            <a:r>
              <a:rPr lang="zh-CN" altLang="en-US"/>
              <a:t>的暂列金额</a:t>
            </a:r>
            <a:r>
              <a:rPr lang="zh-CN" altLang="en-US">
                <a:solidFill>
                  <a:schemeClr val="tx1"/>
                </a:solidFill>
              </a:rPr>
              <a:t>分别列项</a:t>
            </a:r>
            <a:r>
              <a:rPr lang="zh-CN" altLang="en-US"/>
              <a:t>。用于暂未明确或不能详细说明工程、服务的暂列金额应提供项目及服务名称，并根据</a:t>
            </a:r>
            <a:r>
              <a:rPr lang="zh-CN" altLang="en-US">
                <a:solidFill>
                  <a:srgbClr val="00B050"/>
                </a:solidFill>
              </a:rPr>
              <a:t>同类</a:t>
            </a:r>
            <a:r>
              <a:rPr lang="zh-CN" altLang="en-US"/>
              <a:t>工程的</a:t>
            </a:r>
            <a:r>
              <a:rPr lang="zh-CN" altLang="en-US">
                <a:solidFill>
                  <a:srgbClr val="00B050"/>
                </a:solidFill>
              </a:rPr>
              <a:t>合理价格估算</a:t>
            </a:r>
            <a:r>
              <a:rPr lang="zh-CN" altLang="en-US"/>
              <a:t>暂列金额；用于合同价款调整的暂列金额可按</a:t>
            </a:r>
            <a:r>
              <a:rPr lang="zh-CN" altLang="en-US">
                <a:solidFill>
                  <a:srgbClr val="FF0000"/>
                </a:solidFill>
              </a:rPr>
              <a:t>招标图纸设计深度</a:t>
            </a:r>
            <a:r>
              <a:rPr lang="zh-CN" altLang="en-US"/>
              <a:t>及招标工程实施工期等因素对合同价款调整的影响程度，结合</a:t>
            </a:r>
            <a:r>
              <a:rPr lang="zh-CN" altLang="en-US">
                <a:solidFill>
                  <a:srgbClr val="00B050"/>
                </a:solidFill>
              </a:rPr>
              <a:t>同类</a:t>
            </a:r>
            <a:r>
              <a:rPr lang="zh-CN" altLang="en-US"/>
              <a:t>工程情况</a:t>
            </a:r>
            <a:r>
              <a:rPr lang="zh-CN" altLang="en-US">
                <a:solidFill>
                  <a:srgbClr val="00B050"/>
                </a:solidFill>
              </a:rPr>
              <a:t>合理估算</a:t>
            </a:r>
            <a:r>
              <a:rPr lang="zh-CN" altLang="en-US"/>
              <a:t>。</a:t>
            </a:r>
            <a:endParaRPr lang="zh-CN" altLang="en-US"/>
          </a:p>
          <a:p>
            <a:r>
              <a:rPr lang="en-US" altLang="zh-CN"/>
              <a:t>2</a:t>
            </a:r>
            <a:r>
              <a:rPr lang="zh-CN" altLang="en-US">
                <a:solidFill>
                  <a:srgbClr val="FF0000"/>
                </a:solidFill>
              </a:rPr>
              <a:t>专业工程暂估价</a:t>
            </a:r>
            <a:r>
              <a:rPr lang="zh-CN" altLang="en-US"/>
              <a:t>应根据招标文件说明的专业工程分类别和</a:t>
            </a:r>
            <a:r>
              <a:rPr lang="en-US" altLang="zh-CN"/>
              <a:t>(</a:t>
            </a:r>
            <a:r>
              <a:rPr lang="zh-CN" altLang="en-US"/>
              <a:t>或</a:t>
            </a:r>
            <a:r>
              <a:rPr lang="en-US" altLang="zh-CN"/>
              <a:t>)</a:t>
            </a:r>
            <a:r>
              <a:rPr lang="zh-CN" altLang="en-US">
                <a:solidFill>
                  <a:srgbClr val="00B050"/>
                </a:solidFill>
              </a:rPr>
              <a:t>分专业列项</a:t>
            </a:r>
            <a:r>
              <a:rPr lang="zh-CN" altLang="en-US"/>
              <a:t>，并列出明细表，其暂估价可根据项目情况，结合</a:t>
            </a:r>
            <a:r>
              <a:rPr lang="zh-CN" altLang="en-US">
                <a:solidFill>
                  <a:srgbClr val="00B050"/>
                </a:solidFill>
              </a:rPr>
              <a:t>同类</a:t>
            </a:r>
            <a:r>
              <a:rPr lang="zh-CN" altLang="en-US"/>
              <a:t>工程的</a:t>
            </a:r>
            <a:r>
              <a:rPr lang="zh-CN" altLang="en-US">
                <a:solidFill>
                  <a:srgbClr val="00B050"/>
                </a:solidFill>
              </a:rPr>
              <a:t>合理价格</a:t>
            </a:r>
            <a:r>
              <a:rPr lang="zh-CN" altLang="en-US"/>
              <a:t>或</a:t>
            </a:r>
            <a:r>
              <a:rPr lang="zh-CN" altLang="en-US">
                <a:solidFill>
                  <a:srgbClr val="00B050"/>
                </a:solidFill>
              </a:rPr>
              <a:t>概算金额估算</a:t>
            </a:r>
            <a:r>
              <a:rPr lang="zh-CN" altLang="en-US"/>
              <a:t>。</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3</a:t>
            </a:r>
            <a:r>
              <a:rPr lang="zh-CN" altLang="en-US">
                <a:solidFill>
                  <a:srgbClr val="FF0000"/>
                </a:solidFill>
                <a:sym typeface="+mn-ea"/>
              </a:rPr>
              <a:t>直接发包</a:t>
            </a:r>
            <a:r>
              <a:rPr lang="zh-CN" altLang="en-US">
                <a:sym typeface="+mn-ea"/>
              </a:rPr>
              <a:t>的专业工程应根据招标文件说明发包人直接发包的各专业工程</a:t>
            </a:r>
            <a:r>
              <a:rPr lang="zh-CN" altLang="en-US">
                <a:solidFill>
                  <a:srgbClr val="00B050"/>
                </a:solidFill>
                <a:sym typeface="+mn-ea"/>
              </a:rPr>
              <a:t>分别列项</a:t>
            </a:r>
            <a:r>
              <a:rPr lang="zh-CN" altLang="en-US">
                <a:sym typeface="+mn-ea"/>
              </a:rPr>
              <a:t>，并列出明细</a:t>
            </a:r>
            <a:r>
              <a:rPr lang="zh-CN" altLang="en-US">
                <a:sym typeface="+mn-ea"/>
              </a:rPr>
              <a:t>表</a:t>
            </a:r>
            <a:r>
              <a:rPr lang="zh-CN" altLang="en-US">
                <a:sym typeface="+mn-ea"/>
              </a:rPr>
              <a:t>。</a:t>
            </a:r>
            <a:endParaRPr lang="zh-CN" altLang="en-US"/>
          </a:p>
          <a:p>
            <a:r>
              <a:rPr lang="en-US" altLang="zh-CN">
                <a:sym typeface="+mn-ea"/>
              </a:rPr>
              <a:t>4</a:t>
            </a:r>
            <a:r>
              <a:rPr lang="zh-CN" altLang="en-US">
                <a:solidFill>
                  <a:srgbClr val="FF0000"/>
                </a:solidFill>
                <a:sym typeface="+mn-ea"/>
              </a:rPr>
              <a:t>发包人提供材料</a:t>
            </a:r>
            <a:r>
              <a:rPr lang="zh-CN" altLang="en-US">
                <a:sym typeface="+mn-ea"/>
              </a:rPr>
              <a:t>的可按承包人</a:t>
            </a:r>
            <a:r>
              <a:rPr lang="zh-CN" altLang="en-US">
                <a:solidFill>
                  <a:srgbClr val="00B050"/>
                </a:solidFill>
                <a:sym typeface="+mn-ea"/>
              </a:rPr>
              <a:t>负责安装</a:t>
            </a:r>
            <a:r>
              <a:rPr lang="zh-CN" altLang="en-US">
                <a:sym typeface="+mn-ea"/>
              </a:rPr>
              <a:t>和承包人</a:t>
            </a:r>
            <a:r>
              <a:rPr lang="zh-CN" altLang="en-US">
                <a:solidFill>
                  <a:srgbClr val="00B050"/>
                </a:solidFill>
                <a:sym typeface="+mn-ea"/>
              </a:rPr>
              <a:t>不负责安装</a:t>
            </a:r>
            <a:r>
              <a:rPr lang="zh-CN" altLang="en-US">
                <a:solidFill>
                  <a:schemeClr val="tx1"/>
                </a:solidFill>
                <a:sym typeface="+mn-ea"/>
              </a:rPr>
              <a:t>分别列项</a:t>
            </a:r>
            <a:r>
              <a:rPr lang="zh-CN" altLang="en-US">
                <a:sym typeface="+mn-ea"/>
              </a:rPr>
              <a:t>，并按本标准附录</a:t>
            </a:r>
            <a:r>
              <a:rPr lang="en-US" altLang="zh-CN">
                <a:sym typeface="+mn-ea"/>
              </a:rPr>
              <a:t>G.1</a:t>
            </a:r>
            <a:r>
              <a:rPr lang="zh-CN" altLang="en-US">
                <a:sym typeface="+mn-ea"/>
              </a:rPr>
              <a:t>的表</a:t>
            </a:r>
            <a:r>
              <a:rPr lang="en-US" altLang="zh-CN">
                <a:sym typeface="+mn-ea"/>
              </a:rPr>
              <a:t>G.1.1</a:t>
            </a:r>
            <a:r>
              <a:rPr lang="zh-CN" altLang="en-US">
                <a:sym typeface="+mn-ea"/>
              </a:rPr>
              <a:t>发包人提供材料一览表列出材料明细项目及其</a:t>
            </a:r>
            <a:r>
              <a:rPr lang="zh-CN" altLang="en-US">
                <a:solidFill>
                  <a:srgbClr val="00B050"/>
                </a:solidFill>
                <a:sym typeface="+mn-ea"/>
              </a:rPr>
              <a:t>暂估单价</a:t>
            </a:r>
            <a:r>
              <a:rPr lang="zh-CN" altLang="en-US">
                <a:sym typeface="+mn-ea"/>
              </a:rPr>
              <a:t>。</a:t>
            </a:r>
            <a:endParaRPr lang="zh-CN" altLang="en-US"/>
          </a:p>
          <a:p>
            <a:r>
              <a:rPr lang="en-US" altLang="zh-CN">
                <a:sym typeface="+mn-ea"/>
              </a:rPr>
              <a:t>5</a:t>
            </a:r>
            <a:r>
              <a:rPr lang="zh-CN" altLang="en-US">
                <a:solidFill>
                  <a:srgbClr val="FF0000"/>
                </a:solidFill>
                <a:sym typeface="+mn-ea"/>
              </a:rPr>
              <a:t>计日工</a:t>
            </a:r>
            <a:r>
              <a:rPr lang="zh-CN" altLang="en-US">
                <a:sym typeface="+mn-ea"/>
              </a:rPr>
              <a:t>应在项目特征中说明招标工程实施中可能发生的计日工性质的工种类别、材料及施工机具名称、零星工作项目、拆除修复项目等，并列出每一项目相应的名称、计量单位和合理</a:t>
            </a:r>
            <a:r>
              <a:rPr lang="zh-CN" altLang="en-US">
                <a:solidFill>
                  <a:srgbClr val="00B050"/>
                </a:solidFill>
                <a:sym typeface="+mn-ea"/>
              </a:rPr>
              <a:t>暂估数量</a:t>
            </a:r>
            <a:r>
              <a:rPr lang="zh-CN" altLang="en-US">
                <a:sym typeface="+mn-ea"/>
              </a:rPr>
              <a:t>。</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6</a:t>
            </a:r>
            <a:r>
              <a:rPr lang="zh-CN" altLang="en-US">
                <a:sym typeface="+mn-ea"/>
              </a:rPr>
              <a:t>发包人提供材料、专业分包工程的</a:t>
            </a:r>
            <a:r>
              <a:rPr lang="zh-CN" altLang="en-US">
                <a:solidFill>
                  <a:srgbClr val="FF0000"/>
                </a:solidFill>
                <a:sym typeface="+mn-ea"/>
              </a:rPr>
              <a:t>总承包服务费</a:t>
            </a:r>
            <a:r>
              <a:rPr lang="zh-CN" altLang="en-US">
                <a:sym typeface="+mn-ea"/>
              </a:rPr>
              <a:t>应分别列项，可按</a:t>
            </a:r>
            <a:r>
              <a:rPr lang="zh-CN" altLang="en-US">
                <a:solidFill>
                  <a:srgbClr val="00B050"/>
                </a:solidFill>
                <a:sym typeface="+mn-ea"/>
              </a:rPr>
              <a:t>项或费率</a:t>
            </a:r>
            <a:r>
              <a:rPr lang="zh-CN" altLang="en-US">
                <a:sym typeface="+mn-ea"/>
              </a:rPr>
              <a:t>计量。按</a:t>
            </a:r>
            <a:r>
              <a:rPr lang="zh-CN" altLang="en-US">
                <a:solidFill>
                  <a:srgbClr val="00B050"/>
                </a:solidFill>
                <a:sym typeface="+mn-ea"/>
              </a:rPr>
              <a:t>费率</a:t>
            </a:r>
            <a:r>
              <a:rPr lang="zh-CN" altLang="en-US">
                <a:sym typeface="+mn-ea"/>
              </a:rPr>
              <a:t>计量的，宜以</a:t>
            </a:r>
            <a:r>
              <a:rPr lang="zh-CN" altLang="en-US">
                <a:solidFill>
                  <a:srgbClr val="00B050"/>
                </a:solidFill>
                <a:sym typeface="+mn-ea"/>
              </a:rPr>
              <a:t>暂估价</a:t>
            </a:r>
            <a:r>
              <a:rPr lang="zh-CN" altLang="en-US">
                <a:sym typeface="+mn-ea"/>
              </a:rPr>
              <a:t>作为计价基础；</a:t>
            </a:r>
            <a:r>
              <a:rPr lang="zh-CN" altLang="en-US">
                <a:solidFill>
                  <a:srgbClr val="FF0000"/>
                </a:solidFill>
                <a:sym typeface="+mn-ea"/>
              </a:rPr>
              <a:t>直接发包</a:t>
            </a:r>
            <a:r>
              <a:rPr lang="zh-CN" altLang="en-US">
                <a:sym typeface="+mn-ea"/>
              </a:rPr>
              <a:t>的专业工程的总承包服务费应按本条第</a:t>
            </a:r>
            <a:r>
              <a:rPr lang="en-US" altLang="zh-CN">
                <a:sym typeface="+mn-ea"/>
              </a:rPr>
              <a:t>3</a:t>
            </a:r>
            <a:r>
              <a:rPr lang="zh-CN" altLang="en-US">
                <a:sym typeface="+mn-ea"/>
              </a:rPr>
              <a:t>款列项，宜</a:t>
            </a:r>
            <a:r>
              <a:rPr lang="zh-CN" altLang="en-US">
                <a:solidFill>
                  <a:srgbClr val="00B050"/>
                </a:solidFill>
                <a:sym typeface="+mn-ea"/>
              </a:rPr>
              <a:t>以项计量</a:t>
            </a:r>
            <a:r>
              <a:rPr lang="zh-CN" altLang="en-US">
                <a:sym typeface="+mn-ea"/>
              </a:rPr>
              <a:t>。</a:t>
            </a:r>
            <a:endParaRPr lang="zh-CN" altLang="en-US"/>
          </a:p>
          <a:p>
            <a:r>
              <a:rPr lang="en-US" altLang="zh-CN"/>
              <a:t>4.2.7</a:t>
            </a:r>
            <a:r>
              <a:rPr lang="zh-CN" altLang="en-US"/>
              <a:t>出现本标准第</a:t>
            </a:r>
            <a:r>
              <a:rPr lang="en-US" altLang="zh-CN"/>
              <a:t>4.2.6</a:t>
            </a:r>
            <a:r>
              <a:rPr lang="zh-CN" altLang="en-US"/>
              <a:t>条</a:t>
            </a:r>
            <a:r>
              <a:rPr lang="zh-CN" altLang="en-US">
                <a:solidFill>
                  <a:srgbClr val="00B050"/>
                </a:solidFill>
              </a:rPr>
              <a:t>未包含</a:t>
            </a:r>
            <a:r>
              <a:rPr lang="zh-CN" altLang="en-US"/>
              <a:t>的其他项目，可根据招标文件要求结合工程实际情况补充列项。</a:t>
            </a:r>
            <a:endParaRPr lang="en-US" altLang="zh-CN"/>
          </a:p>
          <a:p>
            <a:r>
              <a:rPr lang="en-US" altLang="zh-CN"/>
              <a:t>4.2.8</a:t>
            </a:r>
            <a:r>
              <a:rPr lang="zh-CN" altLang="en-US">
                <a:solidFill>
                  <a:srgbClr val="FF0000"/>
                </a:solidFill>
              </a:rPr>
              <a:t>增值税</a:t>
            </a:r>
            <a:r>
              <a:rPr lang="zh-CN" altLang="en-US"/>
              <a:t>应根据政府有关主管部门的规定及本标准第</a:t>
            </a:r>
            <a:r>
              <a:rPr lang="en-US" altLang="zh-CN"/>
              <a:t>3.1.6</a:t>
            </a:r>
            <a:r>
              <a:rPr lang="zh-CN" altLang="en-US"/>
              <a:t>条、第</a:t>
            </a:r>
            <a:r>
              <a:rPr lang="en-US" altLang="zh-CN"/>
              <a:t>3.2.11</a:t>
            </a:r>
            <a:r>
              <a:rPr lang="zh-CN" altLang="en-US"/>
              <a:t>条的规定列项，按增值</a:t>
            </a:r>
            <a:r>
              <a:rPr lang="zh-CN" altLang="en-US"/>
              <a:t>税率计算。</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5</a:t>
            </a:r>
            <a:r>
              <a:rPr lang="zh-CN" altLang="en-US"/>
              <a:t>最高投标限价编制</a:t>
            </a:r>
            <a:endParaRPr lang="zh-CN" altLang="en-US"/>
          </a:p>
          <a:p>
            <a:r>
              <a:rPr lang="en-US" altLang="zh-CN"/>
              <a:t>5.1.1</a:t>
            </a:r>
            <a:r>
              <a:rPr lang="zh-CN" altLang="en-US"/>
              <a:t>建设工程招标设有最高投标限价的，应按国家有关规定编制最高投标限价，并在发布招标文件时</a:t>
            </a:r>
            <a:r>
              <a:rPr lang="zh-CN" altLang="en-US">
                <a:solidFill>
                  <a:srgbClr val="FF0000"/>
                </a:solidFill>
              </a:rPr>
              <a:t>公布最高投标限价</a:t>
            </a:r>
            <a:r>
              <a:rPr lang="zh-CN" altLang="en-US"/>
              <a:t>及其编制依据。</a:t>
            </a:r>
            <a:endParaRPr lang="zh-CN" altLang="en-US"/>
          </a:p>
          <a:p>
            <a:r>
              <a:rPr lang="en-US" altLang="zh-CN"/>
              <a:t>5.1.2</a:t>
            </a:r>
            <a:r>
              <a:rPr lang="zh-CN" altLang="en-US"/>
              <a:t>最高投标限价应由具有编制能力的招标人或受其委托的工程造价咨询人编制。</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800"/>
              <a:t>5.2</a:t>
            </a:r>
            <a:r>
              <a:rPr lang="zh-CN" altLang="en-US" sz="2800"/>
              <a:t>最</a:t>
            </a:r>
            <a:r>
              <a:rPr lang="zh-CN" altLang="en-US" sz="2800"/>
              <a:t>高</a:t>
            </a:r>
            <a:r>
              <a:rPr lang="zh-CN" altLang="en-US" sz="2800"/>
              <a:t>投</a:t>
            </a:r>
            <a:r>
              <a:rPr lang="zh-CN" altLang="en-US" sz="2800"/>
              <a:t>标</a:t>
            </a:r>
            <a:r>
              <a:rPr lang="zh-CN" altLang="en-US" sz="2800"/>
              <a:t>限</a:t>
            </a:r>
            <a:r>
              <a:rPr lang="zh-CN" altLang="en-US" sz="2800"/>
              <a:t>价</a:t>
            </a:r>
            <a:r>
              <a:rPr lang="zh-CN" altLang="en-US" sz="2800"/>
              <a:t>编</a:t>
            </a:r>
            <a:r>
              <a:rPr lang="zh-CN" altLang="en-US" sz="2800"/>
              <a:t>制</a:t>
            </a:r>
            <a:endParaRPr lang="zh-CN" altLang="en-US" sz="2800"/>
          </a:p>
          <a:p>
            <a:r>
              <a:rPr lang="en-US" altLang="zh-CN" sz="2800"/>
              <a:t>5.2.1</a:t>
            </a:r>
            <a:r>
              <a:rPr lang="zh-CN" altLang="en-US" sz="2800">
                <a:solidFill>
                  <a:srgbClr val="FF0000"/>
                </a:solidFill>
              </a:rPr>
              <a:t>最高投标限价编制</a:t>
            </a:r>
            <a:r>
              <a:rPr lang="zh-CN" altLang="en-US" sz="2800"/>
              <a:t>应符合下列要求：</a:t>
            </a:r>
            <a:endParaRPr lang="zh-CN" altLang="en-US" sz="2800"/>
          </a:p>
          <a:p>
            <a:r>
              <a:rPr lang="en-US" altLang="zh-CN" sz="2800"/>
              <a:t>1</a:t>
            </a:r>
            <a:r>
              <a:rPr lang="zh-CN" altLang="en-US" sz="2800"/>
              <a:t>本标准和相关工程国家及行业工程量计算标准；</a:t>
            </a:r>
            <a:endParaRPr lang="zh-CN" altLang="en-US" sz="2800"/>
          </a:p>
          <a:p>
            <a:r>
              <a:rPr lang="en-US" altLang="zh-CN" sz="2800"/>
              <a:t>2</a:t>
            </a:r>
            <a:r>
              <a:rPr lang="zh-CN" altLang="en-US" sz="2800"/>
              <a:t>招标文件</a:t>
            </a:r>
            <a:r>
              <a:rPr lang="en-US" altLang="zh-CN" sz="2800"/>
              <a:t>(</a:t>
            </a:r>
            <a:r>
              <a:rPr lang="zh-CN" altLang="en-US" sz="2800"/>
              <a:t>包括招标工程量清单、合同条款、招标图纸、技术标准规范等</a:t>
            </a:r>
            <a:r>
              <a:rPr lang="en-US" altLang="zh-CN" sz="2800"/>
              <a:t>)</a:t>
            </a:r>
            <a:r>
              <a:rPr lang="zh-CN" altLang="en-US" sz="2800"/>
              <a:t>及其</a:t>
            </a:r>
            <a:r>
              <a:rPr lang="zh-CN" altLang="en-US" sz="2800">
                <a:solidFill>
                  <a:srgbClr val="00B050"/>
                </a:solidFill>
              </a:rPr>
              <a:t>补遗、澄清或修改</a:t>
            </a:r>
            <a:r>
              <a:rPr lang="zh-CN" altLang="en-US" sz="2800"/>
              <a:t>；</a:t>
            </a:r>
            <a:endParaRPr lang="zh-CN" altLang="en-US" sz="2800"/>
          </a:p>
          <a:p>
            <a:r>
              <a:rPr lang="en-US" altLang="zh-CN" sz="2800"/>
              <a:t>3</a:t>
            </a:r>
            <a:r>
              <a:rPr lang="zh-CN" altLang="en-US" sz="2800"/>
              <a:t>国家及省级、行业建设主管部门颁发的工程计量与计价相关规定，以及根据工程需要补充的工</a:t>
            </a:r>
            <a:r>
              <a:rPr lang="zh-CN" altLang="en-US" sz="2800"/>
              <a:t>程量计算规则；</a:t>
            </a:r>
            <a:endParaRPr lang="zh-CN" altLang="en-US" sz="2800"/>
          </a:p>
          <a:p>
            <a:r>
              <a:rPr lang="en-US" altLang="zh-CN" sz="2800"/>
              <a:t>4</a:t>
            </a:r>
            <a:r>
              <a:rPr lang="zh-CN" altLang="en-US" sz="2800"/>
              <a:t>与招标工程相关的技术标准规范；</a:t>
            </a:r>
            <a:endParaRPr lang="zh-CN" altLang="en-US" sz="2800"/>
          </a:p>
          <a:p>
            <a:r>
              <a:rPr lang="en-US" altLang="zh-CN" sz="2800"/>
              <a:t>5</a:t>
            </a:r>
            <a:r>
              <a:rPr lang="zh-CN" altLang="en-US" sz="2800"/>
              <a:t>工程特点及</a:t>
            </a:r>
            <a:r>
              <a:rPr lang="zh-CN" altLang="en-US" sz="2800">
                <a:solidFill>
                  <a:srgbClr val="00B050"/>
                </a:solidFill>
              </a:rPr>
              <a:t>交付标准</a:t>
            </a:r>
            <a:r>
              <a:rPr lang="zh-CN" altLang="en-US" sz="2800"/>
              <a:t>、地勘水文资料、现场情况；</a:t>
            </a:r>
            <a:endParaRPr lang="zh-CN" altLang="en-US" sz="2800"/>
          </a:p>
          <a:p>
            <a:r>
              <a:rPr lang="en-US" altLang="zh-CN" sz="2800"/>
              <a:t>6</a:t>
            </a:r>
            <a:r>
              <a:rPr lang="zh-CN" altLang="en-US" sz="2800">
                <a:solidFill>
                  <a:srgbClr val="00B050"/>
                </a:solidFill>
              </a:rPr>
              <a:t>合理施工工期</a:t>
            </a:r>
            <a:r>
              <a:rPr lang="zh-CN" altLang="en-US" sz="2800"/>
              <a:t>及</a:t>
            </a:r>
            <a:r>
              <a:rPr lang="zh-CN" altLang="en-US" sz="2800">
                <a:solidFill>
                  <a:srgbClr val="FF0000"/>
                </a:solidFill>
              </a:rPr>
              <a:t>常规施工工艺</a:t>
            </a:r>
            <a:r>
              <a:rPr lang="zh-CN" altLang="en-US" sz="2800"/>
              <a:t>、顺序；</a:t>
            </a:r>
            <a:endParaRPr lang="zh-CN" altLang="en-US" sz="2800"/>
          </a:p>
          <a:p>
            <a:r>
              <a:rPr lang="en-US" altLang="zh-CN" sz="2800"/>
              <a:t>7</a:t>
            </a:r>
            <a:r>
              <a:rPr lang="zh-CN" altLang="en-US" sz="2800">
                <a:solidFill>
                  <a:srgbClr val="00B050"/>
                </a:solidFill>
              </a:rPr>
              <a:t>工程价格信息</a:t>
            </a:r>
            <a:r>
              <a:rPr lang="zh-CN" altLang="en-US" sz="2800"/>
              <a:t>及造价资讯、工程造价数据及指数；</a:t>
            </a:r>
            <a:endParaRPr lang="zh-CN" altLang="en-US" sz="2800"/>
          </a:p>
          <a:p>
            <a:r>
              <a:rPr lang="en-US" altLang="zh-CN" sz="2800"/>
              <a:t>8</a:t>
            </a:r>
            <a:r>
              <a:rPr lang="zh-CN" altLang="en-US" sz="2800"/>
              <a:t>其他相关资料。</a:t>
            </a:r>
            <a:endParaRPr lang="zh-CN" altLang="en-US" sz="28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5.2.2</a:t>
            </a:r>
            <a:r>
              <a:rPr lang="zh-CN" altLang="en-US"/>
              <a:t>招标人可依据招标文件要求、工程实际情况、结合</a:t>
            </a:r>
            <a:r>
              <a:rPr lang="zh-CN" altLang="en-US">
                <a:solidFill>
                  <a:srgbClr val="00B050"/>
                </a:solidFill>
              </a:rPr>
              <a:t>类似</a:t>
            </a:r>
            <a:r>
              <a:rPr lang="zh-CN" altLang="en-US"/>
              <a:t>工程合理的</a:t>
            </a:r>
            <a:r>
              <a:rPr lang="zh-CN" altLang="en-US">
                <a:solidFill>
                  <a:srgbClr val="FF0000"/>
                </a:solidFill>
              </a:rPr>
              <a:t>施工方案</a:t>
            </a:r>
            <a:r>
              <a:rPr lang="zh-CN" altLang="en-US"/>
              <a:t>及</a:t>
            </a:r>
            <a:r>
              <a:rPr lang="zh-CN" altLang="en-US">
                <a:solidFill>
                  <a:srgbClr val="00B050"/>
                </a:solidFill>
              </a:rPr>
              <a:t>工期数据</a:t>
            </a:r>
            <a:r>
              <a:rPr lang="zh-CN" altLang="en-US"/>
              <a:t>合理确定计划</a:t>
            </a:r>
            <a:r>
              <a:rPr lang="zh-CN" altLang="en-US">
                <a:solidFill>
                  <a:srgbClr val="FF0000"/>
                </a:solidFill>
              </a:rPr>
              <a:t>工期</a:t>
            </a:r>
            <a:r>
              <a:rPr lang="zh-CN" altLang="en-US"/>
              <a:t>，</a:t>
            </a:r>
            <a:r>
              <a:rPr lang="zh-CN" altLang="en-US">
                <a:solidFill>
                  <a:schemeClr val="tx1"/>
                </a:solidFill>
              </a:rPr>
              <a:t>最高投标限价</a:t>
            </a:r>
            <a:r>
              <a:rPr lang="zh-CN" altLang="en-US"/>
              <a:t>应基于合理计划</a:t>
            </a:r>
            <a:r>
              <a:rPr lang="zh-CN" altLang="en-US">
                <a:solidFill>
                  <a:srgbClr val="FF0000"/>
                </a:solidFill>
              </a:rPr>
              <a:t>工期</a:t>
            </a:r>
            <a:r>
              <a:rPr lang="zh-CN" altLang="en-US"/>
              <a:t>内完成招标工程所需的费用进行编制，招标人可依据招标工程量清单及</a:t>
            </a:r>
            <a:r>
              <a:rPr lang="zh-CN" altLang="en-US">
                <a:solidFill>
                  <a:srgbClr val="00B050"/>
                </a:solidFill>
              </a:rPr>
              <a:t>同类</a:t>
            </a:r>
            <a:r>
              <a:rPr lang="zh-CN" altLang="en-US"/>
              <a:t>工程的</a:t>
            </a:r>
            <a:r>
              <a:rPr lang="zh-CN" altLang="en-US">
                <a:solidFill>
                  <a:srgbClr val="00B050"/>
                </a:solidFill>
              </a:rPr>
              <a:t>价格信息</a:t>
            </a:r>
            <a:r>
              <a:rPr lang="zh-CN" altLang="en-US"/>
              <a:t>和</a:t>
            </a:r>
            <a:r>
              <a:rPr lang="zh-CN" altLang="en-US">
                <a:solidFill>
                  <a:srgbClr val="00B050"/>
                </a:solidFill>
              </a:rPr>
              <a:t>造价资讯</a:t>
            </a:r>
            <a:r>
              <a:rPr lang="zh-CN" altLang="en-US"/>
              <a:t>等，按相关主管部门规定确定招标工程可接受的最高</a:t>
            </a:r>
            <a:r>
              <a:rPr lang="zh-CN" altLang="en-US"/>
              <a:t>价格。</a:t>
            </a:r>
            <a:endParaRPr lang="zh-CN" altLang="en-US"/>
          </a:p>
          <a:p>
            <a:r>
              <a:rPr lang="en-US" altLang="zh-CN"/>
              <a:t>5.2.3</a:t>
            </a:r>
            <a:r>
              <a:rPr lang="zh-CN" altLang="en-US">
                <a:solidFill>
                  <a:srgbClr val="FF0000"/>
                </a:solidFill>
              </a:rPr>
              <a:t>分部分项</a:t>
            </a:r>
            <a:r>
              <a:rPr lang="zh-CN" altLang="en-US"/>
              <a:t>工程项目清单中承包人提供材料、发包人提供材料、</a:t>
            </a:r>
            <a:r>
              <a:rPr lang="zh-CN" altLang="en-US">
                <a:solidFill>
                  <a:srgbClr val="00B050"/>
                </a:solidFill>
              </a:rPr>
              <a:t>材料暂估价、按项计价</a:t>
            </a:r>
            <a:r>
              <a:rPr lang="zh-CN" altLang="en-US"/>
              <a:t>等清单项目的</a:t>
            </a:r>
            <a:r>
              <a:rPr lang="zh-CN" altLang="en-US">
                <a:solidFill>
                  <a:srgbClr val="FF0000"/>
                </a:solidFill>
              </a:rPr>
              <a:t>综合单价</a:t>
            </a:r>
            <a:r>
              <a:rPr lang="zh-CN" altLang="en-US"/>
              <a:t>及价格可根据招标文件和招标工程量清单，按本标准第</a:t>
            </a:r>
            <a:r>
              <a:rPr lang="en-US" altLang="zh-CN"/>
              <a:t>3.1.6</a:t>
            </a:r>
            <a:r>
              <a:rPr lang="zh-CN" altLang="en-US"/>
              <a:t>条、第</a:t>
            </a:r>
            <a:r>
              <a:rPr lang="en-US" altLang="zh-CN"/>
              <a:t>3.2.2</a:t>
            </a:r>
            <a:r>
              <a:rPr lang="zh-CN" altLang="en-US"/>
              <a:t>条</a:t>
            </a:r>
            <a:r>
              <a:rPr lang="en-US" altLang="zh-CN"/>
              <a:t>~</a:t>
            </a:r>
            <a:r>
              <a:rPr lang="zh-CN" altLang="en-US"/>
              <a:t>第</a:t>
            </a:r>
            <a:r>
              <a:rPr lang="en-US" altLang="zh-CN"/>
              <a:t>3.2.5</a:t>
            </a:r>
            <a:r>
              <a:rPr lang="zh-CN" altLang="en-US"/>
              <a:t>条的规定，以及类似工程的</a:t>
            </a:r>
            <a:r>
              <a:rPr lang="zh-CN" altLang="en-US">
                <a:solidFill>
                  <a:srgbClr val="00B050"/>
                </a:solidFill>
              </a:rPr>
              <a:t>价格信息、价格指数及市场造价资讯</a:t>
            </a:r>
            <a:r>
              <a:rPr lang="zh-CN" altLang="en-US"/>
              <a:t>等确定。</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5.2.4</a:t>
            </a:r>
            <a:r>
              <a:rPr lang="zh-CN" altLang="en-US"/>
              <a:t>最高投标限价的清单项目</a:t>
            </a:r>
            <a:r>
              <a:rPr lang="zh-CN" altLang="en-US">
                <a:solidFill>
                  <a:srgbClr val="FF0000"/>
                </a:solidFill>
              </a:rPr>
              <a:t>综合单价</a:t>
            </a:r>
            <a:r>
              <a:rPr lang="zh-CN" altLang="en-US"/>
              <a:t>可按本标准第</a:t>
            </a:r>
            <a:r>
              <a:rPr lang="en-US" altLang="zh-CN"/>
              <a:t>3.1.6</a:t>
            </a:r>
            <a:r>
              <a:rPr lang="zh-CN" altLang="en-US"/>
              <a:t>条、第</a:t>
            </a:r>
            <a:r>
              <a:rPr lang="en-US" altLang="zh-CN"/>
              <a:t>3.1.7</a:t>
            </a:r>
            <a:r>
              <a:rPr lang="zh-CN" altLang="en-US"/>
              <a:t>条的规定确定，并在编制</a:t>
            </a:r>
            <a:r>
              <a:rPr lang="zh-CN" altLang="en-US"/>
              <a:t>说明中明确其计价方法。</a:t>
            </a:r>
            <a:endParaRPr lang="zh-CN" altLang="en-US"/>
          </a:p>
          <a:p>
            <a:r>
              <a:rPr lang="en-US" altLang="zh-CN"/>
              <a:t>5.2.5</a:t>
            </a:r>
            <a:r>
              <a:rPr lang="zh-CN" altLang="en-US">
                <a:solidFill>
                  <a:srgbClr val="FF0000"/>
                </a:solidFill>
              </a:rPr>
              <a:t>措施项目</a:t>
            </a:r>
            <a:r>
              <a:rPr lang="zh-CN" altLang="en-US"/>
              <a:t>清单的价格可根据招标文件和招标工程量清单、工程</a:t>
            </a:r>
            <a:r>
              <a:rPr lang="zh-CN" altLang="en-US">
                <a:solidFill>
                  <a:srgbClr val="00B050"/>
                </a:solidFill>
              </a:rPr>
              <a:t>实施要求</a:t>
            </a:r>
            <a:r>
              <a:rPr lang="zh-CN" altLang="en-US"/>
              <a:t>及</a:t>
            </a:r>
            <a:r>
              <a:rPr lang="zh-CN" altLang="en-US">
                <a:solidFill>
                  <a:srgbClr val="00B050"/>
                </a:solidFill>
              </a:rPr>
              <a:t>常规的施工工艺</a:t>
            </a:r>
            <a:r>
              <a:rPr lang="zh-CN" altLang="en-US"/>
              <a:t>措施、合同条款、本标准第</a:t>
            </a:r>
            <a:r>
              <a:rPr lang="en-US" altLang="zh-CN"/>
              <a:t>3.1.6</a:t>
            </a:r>
            <a:r>
              <a:rPr lang="zh-CN" altLang="en-US"/>
              <a:t>条和第</a:t>
            </a:r>
            <a:r>
              <a:rPr lang="en-US" altLang="zh-CN"/>
              <a:t>3.2.6</a:t>
            </a:r>
            <a:r>
              <a:rPr lang="zh-CN" altLang="en-US"/>
              <a:t>条规定及附录</a:t>
            </a:r>
            <a:r>
              <a:rPr lang="en-US" altLang="zh-CN"/>
              <a:t>E</a:t>
            </a:r>
            <a:r>
              <a:rPr lang="zh-CN" altLang="en-US"/>
              <a:t>中的表</a:t>
            </a:r>
            <a:r>
              <a:rPr lang="en-US" altLang="zh-CN"/>
              <a:t>E.3.2</a:t>
            </a:r>
            <a:r>
              <a:rPr lang="zh-CN" altLang="en-US"/>
              <a:t>措施项目清单</a:t>
            </a:r>
            <a:r>
              <a:rPr lang="zh-CN" altLang="en-US">
                <a:solidFill>
                  <a:srgbClr val="FF0000"/>
                </a:solidFill>
              </a:rPr>
              <a:t>构成明细</a:t>
            </a:r>
            <a:r>
              <a:rPr lang="zh-CN" altLang="en-US"/>
              <a:t>分析表、</a:t>
            </a:r>
            <a:r>
              <a:rPr lang="zh-CN" altLang="en-US">
                <a:solidFill>
                  <a:srgbClr val="FF0000"/>
                </a:solidFill>
              </a:rPr>
              <a:t>类似</a:t>
            </a:r>
            <a:r>
              <a:rPr lang="zh-CN" altLang="en-US"/>
              <a:t>工程的措施</a:t>
            </a:r>
            <a:r>
              <a:rPr lang="zh-CN" altLang="en-US">
                <a:solidFill>
                  <a:srgbClr val="00B050"/>
                </a:solidFill>
              </a:rPr>
              <a:t>价格信息及市场造价资讯</a:t>
            </a:r>
            <a:r>
              <a:rPr lang="zh-CN" altLang="en-US"/>
              <a:t>等确定。</a:t>
            </a:r>
            <a:endParaRPr lang="zh-CN" altLang="en-US"/>
          </a:p>
          <a:p>
            <a:r>
              <a:rPr lang="zh-CN" altLang="en-US"/>
              <a:t>其中</a:t>
            </a:r>
            <a:r>
              <a:rPr lang="zh-CN" altLang="en-US">
                <a:solidFill>
                  <a:srgbClr val="FF0000"/>
                </a:solidFill>
              </a:rPr>
              <a:t>安全生产措施费</a:t>
            </a:r>
            <a:r>
              <a:rPr lang="zh-CN" altLang="en-US"/>
              <a:t>的计算应符合国家及省</a:t>
            </a:r>
            <a:r>
              <a:rPr lang="zh-CN" altLang="en-US"/>
              <a:t>级、行业主管部门的规定。</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5.2.8</a:t>
            </a:r>
            <a:r>
              <a:rPr lang="zh-CN" altLang="en-US">
                <a:solidFill>
                  <a:srgbClr val="FF0000"/>
                </a:solidFill>
              </a:rPr>
              <a:t>最高投标限价</a:t>
            </a:r>
            <a:r>
              <a:rPr lang="zh-CN" altLang="en-US"/>
              <a:t>清单项目价格可依据招标工程技术标准规范、交付标准和招标文件要求，并结合下列工程</a:t>
            </a:r>
            <a:r>
              <a:rPr lang="zh-CN" altLang="en-US">
                <a:solidFill>
                  <a:srgbClr val="00B050"/>
                </a:solidFill>
              </a:rPr>
              <a:t>价格信息及造价资讯</a:t>
            </a:r>
            <a:r>
              <a:rPr lang="zh-CN" altLang="en-US"/>
              <a:t>进行编制：</a:t>
            </a:r>
            <a:endParaRPr lang="zh-CN" altLang="en-US"/>
          </a:p>
          <a:p>
            <a:r>
              <a:rPr lang="en-US" altLang="zh-CN"/>
              <a:t>1</a:t>
            </a:r>
            <a:r>
              <a:rPr lang="zh-CN" altLang="en-US"/>
              <a:t>近期完成的</a:t>
            </a:r>
            <a:r>
              <a:rPr lang="zh-CN" altLang="en-US">
                <a:solidFill>
                  <a:srgbClr val="00B050"/>
                </a:solidFill>
              </a:rPr>
              <a:t>类似</a:t>
            </a:r>
            <a:r>
              <a:rPr lang="zh-CN" altLang="en-US"/>
              <a:t>工程最高投标限价、施工图预算、设计概算、成本估算的价格；</a:t>
            </a:r>
            <a:endParaRPr lang="zh-CN" altLang="en-US"/>
          </a:p>
          <a:p>
            <a:r>
              <a:rPr lang="en-US" altLang="zh-CN"/>
              <a:t>2</a:t>
            </a:r>
            <a:r>
              <a:rPr lang="zh-CN" altLang="en-US"/>
              <a:t>近期获得的</a:t>
            </a:r>
            <a:r>
              <a:rPr lang="zh-CN" altLang="en-US">
                <a:solidFill>
                  <a:srgbClr val="00B050"/>
                </a:solidFill>
              </a:rPr>
              <a:t>类似</a:t>
            </a:r>
            <a:r>
              <a:rPr lang="zh-CN" altLang="en-US"/>
              <a:t>工程市场竞争合理投标单价；</a:t>
            </a:r>
            <a:endParaRPr lang="zh-CN" altLang="en-US"/>
          </a:p>
          <a:p>
            <a:r>
              <a:rPr lang="en-US" altLang="zh-CN"/>
              <a:t>3</a:t>
            </a:r>
            <a:r>
              <a:rPr lang="zh-CN" altLang="en-US"/>
              <a:t>近期确定的</a:t>
            </a:r>
            <a:r>
              <a:rPr lang="zh-CN" altLang="en-US">
                <a:solidFill>
                  <a:srgbClr val="00B050"/>
                </a:solidFill>
              </a:rPr>
              <a:t>类似</a:t>
            </a:r>
            <a:r>
              <a:rPr lang="zh-CN" altLang="en-US"/>
              <a:t>清单项目结算单价；</a:t>
            </a:r>
            <a:endParaRPr lang="zh-CN" altLang="en-US"/>
          </a:p>
          <a:p>
            <a:r>
              <a:rPr lang="en-US" altLang="zh-CN"/>
              <a:t>4</a:t>
            </a:r>
            <a:r>
              <a:rPr lang="zh-CN" altLang="en-US"/>
              <a:t>近期签订的</a:t>
            </a:r>
            <a:r>
              <a:rPr lang="zh-CN" altLang="en-US">
                <a:solidFill>
                  <a:srgbClr val="00B050"/>
                </a:solidFill>
              </a:rPr>
              <a:t>类似</a:t>
            </a:r>
            <a:r>
              <a:rPr lang="zh-CN" altLang="en-US"/>
              <a:t>工程合同价格；</a:t>
            </a:r>
            <a:endParaRPr lang="zh-CN" altLang="en-US"/>
          </a:p>
          <a:p>
            <a:r>
              <a:rPr lang="en-US" altLang="zh-CN"/>
              <a:t>5</a:t>
            </a:r>
            <a:r>
              <a:rPr lang="zh-CN" altLang="en-US"/>
              <a:t>通过</a:t>
            </a:r>
            <a:r>
              <a:rPr lang="zh-CN" altLang="en-US">
                <a:solidFill>
                  <a:srgbClr val="00B050"/>
                </a:solidFill>
              </a:rPr>
              <a:t>市场询价</a:t>
            </a:r>
            <a:r>
              <a:rPr lang="zh-CN" altLang="en-US"/>
              <a:t>获得的人工、材料、施工机具、清单项目综合单价等相关合理工程价格；</a:t>
            </a:r>
            <a:endParaRPr lang="zh-CN" altLang="en-US"/>
          </a:p>
          <a:p>
            <a:r>
              <a:rPr lang="en-US" altLang="zh-CN"/>
              <a:t>6</a:t>
            </a:r>
            <a:r>
              <a:rPr lang="zh-CN" altLang="en-US">
                <a:solidFill>
                  <a:srgbClr val="00B050"/>
                </a:solidFill>
              </a:rPr>
              <a:t>近期</a:t>
            </a:r>
            <a:r>
              <a:rPr lang="zh-CN" altLang="en-US"/>
              <a:t>人工、材料、施工机具使用的</a:t>
            </a:r>
            <a:r>
              <a:rPr lang="zh-CN" altLang="en-US">
                <a:solidFill>
                  <a:srgbClr val="FF0000"/>
                </a:solidFill>
              </a:rPr>
              <a:t>市场价格</a:t>
            </a:r>
            <a:r>
              <a:rPr lang="zh-CN" altLang="en-US"/>
              <a:t>和相关</a:t>
            </a:r>
            <a:r>
              <a:rPr lang="zh-CN" altLang="en-US">
                <a:solidFill>
                  <a:srgbClr val="00B050"/>
                </a:solidFill>
              </a:rPr>
              <a:t>价格指数或投标价格指数</a:t>
            </a:r>
            <a:r>
              <a:rPr lang="zh-CN" altLang="en-US"/>
              <a:t>等。</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5.2.9</a:t>
            </a:r>
            <a:r>
              <a:rPr lang="zh-CN" altLang="en-US">
                <a:sym typeface="+mn-ea"/>
              </a:rPr>
              <a:t>若招标工程的</a:t>
            </a:r>
            <a:r>
              <a:rPr lang="zh-CN" altLang="en-US">
                <a:solidFill>
                  <a:srgbClr val="00B050"/>
                </a:solidFill>
                <a:sym typeface="+mn-ea"/>
              </a:rPr>
              <a:t>实际情况</a:t>
            </a:r>
            <a:r>
              <a:rPr lang="zh-CN" altLang="en-US">
                <a:sym typeface="+mn-ea"/>
              </a:rPr>
              <a:t>与本标准第</a:t>
            </a:r>
            <a:r>
              <a:rPr lang="en-US" altLang="zh-CN">
                <a:sym typeface="+mn-ea"/>
              </a:rPr>
              <a:t>5.2.8</a:t>
            </a:r>
            <a:r>
              <a:rPr lang="zh-CN" altLang="en-US">
                <a:sym typeface="+mn-ea"/>
              </a:rPr>
              <a:t>条的工程</a:t>
            </a:r>
            <a:r>
              <a:rPr lang="zh-CN" altLang="en-US">
                <a:solidFill>
                  <a:srgbClr val="00B050"/>
                </a:solidFill>
                <a:sym typeface="+mn-ea"/>
              </a:rPr>
              <a:t>价格信息及造价资讯</a:t>
            </a:r>
            <a:r>
              <a:rPr lang="zh-CN" altLang="en-US">
                <a:sym typeface="+mn-ea"/>
              </a:rPr>
              <a:t>存在</a:t>
            </a:r>
            <a:r>
              <a:rPr lang="zh-CN" altLang="en-US">
                <a:solidFill>
                  <a:srgbClr val="FF0000"/>
                </a:solidFill>
                <a:sym typeface="+mn-ea"/>
              </a:rPr>
              <a:t>差异</a:t>
            </a:r>
            <a:r>
              <a:rPr lang="zh-CN" altLang="en-US">
                <a:sym typeface="+mn-ea"/>
              </a:rPr>
              <a:t>的，应依据其建设时期、建设地点、建设规模、交付标准等的差异影响，在</a:t>
            </a:r>
            <a:r>
              <a:rPr lang="zh-CN" altLang="en-US">
                <a:solidFill>
                  <a:srgbClr val="00B050"/>
                </a:solidFill>
                <a:sym typeface="+mn-ea"/>
              </a:rPr>
              <a:t>合理调整</a:t>
            </a:r>
            <a:r>
              <a:rPr lang="zh-CN" altLang="en-US">
                <a:sym typeface="+mn-ea"/>
              </a:rPr>
              <a:t>价格后计算。</a:t>
            </a:r>
            <a:endParaRPr lang="zh-CN" altLang="en-US"/>
          </a:p>
          <a:p>
            <a:r>
              <a:rPr lang="en-US" altLang="zh-CN">
                <a:sym typeface="+mn-ea"/>
              </a:rPr>
              <a:t>5.2.10</a:t>
            </a:r>
            <a:r>
              <a:rPr lang="zh-CN" altLang="en-US">
                <a:sym typeface="+mn-ea"/>
              </a:rPr>
              <a:t>因招标文件的</a:t>
            </a:r>
            <a:r>
              <a:rPr lang="zh-CN" altLang="en-US">
                <a:solidFill>
                  <a:srgbClr val="00B050"/>
                </a:solidFill>
                <a:sym typeface="+mn-ea"/>
              </a:rPr>
              <a:t>补遗、答疑、异议澄清</a:t>
            </a:r>
            <a:r>
              <a:rPr lang="zh-CN" altLang="en-US">
                <a:sym typeface="+mn-ea"/>
              </a:rPr>
              <a:t>或修正等引起最高投标限价变化的，招标人应相应</a:t>
            </a:r>
            <a:r>
              <a:rPr lang="zh-CN" altLang="en-US">
                <a:solidFill>
                  <a:srgbClr val="FF0000"/>
                </a:solidFill>
                <a:sym typeface="+mn-ea"/>
              </a:rPr>
              <a:t>修正最高投标限价</a:t>
            </a:r>
            <a:r>
              <a:rPr lang="zh-CN" altLang="en-US">
                <a:sym typeface="+mn-ea"/>
              </a:rPr>
              <a:t>，并按相关要求和程序</a:t>
            </a:r>
            <a:r>
              <a:rPr lang="zh-CN" altLang="en-US">
                <a:solidFill>
                  <a:srgbClr val="00B050"/>
                </a:solidFill>
                <a:sym typeface="+mn-ea"/>
              </a:rPr>
              <a:t>重新公布</a:t>
            </a:r>
            <a:r>
              <a:rPr lang="zh-CN" altLang="en-US">
                <a:sym typeface="+mn-ea"/>
              </a:rPr>
              <a:t>。</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5.3</a:t>
            </a:r>
            <a:r>
              <a:rPr lang="zh-CN" altLang="en-US"/>
              <a:t>异议和修正</a:t>
            </a:r>
            <a:endParaRPr lang="zh-CN" altLang="en-US"/>
          </a:p>
          <a:p>
            <a:r>
              <a:rPr lang="en-US" altLang="zh-CN"/>
              <a:t>5.3.1</a:t>
            </a:r>
            <a:r>
              <a:rPr lang="zh-CN" altLang="en-US"/>
              <a:t>投标人经复核认为招标人公布的</a:t>
            </a:r>
            <a:r>
              <a:rPr lang="zh-CN" altLang="en-US">
                <a:solidFill>
                  <a:srgbClr val="FF0000"/>
                </a:solidFill>
              </a:rPr>
              <a:t>最高投标限价</a:t>
            </a:r>
            <a:r>
              <a:rPr lang="zh-CN" altLang="en-US">
                <a:solidFill>
                  <a:srgbClr val="00B050"/>
                </a:solidFill>
              </a:rPr>
              <a:t>未按</a:t>
            </a:r>
            <a:r>
              <a:rPr lang="zh-CN" altLang="en-US"/>
              <a:t>招标文件的要求和国家及行业有关规定进行编制或存在</a:t>
            </a:r>
            <a:r>
              <a:rPr lang="zh-CN" altLang="en-US">
                <a:solidFill>
                  <a:srgbClr val="00B050"/>
                </a:solidFill>
              </a:rPr>
              <a:t>不合理</a:t>
            </a:r>
            <a:r>
              <a:rPr lang="zh-CN" altLang="en-US"/>
              <a:t>的，可在规定时间内以书面形式向招标人提出异议。</a:t>
            </a:r>
            <a:endParaRPr lang="zh-CN" altLang="en-US"/>
          </a:p>
          <a:p>
            <a:r>
              <a:rPr lang="en-US" altLang="zh-CN"/>
              <a:t>5.3.2</a:t>
            </a:r>
            <a:r>
              <a:rPr lang="zh-CN" altLang="en-US"/>
              <a:t>招标人应在规定的时间内对投标人的异议作出答复。招标人</a:t>
            </a:r>
            <a:r>
              <a:rPr lang="zh-CN" altLang="en-US">
                <a:solidFill>
                  <a:srgbClr val="00B050"/>
                </a:solidFill>
              </a:rPr>
              <a:t>不</a:t>
            </a:r>
            <a:r>
              <a:rPr lang="zh-CN" altLang="en-US"/>
              <a:t>在规定的时间内</a:t>
            </a:r>
            <a:r>
              <a:rPr lang="zh-CN" altLang="en-US">
                <a:solidFill>
                  <a:srgbClr val="00B050"/>
                </a:solidFill>
              </a:rPr>
              <a:t>回复</a:t>
            </a:r>
            <a:r>
              <a:rPr lang="zh-CN" altLang="en-US"/>
              <a:t>，或投标人在得到招标人的异议</a:t>
            </a:r>
            <a:r>
              <a:rPr lang="zh-CN" altLang="en-US">
                <a:solidFill>
                  <a:srgbClr val="FF0000"/>
                </a:solidFill>
              </a:rPr>
              <a:t>回复后</a:t>
            </a:r>
            <a:r>
              <a:rPr lang="zh-CN" altLang="en-US"/>
              <a:t>，认为最高投标限价</a:t>
            </a:r>
            <a:r>
              <a:rPr lang="zh-CN" altLang="en-US">
                <a:solidFill>
                  <a:srgbClr val="00B050"/>
                </a:solidFill>
              </a:rPr>
              <a:t>仍然未按</a:t>
            </a:r>
            <a:r>
              <a:rPr lang="zh-CN" altLang="en-US"/>
              <a:t>招标文件的要求和国家及行业有关规定进行编制或存在</a:t>
            </a:r>
            <a:r>
              <a:rPr lang="zh-CN" altLang="en-US">
                <a:solidFill>
                  <a:srgbClr val="00B050"/>
                </a:solidFill>
              </a:rPr>
              <a:t>不合理</a:t>
            </a:r>
            <a:r>
              <a:rPr lang="zh-CN" altLang="en-US"/>
              <a:t>的，可在投标截止前规定时间内向有关行政</a:t>
            </a:r>
            <a:r>
              <a:rPr lang="zh-CN" altLang="en-US">
                <a:solidFill>
                  <a:srgbClr val="00B050"/>
                </a:solidFill>
              </a:rPr>
              <a:t>监督管理</a:t>
            </a:r>
            <a:r>
              <a:rPr lang="zh-CN" altLang="en-US"/>
              <a:t>部门反映。</a:t>
            </a:r>
            <a:endParaRPr lang="zh-CN" altLang="en-US"/>
          </a:p>
          <a:p>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5.3.3</a:t>
            </a:r>
            <a:r>
              <a:rPr lang="zh-CN" altLang="en-US">
                <a:sym typeface="+mn-ea"/>
              </a:rPr>
              <a:t>如最高投标限价经有关行政</a:t>
            </a:r>
            <a:r>
              <a:rPr lang="zh-CN" altLang="en-US">
                <a:solidFill>
                  <a:srgbClr val="00B050"/>
                </a:solidFill>
                <a:sym typeface="+mn-ea"/>
              </a:rPr>
              <a:t>监督管理</a:t>
            </a:r>
            <a:r>
              <a:rPr lang="zh-CN" altLang="en-US">
                <a:sym typeface="+mn-ea"/>
              </a:rPr>
              <a:t>部门</a:t>
            </a:r>
            <a:r>
              <a:rPr lang="zh-CN" altLang="en-US">
                <a:solidFill>
                  <a:srgbClr val="00B050"/>
                </a:solidFill>
                <a:sym typeface="+mn-ea"/>
              </a:rPr>
              <a:t>复查</a:t>
            </a:r>
            <a:r>
              <a:rPr lang="zh-CN" altLang="en-US">
                <a:sym typeface="+mn-ea"/>
              </a:rPr>
              <a:t>，其结论与原公布的最高投标限价</a:t>
            </a:r>
            <a:r>
              <a:rPr lang="zh-CN" altLang="en-US">
                <a:solidFill>
                  <a:srgbClr val="00B050"/>
                </a:solidFill>
                <a:sym typeface="+mn-ea"/>
              </a:rPr>
              <a:t>偏差较大</a:t>
            </a:r>
            <a:r>
              <a:rPr lang="zh-CN" altLang="en-US">
                <a:sym typeface="+mn-ea"/>
              </a:rPr>
              <a:t>的，招标人应作出说明并对其</a:t>
            </a:r>
            <a:r>
              <a:rPr lang="zh-CN" altLang="en-US">
                <a:solidFill>
                  <a:srgbClr val="00B050"/>
                </a:solidFill>
                <a:sym typeface="+mn-ea"/>
              </a:rPr>
              <a:t>不合理内容</a:t>
            </a:r>
            <a:r>
              <a:rPr lang="zh-CN" altLang="en-US">
                <a:sym typeface="+mn-ea"/>
              </a:rPr>
              <a:t>进行</a:t>
            </a:r>
            <a:r>
              <a:rPr lang="zh-CN" altLang="en-US">
                <a:solidFill>
                  <a:srgbClr val="00B050"/>
                </a:solidFill>
                <a:sym typeface="+mn-ea"/>
              </a:rPr>
              <a:t>修订</a:t>
            </a:r>
            <a:r>
              <a:rPr lang="zh-CN" altLang="en-US">
                <a:sym typeface="+mn-ea"/>
              </a:rPr>
              <a:t>。</a:t>
            </a:r>
            <a:endParaRPr lang="zh-CN" altLang="en-US"/>
          </a:p>
          <a:p>
            <a:r>
              <a:rPr lang="en-US" altLang="zh-CN">
                <a:sym typeface="+mn-ea"/>
              </a:rPr>
              <a:t>5.3.4</a:t>
            </a:r>
            <a:r>
              <a:rPr lang="zh-CN" altLang="en-US">
                <a:sym typeface="+mn-ea"/>
              </a:rPr>
              <a:t>招标人根据最高投标限价</a:t>
            </a:r>
            <a:r>
              <a:rPr lang="zh-CN" altLang="en-US">
                <a:solidFill>
                  <a:srgbClr val="00B050"/>
                </a:solidFill>
                <a:sym typeface="+mn-ea"/>
              </a:rPr>
              <a:t>复查结论</a:t>
            </a:r>
            <a:r>
              <a:rPr lang="zh-CN" altLang="en-US">
                <a:sym typeface="+mn-ea"/>
              </a:rPr>
              <a:t>需要</a:t>
            </a:r>
            <a:r>
              <a:rPr lang="zh-CN" altLang="en-US">
                <a:solidFill>
                  <a:srgbClr val="FF0000"/>
                </a:solidFill>
                <a:sym typeface="+mn-ea"/>
              </a:rPr>
              <a:t>修订</a:t>
            </a:r>
            <a:r>
              <a:rPr lang="zh-CN" altLang="en-US">
                <a:sym typeface="+mn-ea"/>
              </a:rPr>
              <a:t>及重新公布</a:t>
            </a:r>
            <a:r>
              <a:rPr lang="zh-CN" altLang="en-US">
                <a:solidFill>
                  <a:srgbClr val="00B050"/>
                </a:solidFill>
                <a:sym typeface="+mn-ea"/>
              </a:rPr>
              <a:t>最高投标限价</a:t>
            </a:r>
            <a:r>
              <a:rPr lang="zh-CN" altLang="en-US">
                <a:sym typeface="+mn-ea"/>
              </a:rPr>
              <a:t>的，应按政府主管部门相关要求和程序</a:t>
            </a:r>
            <a:r>
              <a:rPr lang="zh-CN" altLang="en-US">
                <a:solidFill>
                  <a:srgbClr val="FF0000"/>
                </a:solidFill>
                <a:sym typeface="+mn-ea"/>
              </a:rPr>
              <a:t>重新公布</a:t>
            </a:r>
            <a:r>
              <a:rPr lang="zh-CN" altLang="en-US">
                <a:sym typeface="+mn-ea"/>
              </a:rPr>
              <a:t>。</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内容占位符 4"/>
          <p:cNvSpPr>
            <a:spLocks noGrp="1"/>
          </p:cNvSpPr>
          <p:nvPr>
            <p:ph idx="1"/>
          </p:nvPr>
        </p:nvSpPr>
        <p:spPr/>
        <p:txBody>
          <a:bodyPr/>
          <a:p>
            <a:r>
              <a:rPr lang="en-US" altLang="zh-CN"/>
              <a:t>6</a:t>
            </a:r>
            <a:r>
              <a:rPr lang="zh-CN" altLang="en-US"/>
              <a:t>投标报价编制</a:t>
            </a:r>
            <a:endParaRPr lang="zh-CN" altLang="en-US"/>
          </a:p>
          <a:p>
            <a:r>
              <a:rPr lang="en-US" altLang="zh-CN"/>
              <a:t>6.1.1</a:t>
            </a:r>
            <a:r>
              <a:rPr lang="zh-CN" altLang="en-US"/>
              <a:t>投标报价应由投标人或受其委托的工程造价咨询人编制。</a:t>
            </a:r>
            <a:endParaRPr lang="zh-CN" altLang="en-US"/>
          </a:p>
          <a:p>
            <a:r>
              <a:rPr lang="en-US" altLang="zh-CN"/>
              <a:t>6.1.2</a:t>
            </a:r>
            <a:r>
              <a:rPr lang="zh-CN" altLang="en-US"/>
              <a:t>投标人可依据本标准第</a:t>
            </a:r>
            <a:r>
              <a:rPr lang="en-US" altLang="zh-CN"/>
              <a:t>6.2</a:t>
            </a:r>
            <a:r>
              <a:rPr lang="zh-CN" altLang="en-US"/>
              <a:t>节的规定</a:t>
            </a:r>
            <a:r>
              <a:rPr lang="zh-CN" altLang="en-US">
                <a:solidFill>
                  <a:srgbClr val="FF0000"/>
                </a:solidFill>
              </a:rPr>
              <a:t>自主确定</a:t>
            </a:r>
            <a:r>
              <a:rPr lang="zh-CN" altLang="en-US">
                <a:solidFill>
                  <a:srgbClr val="00B050"/>
                </a:solidFill>
              </a:rPr>
              <a:t>投标报价</a:t>
            </a:r>
            <a:r>
              <a:rPr lang="zh-CN" altLang="en-US"/>
              <a:t>，并应对已标价工程量清单</a:t>
            </a:r>
            <a:r>
              <a:rPr lang="zh-CN" altLang="en-US">
                <a:solidFill>
                  <a:srgbClr val="00B050"/>
                </a:solidFill>
              </a:rPr>
              <a:t>填报价格</a:t>
            </a:r>
            <a:r>
              <a:rPr lang="zh-CN" altLang="en-US"/>
              <a:t>的</a:t>
            </a:r>
            <a:r>
              <a:rPr lang="zh-CN" altLang="en-US">
                <a:solidFill>
                  <a:srgbClr val="00B050"/>
                </a:solidFill>
              </a:rPr>
              <a:t>一致性及合理性</a:t>
            </a:r>
            <a:r>
              <a:rPr lang="zh-CN" altLang="en-US"/>
              <a:t>负责，承担</a:t>
            </a:r>
            <a:r>
              <a:rPr lang="zh-CN" altLang="en-US">
                <a:solidFill>
                  <a:srgbClr val="FF0000"/>
                </a:solidFill>
              </a:rPr>
              <a:t>不合理报价</a:t>
            </a:r>
            <a:r>
              <a:rPr lang="zh-CN" altLang="en-US"/>
              <a:t>及总价合同的工程量</a:t>
            </a:r>
            <a:r>
              <a:rPr lang="zh-CN" altLang="en-US">
                <a:solidFill>
                  <a:srgbClr val="FF0000"/>
                </a:solidFill>
              </a:rPr>
              <a:t>清单缺陷</a:t>
            </a:r>
            <a:r>
              <a:rPr lang="zh-CN" altLang="en-US"/>
              <a:t>等</a:t>
            </a:r>
            <a:r>
              <a:rPr lang="zh-CN" altLang="en-US">
                <a:solidFill>
                  <a:srgbClr val="FF0000"/>
                </a:solidFill>
              </a:rPr>
              <a:t>风险</a:t>
            </a:r>
            <a:r>
              <a:rPr lang="zh-CN" altLang="en-US"/>
              <a:t>。</a:t>
            </a:r>
            <a:endParaRPr lang="zh-CN" altLang="en-US"/>
          </a:p>
          <a:p>
            <a:r>
              <a:rPr lang="en-US" altLang="zh-CN"/>
              <a:t>6.1.3</a:t>
            </a:r>
            <a:r>
              <a:rPr lang="zh-CN" altLang="en-US"/>
              <a:t>投标人的投标报价</a:t>
            </a:r>
            <a:r>
              <a:rPr lang="zh-CN" altLang="en-US">
                <a:solidFill>
                  <a:srgbClr val="00B050"/>
                </a:solidFill>
              </a:rPr>
              <a:t>不得低于成本价</a:t>
            </a:r>
            <a:r>
              <a:rPr lang="zh-CN" altLang="en-US"/>
              <a:t>，且</a:t>
            </a:r>
            <a:r>
              <a:rPr lang="zh-CN" altLang="en-US">
                <a:solidFill>
                  <a:srgbClr val="00B050"/>
                </a:solidFill>
              </a:rPr>
              <a:t>不得高于</a:t>
            </a:r>
            <a:r>
              <a:rPr lang="zh-CN" altLang="en-US"/>
              <a:t>招标人公布的最高投标限价。</a:t>
            </a:r>
            <a:endParaRPr lang="zh-CN" altLang="en-US"/>
          </a:p>
          <a:p>
            <a:endParaRPr lang="zh-CN" altLang="en-US"/>
          </a:p>
        </p:txBody>
      </p:sp>
      <p:sp>
        <p:nvSpPr>
          <p:cNvPr id="4" name="灯片编号占位符 3"/>
          <p:cNvSpPr>
            <a:spLocks noGrp="1"/>
          </p:cNvSpPr>
          <p:nvPr>
            <p:ph type="sldNum" sz="quarter" idx="10"/>
          </p:nvPr>
        </p:nvSpPr>
        <p:spPr/>
        <p:txBody>
          <a:bodyPr/>
          <a:p>
            <a:fld id="{49C8CD49-5F05-4C68-A9BC-4ACDA046E14B}" type="slidenum">
              <a:rPr lang="en-US" altLang="zh-CN"/>
            </a:fld>
            <a:endParaRPr lang="en-US" altLang="zh-CN"/>
          </a:p>
        </p:txBody>
      </p:sp>
    </p:spTree>
  </p:cSld>
  <p:clrMapOvr>
    <a:masterClrMapping/>
  </p:clrMapOvr>
  <p:transition spd="slow"/>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6.1.4</a:t>
            </a:r>
            <a:r>
              <a:rPr lang="zh-CN" altLang="en-US">
                <a:sym typeface="+mn-ea"/>
              </a:rPr>
              <a:t>投标人应在接收招标文件后，在规定时间内根据招标文件说明的工程特点及合同要求</a:t>
            </a:r>
            <a:r>
              <a:rPr lang="zh-CN" altLang="en-US">
                <a:solidFill>
                  <a:srgbClr val="FF0000"/>
                </a:solidFill>
                <a:sym typeface="+mn-ea"/>
              </a:rPr>
              <a:t>复查招标文件</a:t>
            </a:r>
            <a:r>
              <a:rPr lang="zh-CN" altLang="en-US">
                <a:sym typeface="+mn-ea"/>
              </a:rPr>
              <a:t>中计划工期的可行性及其风险与影响，对计划工期存有</a:t>
            </a:r>
            <a:r>
              <a:rPr lang="zh-CN" altLang="en-US">
                <a:solidFill>
                  <a:srgbClr val="00B050"/>
                </a:solidFill>
                <a:sym typeface="+mn-ea"/>
              </a:rPr>
              <a:t>疑问或异议</a:t>
            </a:r>
            <a:r>
              <a:rPr lang="zh-CN" altLang="en-US">
                <a:sym typeface="+mn-ea"/>
              </a:rPr>
              <a:t>的，应按招标文件的规定以书面形式提请招标人</a:t>
            </a:r>
            <a:r>
              <a:rPr lang="zh-CN" altLang="en-US">
                <a:solidFill>
                  <a:srgbClr val="00B050"/>
                </a:solidFill>
                <a:sym typeface="+mn-ea"/>
              </a:rPr>
              <a:t>澄清或修正</a:t>
            </a:r>
            <a:r>
              <a:rPr lang="zh-CN" altLang="en-US">
                <a:sym typeface="+mn-ea"/>
              </a:rPr>
              <a:t>。</a:t>
            </a:r>
            <a:endParaRPr lang="zh-CN" altLang="en-US">
              <a:sym typeface="+mn-ea"/>
            </a:endParaRPr>
          </a:p>
          <a:p>
            <a:r>
              <a:rPr lang="zh-CN" altLang="en-US">
                <a:sym typeface="+mn-ea"/>
              </a:rPr>
              <a:t>投标人对计划工期或招标人澄清或修正后的计划工期</a:t>
            </a:r>
            <a:r>
              <a:rPr lang="zh-CN" altLang="en-US">
                <a:solidFill>
                  <a:srgbClr val="FF0000"/>
                </a:solidFill>
                <a:sym typeface="+mn-ea"/>
              </a:rPr>
              <a:t>无疑问或无异议</a:t>
            </a:r>
            <a:r>
              <a:rPr lang="zh-CN" altLang="en-US">
                <a:sym typeface="+mn-ea"/>
              </a:rPr>
              <a:t>的，投标人应根据自身的实施方案、施工技术、管理水平、合同履约风险及专业分包工程工期等合理确定</a:t>
            </a:r>
            <a:r>
              <a:rPr lang="zh-CN" altLang="en-US">
                <a:solidFill>
                  <a:srgbClr val="00B050"/>
                </a:solidFill>
                <a:sym typeface="+mn-ea"/>
              </a:rPr>
              <a:t>投标工期</a:t>
            </a:r>
            <a:r>
              <a:rPr lang="zh-CN" altLang="en-US">
                <a:sym typeface="+mn-ea"/>
              </a:rPr>
              <a:t>并</a:t>
            </a:r>
            <a:r>
              <a:rPr lang="zh-CN" altLang="en-US">
                <a:solidFill>
                  <a:srgbClr val="00B050"/>
                </a:solidFill>
                <a:sym typeface="+mn-ea"/>
              </a:rPr>
              <a:t>投标报价</a:t>
            </a:r>
            <a:r>
              <a:rPr lang="zh-CN" altLang="en-US">
                <a:sym typeface="+mn-ea"/>
              </a:rPr>
              <a:t>。</a:t>
            </a:r>
            <a:endParaRPr lang="zh-CN" altLang="en-US">
              <a:sym typeface="+mn-ea"/>
            </a:endParaRPr>
          </a:p>
          <a:p>
            <a:r>
              <a:rPr lang="zh-CN" altLang="en-US">
                <a:solidFill>
                  <a:srgbClr val="00B050"/>
                </a:solidFill>
                <a:sym typeface="+mn-ea"/>
              </a:rPr>
              <a:t>投标工期</a:t>
            </a:r>
            <a:r>
              <a:rPr lang="zh-CN" altLang="en-US">
                <a:solidFill>
                  <a:srgbClr val="FF0000"/>
                </a:solidFill>
                <a:sym typeface="+mn-ea"/>
              </a:rPr>
              <a:t>不得超过</a:t>
            </a:r>
            <a:r>
              <a:rPr lang="zh-CN" altLang="en-US">
                <a:sym typeface="+mn-ea"/>
              </a:rPr>
              <a:t>招标人的计划工期或澄清修正的计划工期。</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6.1.5</a:t>
            </a:r>
            <a:r>
              <a:rPr lang="zh-CN" altLang="en-US"/>
              <a:t>投标人应在接收招标文件后，在规定时间内根据工程特点、合同要求及</a:t>
            </a:r>
            <a:r>
              <a:rPr lang="zh-CN" altLang="en-US">
                <a:solidFill>
                  <a:srgbClr val="FF0000"/>
                </a:solidFill>
              </a:rPr>
              <a:t>现场踏勘</a:t>
            </a:r>
            <a:r>
              <a:rPr lang="zh-CN" altLang="en-US"/>
              <a:t>情况，</a:t>
            </a:r>
            <a:r>
              <a:rPr lang="zh-CN" altLang="en-US">
                <a:solidFill>
                  <a:srgbClr val="FF0000"/>
                </a:solidFill>
              </a:rPr>
              <a:t>复查</a:t>
            </a:r>
            <a:r>
              <a:rPr lang="zh-CN" altLang="en-US">
                <a:solidFill>
                  <a:schemeClr val="tx1"/>
                </a:solidFill>
              </a:rPr>
              <a:t>措施</a:t>
            </a:r>
            <a:r>
              <a:rPr lang="zh-CN" altLang="en-US">
                <a:solidFill>
                  <a:srgbClr val="00B050"/>
                </a:solidFill>
              </a:rPr>
              <a:t>项目清单</a:t>
            </a:r>
            <a:r>
              <a:rPr lang="zh-CN" altLang="en-US"/>
              <a:t>列项的</a:t>
            </a:r>
            <a:r>
              <a:rPr lang="zh-CN" altLang="en-US">
                <a:solidFill>
                  <a:srgbClr val="00B050"/>
                </a:solidFill>
              </a:rPr>
              <a:t>完整性和适用性</a:t>
            </a:r>
            <a:r>
              <a:rPr lang="zh-CN" altLang="en-US"/>
              <a:t>。</a:t>
            </a:r>
            <a:endParaRPr lang="zh-CN" altLang="en-US"/>
          </a:p>
          <a:p>
            <a:r>
              <a:rPr lang="zh-CN" altLang="en-US"/>
              <a:t>如投标人对措施项目清单有</a:t>
            </a:r>
            <a:r>
              <a:rPr lang="zh-CN" altLang="en-US">
                <a:solidFill>
                  <a:srgbClr val="00B050"/>
                </a:solidFill>
              </a:rPr>
              <a:t>疑问或异议</a:t>
            </a:r>
            <a:r>
              <a:rPr lang="zh-CN" altLang="en-US"/>
              <a:t>的，可按招标文件的规定以书面形式提请招标人</a:t>
            </a:r>
            <a:r>
              <a:rPr lang="zh-CN" altLang="en-US">
                <a:solidFill>
                  <a:srgbClr val="00B050"/>
                </a:solidFill>
              </a:rPr>
              <a:t>澄清或修正</a:t>
            </a:r>
            <a:r>
              <a:rPr lang="zh-CN" altLang="en-US"/>
              <a:t>，若投标人认为需要</a:t>
            </a:r>
            <a:r>
              <a:rPr lang="zh-CN" altLang="en-US">
                <a:solidFill>
                  <a:srgbClr val="FF0000"/>
                </a:solidFill>
              </a:rPr>
              <a:t>增加措施项目</a:t>
            </a:r>
            <a:r>
              <a:rPr lang="zh-CN" altLang="en-US"/>
              <a:t>的，可在措施项目中</a:t>
            </a:r>
            <a:r>
              <a:rPr lang="zh-CN" altLang="en-US">
                <a:solidFill>
                  <a:srgbClr val="FF0000"/>
                </a:solidFill>
              </a:rPr>
              <a:t>补充列项及报价</a:t>
            </a:r>
            <a:r>
              <a:rPr lang="zh-CN" altLang="en-US"/>
              <a:t>，并对措施项目清单的</a:t>
            </a:r>
            <a:r>
              <a:rPr lang="zh-CN" altLang="en-US">
                <a:solidFill>
                  <a:srgbClr val="00B050"/>
                </a:solidFill>
              </a:rPr>
              <a:t>准确性和完整性负责</a:t>
            </a:r>
            <a:r>
              <a:rPr lang="zh-CN" altLang="en-US"/>
              <a:t>。</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6.1.6</a:t>
            </a:r>
            <a:r>
              <a:rPr lang="zh-CN" altLang="en-US">
                <a:sym typeface="+mn-ea"/>
              </a:rPr>
              <a:t>采用</a:t>
            </a:r>
            <a:r>
              <a:rPr lang="zh-CN" altLang="en-US">
                <a:solidFill>
                  <a:srgbClr val="FF0000"/>
                </a:solidFill>
                <a:sym typeface="+mn-ea"/>
              </a:rPr>
              <a:t>单价合同</a:t>
            </a:r>
            <a:r>
              <a:rPr lang="zh-CN" altLang="en-US">
                <a:sym typeface="+mn-ea"/>
              </a:rPr>
              <a:t>的招标工程，投标人应在接收招标文件后，在规定时间内对招标工程量清单的</a:t>
            </a:r>
            <a:r>
              <a:rPr lang="zh-CN" altLang="en-US">
                <a:solidFill>
                  <a:srgbClr val="00B050"/>
                </a:solidFill>
                <a:sym typeface="+mn-ea"/>
              </a:rPr>
              <a:t>分部分项</a:t>
            </a:r>
            <a:r>
              <a:rPr lang="zh-CN" altLang="en-US">
                <a:sym typeface="+mn-ea"/>
              </a:rPr>
              <a:t>工程项目</a:t>
            </a:r>
            <a:r>
              <a:rPr lang="zh-CN" altLang="en-US">
                <a:solidFill>
                  <a:srgbClr val="FF0000"/>
                </a:solidFill>
                <a:sym typeface="+mn-ea"/>
              </a:rPr>
              <a:t>清单</a:t>
            </a:r>
            <a:r>
              <a:rPr lang="zh-CN" altLang="en-US">
                <a:sym typeface="+mn-ea"/>
              </a:rPr>
              <a:t>进行</a:t>
            </a:r>
            <a:r>
              <a:rPr lang="zh-CN" altLang="en-US">
                <a:solidFill>
                  <a:srgbClr val="FF0000"/>
                </a:solidFill>
                <a:sym typeface="+mn-ea"/>
              </a:rPr>
              <a:t>复核</a:t>
            </a:r>
            <a:r>
              <a:rPr lang="zh-CN" altLang="en-US">
                <a:sym typeface="+mn-ea"/>
              </a:rPr>
              <a:t>。</a:t>
            </a:r>
            <a:endParaRPr lang="zh-CN" altLang="en-US">
              <a:sym typeface="+mn-ea"/>
            </a:endParaRPr>
          </a:p>
          <a:p>
            <a:r>
              <a:rPr lang="zh-CN" altLang="en-US">
                <a:sym typeface="+mn-ea"/>
              </a:rPr>
              <a:t>如投标人对分部分项王程项目清单有</a:t>
            </a:r>
            <a:r>
              <a:rPr lang="zh-CN" altLang="en-US">
                <a:solidFill>
                  <a:srgbClr val="00B050"/>
                </a:solidFill>
                <a:sym typeface="+mn-ea"/>
              </a:rPr>
              <a:t>疑问或异议</a:t>
            </a:r>
            <a:r>
              <a:rPr lang="zh-CN" altLang="en-US">
                <a:sym typeface="+mn-ea"/>
              </a:rPr>
              <a:t>的，应按招标文件的规定以书面形式提请招标久澄清，招标人核实后</a:t>
            </a:r>
            <a:r>
              <a:rPr lang="zh-CN" altLang="en-US">
                <a:solidFill>
                  <a:srgbClr val="00B050"/>
                </a:solidFill>
                <a:sym typeface="+mn-ea"/>
              </a:rPr>
              <a:t>作出修正</a:t>
            </a:r>
            <a:r>
              <a:rPr lang="zh-CN" altLang="en-US">
                <a:sym typeface="+mn-ea"/>
              </a:rPr>
              <a:t>的，投标人应按</a:t>
            </a:r>
            <a:r>
              <a:rPr lang="zh-CN" altLang="en-US">
                <a:solidFill>
                  <a:srgbClr val="00B050"/>
                </a:solidFill>
                <a:sym typeface="+mn-ea"/>
              </a:rPr>
              <a:t>修正后</a:t>
            </a:r>
            <a:r>
              <a:rPr lang="zh-CN" altLang="en-US">
                <a:sym typeface="+mn-ea"/>
              </a:rPr>
              <a:t>的分部分项工程项目清</a:t>
            </a:r>
            <a:r>
              <a:rPr lang="zh-CN" altLang="en-US">
                <a:sym typeface="+mn-ea"/>
              </a:rPr>
              <a:t>单进行投标报价。</a:t>
            </a:r>
            <a:endParaRPr lang="zh-CN" altLang="en-US">
              <a:sym typeface="+mn-ea"/>
            </a:endParaRPr>
          </a:p>
          <a:p>
            <a:r>
              <a:rPr lang="zh-CN" altLang="en-US">
                <a:solidFill>
                  <a:srgbClr val="FF0000"/>
                </a:solidFill>
                <a:sym typeface="+mn-ea"/>
              </a:rPr>
              <a:t>无论</a:t>
            </a:r>
            <a:r>
              <a:rPr lang="zh-CN" altLang="en-US">
                <a:sym typeface="+mn-ea"/>
              </a:rPr>
              <a:t>投标人是否已提出</a:t>
            </a:r>
            <a:r>
              <a:rPr lang="zh-CN" altLang="en-US">
                <a:solidFill>
                  <a:srgbClr val="00B050"/>
                </a:solidFill>
                <a:sym typeface="+mn-ea"/>
              </a:rPr>
              <a:t>疑问或异议</a:t>
            </a:r>
            <a:r>
              <a:rPr lang="en-US" altLang="zh-CN">
                <a:sym typeface="+mn-ea"/>
              </a:rPr>
              <a:t>，</a:t>
            </a:r>
            <a:r>
              <a:rPr lang="en-US" altLang="zh-CN">
                <a:solidFill>
                  <a:srgbClr val="FF0000"/>
                </a:solidFill>
                <a:sym typeface="+mn-ea"/>
              </a:rPr>
              <a:t>分部分项</a:t>
            </a:r>
            <a:r>
              <a:rPr lang="en-US" altLang="zh-CN">
                <a:sym typeface="+mn-ea"/>
              </a:rPr>
              <a:t>工程项目清单的</a:t>
            </a:r>
            <a:r>
              <a:rPr lang="en-US" altLang="zh-CN">
                <a:solidFill>
                  <a:srgbClr val="00B050"/>
                </a:solidFill>
                <a:sym typeface="+mn-ea"/>
              </a:rPr>
              <a:t>完整性和准确性</a:t>
            </a:r>
            <a:r>
              <a:rPr lang="en-US" altLang="zh-CN">
                <a:sym typeface="+mn-ea"/>
              </a:rPr>
              <a:t>由</a:t>
            </a:r>
            <a:r>
              <a:rPr lang="en-US" altLang="zh-CN">
                <a:solidFill>
                  <a:srgbClr val="FF0000"/>
                </a:solidFill>
                <a:sym typeface="+mn-ea"/>
              </a:rPr>
              <a:t>招标人负责</a:t>
            </a:r>
            <a:r>
              <a:rPr lang="zh-CN" altLang="en-US">
                <a:sym typeface="+mn-ea"/>
              </a:rPr>
              <a:t>，清单项目或修正后</a:t>
            </a:r>
            <a:r>
              <a:rPr lang="en-US" altLang="zh-CN">
                <a:sym typeface="+mn-ea"/>
              </a:rPr>
              <a:t>(</a:t>
            </a:r>
            <a:r>
              <a:rPr lang="zh-CN" altLang="en-US">
                <a:sym typeface="+mn-ea"/>
              </a:rPr>
              <a:t>如有</a:t>
            </a:r>
            <a:r>
              <a:rPr lang="en-US" altLang="zh-CN">
                <a:sym typeface="+mn-ea"/>
              </a:rPr>
              <a:t>)</a:t>
            </a:r>
            <a:r>
              <a:rPr lang="zh-CN" altLang="en-US">
                <a:sym typeface="+mn-ea"/>
              </a:rPr>
              <a:t>的清单项目存在工程量</a:t>
            </a:r>
            <a:r>
              <a:rPr lang="zh-CN" altLang="en-US">
                <a:solidFill>
                  <a:srgbClr val="00B050"/>
                </a:solidFill>
                <a:sym typeface="+mn-ea"/>
              </a:rPr>
              <a:t>清单缺陷</a:t>
            </a:r>
            <a:r>
              <a:rPr lang="zh-CN" altLang="en-US">
                <a:sym typeface="+mn-ea"/>
              </a:rPr>
              <a:t>的，应按本标准第</a:t>
            </a:r>
            <a:r>
              <a:rPr lang="en-US" altLang="zh-CN">
                <a:sym typeface="+mn-ea"/>
              </a:rPr>
              <a:t>8.2</a:t>
            </a:r>
            <a:r>
              <a:rPr lang="zh-CN" altLang="en-US">
                <a:sym typeface="+mn-ea"/>
              </a:rPr>
              <a:t>节的规定</a:t>
            </a:r>
            <a:r>
              <a:rPr lang="zh-CN" altLang="en-US">
                <a:solidFill>
                  <a:srgbClr val="00B050"/>
                </a:solidFill>
                <a:sym typeface="+mn-ea"/>
              </a:rPr>
              <a:t>调整</a:t>
            </a:r>
            <a:r>
              <a:rPr lang="zh-CN" altLang="en-US">
                <a:sym typeface="+mn-ea"/>
              </a:rPr>
              <a:t>相关价款及合同总价。</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800"/>
              <a:t>6.1.7</a:t>
            </a:r>
            <a:r>
              <a:rPr lang="zh-CN" altLang="en-US" sz="2800"/>
              <a:t>采用</a:t>
            </a:r>
            <a:r>
              <a:rPr lang="zh-CN" altLang="en-US" sz="2800">
                <a:solidFill>
                  <a:srgbClr val="FF0000"/>
                </a:solidFill>
              </a:rPr>
              <a:t>总价合同</a:t>
            </a:r>
            <a:r>
              <a:rPr lang="zh-CN" altLang="en-US" sz="2800"/>
              <a:t>的招标工程，投标人应在接收招标文件后，在规定时间内对招标工程量</a:t>
            </a:r>
            <a:r>
              <a:rPr lang="zh-CN" altLang="en-US" sz="2800">
                <a:solidFill>
                  <a:srgbClr val="FF0000"/>
                </a:solidFill>
              </a:rPr>
              <a:t>清单</a:t>
            </a:r>
            <a:r>
              <a:rPr lang="zh-CN" altLang="en-US" sz="2800"/>
              <a:t>进行</a:t>
            </a:r>
            <a:r>
              <a:rPr lang="zh-CN" altLang="en-US" sz="2800">
                <a:solidFill>
                  <a:srgbClr val="FF0000"/>
                </a:solidFill>
              </a:rPr>
              <a:t>复核</a:t>
            </a:r>
            <a:r>
              <a:rPr lang="zh-CN" altLang="en-US" sz="2800"/>
              <a:t>。</a:t>
            </a:r>
            <a:endParaRPr lang="zh-CN" altLang="en-US" sz="2800"/>
          </a:p>
          <a:p>
            <a:r>
              <a:rPr lang="zh-CN" altLang="en-US" sz="2800"/>
              <a:t>如投标人对工程项目清单有</a:t>
            </a:r>
            <a:r>
              <a:rPr lang="zh-CN" altLang="en-US" sz="2800">
                <a:solidFill>
                  <a:srgbClr val="00B050"/>
                </a:solidFill>
              </a:rPr>
              <a:t>疑问或异议</a:t>
            </a:r>
            <a:r>
              <a:rPr lang="zh-CN" altLang="en-US" sz="2800"/>
              <a:t>的，应按招标文件的规定以书面形式提请招标人</a:t>
            </a:r>
            <a:r>
              <a:rPr lang="zh-CN" altLang="en-US" sz="2800">
                <a:solidFill>
                  <a:srgbClr val="00B050"/>
                </a:solidFill>
              </a:rPr>
              <a:t>澄清</a:t>
            </a:r>
            <a:r>
              <a:rPr lang="zh-CN" altLang="en-US" sz="2800"/>
              <a:t>，招标人核实后</a:t>
            </a:r>
            <a:r>
              <a:rPr lang="zh-CN" altLang="en-US" sz="2800">
                <a:solidFill>
                  <a:srgbClr val="00B050"/>
                </a:solidFill>
              </a:rPr>
              <a:t>作出修正</a:t>
            </a:r>
            <a:r>
              <a:rPr lang="zh-CN" altLang="en-US" sz="2800"/>
              <a:t>的，投标人应按修正后的工程量清单进行报价。</a:t>
            </a:r>
            <a:endParaRPr lang="zh-CN" altLang="en-US" sz="2800"/>
          </a:p>
          <a:p>
            <a:r>
              <a:rPr lang="zh-CN" altLang="en-US" sz="2800"/>
              <a:t>如投标人经复核认为招标工程量清单及其</a:t>
            </a:r>
            <a:r>
              <a:rPr lang="zh-CN" altLang="en-US" sz="2800">
                <a:solidFill>
                  <a:srgbClr val="FF0000"/>
                </a:solidFill>
              </a:rPr>
              <a:t>修正后</a:t>
            </a:r>
            <a:r>
              <a:rPr lang="en-US" altLang="zh-CN" sz="2800"/>
              <a:t>(</a:t>
            </a:r>
            <a:r>
              <a:rPr lang="zh-CN" altLang="en-US" sz="2800"/>
              <a:t>如有</a:t>
            </a:r>
            <a:r>
              <a:rPr lang="en-US" altLang="zh-CN" sz="2800"/>
              <a:t>)</a:t>
            </a:r>
            <a:r>
              <a:rPr lang="zh-CN" altLang="en-US" sz="2800"/>
              <a:t>的分部分项工程项目清单存在工程量</a:t>
            </a:r>
            <a:r>
              <a:rPr lang="zh-CN" altLang="en-US" sz="2800">
                <a:solidFill>
                  <a:srgbClr val="00B050"/>
                </a:solidFill>
              </a:rPr>
              <a:t>清单缺陷</a:t>
            </a:r>
            <a:r>
              <a:rPr lang="zh-CN" altLang="en-US" sz="2800"/>
              <a:t>的，可在已标价工程量清单的分部分项工程项目清单中进行</a:t>
            </a:r>
            <a:r>
              <a:rPr lang="zh-CN" altLang="en-US" sz="2800">
                <a:solidFill>
                  <a:srgbClr val="FF0000"/>
                </a:solidFill>
              </a:rPr>
              <a:t>补充完善及报价</a:t>
            </a:r>
            <a:r>
              <a:rPr lang="zh-CN" altLang="en-US" sz="2800"/>
              <a:t>，并对已标价分部分项工程项目清单的</a:t>
            </a:r>
            <a:r>
              <a:rPr lang="zh-CN" altLang="en-US" sz="2800">
                <a:solidFill>
                  <a:srgbClr val="00B050"/>
                </a:solidFill>
              </a:rPr>
              <a:t>完整性和准确性</a:t>
            </a:r>
            <a:r>
              <a:rPr lang="zh-CN" altLang="en-US" sz="2800">
                <a:solidFill>
                  <a:srgbClr val="FF0000"/>
                </a:solidFill>
              </a:rPr>
              <a:t>负责</a:t>
            </a:r>
            <a:r>
              <a:rPr lang="zh-CN" altLang="en-US" sz="2800"/>
              <a:t>。</a:t>
            </a:r>
            <a:endParaRPr lang="zh-CN" altLang="en-US" sz="2800"/>
          </a:p>
          <a:p>
            <a:r>
              <a:rPr lang="zh-CN" altLang="en-US" sz="2800">
                <a:solidFill>
                  <a:srgbClr val="FF0000"/>
                </a:solidFill>
              </a:rPr>
              <a:t>无论</a:t>
            </a:r>
            <a:r>
              <a:rPr lang="zh-CN" altLang="en-US" sz="2800"/>
              <a:t>投标人是否已提出疑问、异议或按已修正后的工程量清单报价、或对分部分项工程项目清单做出补充完善及报价，</a:t>
            </a:r>
            <a:r>
              <a:rPr lang="zh-CN" altLang="en-US" sz="2800">
                <a:solidFill>
                  <a:srgbClr val="FF0000"/>
                </a:solidFill>
              </a:rPr>
              <a:t>除</a:t>
            </a:r>
            <a:r>
              <a:rPr lang="zh-CN" altLang="en-US" sz="2800"/>
              <a:t>招标工程量清单说明为</a:t>
            </a:r>
            <a:r>
              <a:rPr lang="zh-CN" altLang="en-US" sz="2800">
                <a:solidFill>
                  <a:srgbClr val="00B050"/>
                </a:solidFill>
              </a:rPr>
              <a:t>暂定数量</a:t>
            </a:r>
            <a:r>
              <a:rPr lang="zh-CN" altLang="en-US" sz="2800"/>
              <a:t>的</a:t>
            </a:r>
            <a:r>
              <a:rPr lang="zh-CN" altLang="en-US" sz="2800">
                <a:solidFill>
                  <a:srgbClr val="00B050"/>
                </a:solidFill>
              </a:rPr>
              <a:t>单价计价</a:t>
            </a:r>
            <a:r>
              <a:rPr lang="zh-CN" altLang="en-US" sz="2800"/>
              <a:t>分部分项工程项目清单</a:t>
            </a:r>
            <a:r>
              <a:rPr lang="zh-CN" altLang="en-US" sz="2800">
                <a:solidFill>
                  <a:srgbClr val="FF0000"/>
                </a:solidFill>
              </a:rPr>
              <a:t>外</a:t>
            </a:r>
            <a:r>
              <a:rPr lang="zh-CN" altLang="en-US" sz="2800"/>
              <a:t>，合同价格</a:t>
            </a:r>
            <a:r>
              <a:rPr lang="zh-CN" altLang="en-US" sz="2800">
                <a:solidFill>
                  <a:srgbClr val="00B050"/>
                </a:solidFill>
              </a:rPr>
              <a:t>不</a:t>
            </a:r>
            <a:r>
              <a:rPr lang="zh-CN" altLang="en-US" sz="2800"/>
              <a:t>应因存在工程量</a:t>
            </a:r>
            <a:r>
              <a:rPr lang="zh-CN" altLang="en-US" sz="2800">
                <a:solidFill>
                  <a:srgbClr val="00B050"/>
                </a:solidFill>
              </a:rPr>
              <a:t>清单缺陷</a:t>
            </a:r>
            <a:r>
              <a:rPr lang="zh-CN" altLang="en-US" sz="2800"/>
              <a:t>而</a:t>
            </a:r>
            <a:r>
              <a:rPr lang="zh-CN" altLang="en-US" sz="2800">
                <a:solidFill>
                  <a:srgbClr val="FF0000"/>
                </a:solidFill>
              </a:rPr>
              <a:t>调整</a:t>
            </a:r>
            <a:r>
              <a:rPr lang="zh-CN" altLang="en-US" sz="2800"/>
              <a:t>。</a:t>
            </a:r>
            <a:endParaRPr lang="zh-CN" altLang="en-US" sz="28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6.1.8</a:t>
            </a:r>
            <a:r>
              <a:rPr lang="zh-CN" altLang="en-US"/>
              <a:t>投标人的</a:t>
            </a:r>
            <a:r>
              <a:rPr lang="zh-CN" altLang="en-US">
                <a:solidFill>
                  <a:srgbClr val="00B050"/>
                </a:solidFill>
              </a:rPr>
              <a:t>投标价</a:t>
            </a:r>
            <a:r>
              <a:rPr lang="zh-CN" altLang="en-US"/>
              <a:t>应包括招标文件中规定的由承包人承担范围及幅度内的</a:t>
            </a:r>
            <a:r>
              <a:rPr lang="zh-CN" altLang="en-US">
                <a:solidFill>
                  <a:srgbClr val="00B050"/>
                </a:solidFill>
              </a:rPr>
              <a:t>风险费用</a:t>
            </a:r>
            <a:r>
              <a:rPr lang="zh-CN" altLang="en-US"/>
              <a:t>。如招标文</a:t>
            </a:r>
            <a:r>
              <a:rPr lang="zh-CN" altLang="en-US"/>
              <a:t>件中未明确相关风险责任的，投标人应在接收招标文件后，在规定的时间内提请招标人明确，招标人应</a:t>
            </a:r>
            <a:r>
              <a:rPr lang="zh-CN" altLang="en-US"/>
              <a:t>在规定时间内予以书面答复。</a:t>
            </a:r>
            <a:endParaRPr lang="zh-CN" altLang="en-US"/>
          </a:p>
          <a:p>
            <a:r>
              <a:rPr lang="en-US" altLang="zh-CN"/>
              <a:t>6.1.9</a:t>
            </a:r>
            <a:r>
              <a:rPr lang="zh-CN" altLang="en-US"/>
              <a:t>采用</a:t>
            </a:r>
            <a:r>
              <a:rPr lang="zh-CN" altLang="en-US">
                <a:solidFill>
                  <a:srgbClr val="FF0000"/>
                </a:solidFill>
              </a:rPr>
              <a:t>单价合同</a:t>
            </a:r>
            <a:r>
              <a:rPr lang="zh-CN" altLang="en-US"/>
              <a:t>的工程，投标人应按要求完整填报工程量清单中所有清单项目的综合</a:t>
            </a:r>
            <a:r>
              <a:rPr lang="zh-CN" altLang="en-US">
                <a:solidFill>
                  <a:srgbClr val="00B050"/>
                </a:solidFill>
              </a:rPr>
              <a:t>单价</a:t>
            </a:r>
            <a:r>
              <a:rPr lang="en-US" altLang="zh-CN"/>
              <a:t>及其</a:t>
            </a:r>
            <a:r>
              <a:rPr lang="en-US" altLang="zh-CN">
                <a:solidFill>
                  <a:srgbClr val="00B050"/>
                </a:solidFill>
              </a:rPr>
              <a:t>合价</a:t>
            </a:r>
            <a:r>
              <a:rPr lang="zh-CN" altLang="en-US"/>
              <a:t>和</a:t>
            </a:r>
            <a:r>
              <a:rPr lang="en-US" altLang="zh-CN"/>
              <a:t>(</a:t>
            </a:r>
            <a:r>
              <a:rPr lang="zh-CN" altLang="en-US"/>
              <a:t>或</a:t>
            </a:r>
            <a:r>
              <a:rPr lang="en-US" altLang="zh-CN"/>
              <a:t>)</a:t>
            </a:r>
            <a:r>
              <a:rPr lang="zh-CN" altLang="en-US">
                <a:solidFill>
                  <a:srgbClr val="00B050"/>
                </a:solidFill>
              </a:rPr>
              <a:t>总价</a:t>
            </a:r>
            <a:r>
              <a:rPr lang="zh-CN" altLang="en-US"/>
              <a:t>计价项目的价格，且每个清单项目应只填报</a:t>
            </a:r>
            <a:r>
              <a:rPr lang="zh-CN" altLang="en-US">
                <a:solidFill>
                  <a:srgbClr val="FF0000"/>
                </a:solidFill>
              </a:rPr>
              <a:t>一个报价</a:t>
            </a:r>
            <a:r>
              <a:rPr lang="zh-CN" altLang="en-US"/>
              <a:t>，</a:t>
            </a:r>
            <a:r>
              <a:rPr lang="zh-CN" altLang="en-US">
                <a:solidFill>
                  <a:srgbClr val="00B050"/>
                </a:solidFill>
              </a:rPr>
              <a:t>未按要求填报</a:t>
            </a:r>
            <a:r>
              <a:rPr lang="en-US" altLang="zh-CN"/>
              <a:t>(</a:t>
            </a:r>
            <a:r>
              <a:rPr lang="zh-CN" altLang="en-US"/>
              <a:t>漏填或未填</a:t>
            </a:r>
            <a:r>
              <a:rPr lang="en-US" altLang="zh-CN"/>
              <a:t>)</a:t>
            </a:r>
            <a:r>
              <a:rPr lang="zh-CN" altLang="en-US"/>
              <a:t>综合单价及其合价和</a:t>
            </a:r>
            <a:r>
              <a:rPr lang="en-US" altLang="zh-CN"/>
              <a:t>(</a:t>
            </a:r>
            <a:r>
              <a:rPr lang="zh-CN" altLang="en-US"/>
              <a:t>或</a:t>
            </a:r>
            <a:r>
              <a:rPr lang="en-US" altLang="zh-CN"/>
              <a:t>)</a:t>
            </a:r>
            <a:r>
              <a:rPr lang="zh-CN" altLang="en-US"/>
              <a:t>清单项目价格的，宜按本标准第</a:t>
            </a:r>
            <a:r>
              <a:rPr lang="en-US" altLang="zh-CN"/>
              <a:t>3.5.4</a:t>
            </a:r>
            <a:r>
              <a:rPr lang="zh-CN" altLang="en-US"/>
              <a:t>条的规定完成相关的投标报价</a:t>
            </a:r>
            <a:r>
              <a:rPr lang="zh-CN" altLang="en-US">
                <a:solidFill>
                  <a:srgbClr val="00B050"/>
                </a:solidFill>
              </a:rPr>
              <a:t>澄清或说明</a:t>
            </a:r>
            <a:r>
              <a:rPr lang="zh-CN" altLang="en-US"/>
              <a:t>，相关清单项目报价可视为</a:t>
            </a:r>
            <a:r>
              <a:rPr lang="zh-CN" altLang="en-US">
                <a:solidFill>
                  <a:srgbClr val="FF0000"/>
                </a:solidFill>
              </a:rPr>
              <a:t>已包含</a:t>
            </a:r>
            <a:r>
              <a:rPr lang="zh-CN" altLang="en-US"/>
              <a:t>在投标总价中。</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6.1.10</a:t>
            </a:r>
            <a:r>
              <a:rPr lang="zh-CN" altLang="en-US"/>
              <a:t>采用</a:t>
            </a:r>
            <a:r>
              <a:rPr lang="zh-CN" altLang="en-US">
                <a:solidFill>
                  <a:srgbClr val="FF0000"/>
                </a:solidFill>
              </a:rPr>
              <a:t>总价合同</a:t>
            </a:r>
            <a:r>
              <a:rPr lang="zh-CN" altLang="en-US"/>
              <a:t>的工程，投标人应按本标准第</a:t>
            </a:r>
            <a:r>
              <a:rPr lang="en-US" altLang="zh-CN"/>
              <a:t>6.1.7</a:t>
            </a:r>
            <a:r>
              <a:rPr lang="zh-CN" altLang="en-US"/>
              <a:t>条的规定补充</a:t>
            </a:r>
            <a:r>
              <a:rPr lang="zh-CN" altLang="en-US">
                <a:solidFill>
                  <a:srgbClr val="00B050"/>
                </a:solidFill>
              </a:rPr>
              <a:t>完善</a:t>
            </a:r>
            <a:r>
              <a:rPr lang="zh-CN" altLang="en-US"/>
              <a:t>工程量</a:t>
            </a:r>
            <a:r>
              <a:rPr lang="zh-CN" altLang="en-US">
                <a:solidFill>
                  <a:srgbClr val="00B050"/>
                </a:solidFill>
              </a:rPr>
              <a:t>清单</a:t>
            </a:r>
            <a:r>
              <a:rPr lang="zh-CN" altLang="en-US"/>
              <a:t>，并完整填报工程量清单中所有清单项目的综合</a:t>
            </a:r>
            <a:r>
              <a:rPr lang="zh-CN" altLang="en-US">
                <a:solidFill>
                  <a:srgbClr val="00B050"/>
                </a:solidFill>
              </a:rPr>
              <a:t>单价</a:t>
            </a:r>
            <a:r>
              <a:rPr lang="zh-CN" altLang="en-US"/>
              <a:t>及其</a:t>
            </a:r>
            <a:r>
              <a:rPr lang="zh-CN" altLang="en-US">
                <a:solidFill>
                  <a:srgbClr val="00B050"/>
                </a:solidFill>
              </a:rPr>
              <a:t>合价</a:t>
            </a:r>
            <a:r>
              <a:rPr lang="zh-CN" altLang="en-US"/>
              <a:t>和</a:t>
            </a:r>
            <a:r>
              <a:rPr lang="en-US" altLang="zh-CN"/>
              <a:t>(</a:t>
            </a:r>
            <a:r>
              <a:rPr lang="zh-CN" altLang="en-US"/>
              <a:t>或</a:t>
            </a:r>
            <a:r>
              <a:rPr lang="en-US" altLang="zh-CN"/>
              <a:t>)</a:t>
            </a:r>
            <a:r>
              <a:rPr lang="zh-CN" altLang="en-US">
                <a:solidFill>
                  <a:srgbClr val="00B050"/>
                </a:solidFill>
              </a:rPr>
              <a:t>总价</a:t>
            </a:r>
            <a:r>
              <a:rPr lang="zh-CN" altLang="en-US"/>
              <a:t>计价项目的价格，且每个清单项目应只填报</a:t>
            </a:r>
            <a:r>
              <a:rPr lang="zh-CN" altLang="en-US">
                <a:solidFill>
                  <a:srgbClr val="FF0000"/>
                </a:solidFill>
              </a:rPr>
              <a:t>一个报价</a:t>
            </a:r>
            <a:r>
              <a:rPr lang="zh-CN" altLang="en-US"/>
              <a:t>，</a:t>
            </a:r>
            <a:r>
              <a:rPr lang="zh-CN" altLang="en-US">
                <a:solidFill>
                  <a:srgbClr val="00B050"/>
                </a:solidFill>
              </a:rPr>
              <a:t>未按要求填报</a:t>
            </a:r>
            <a:r>
              <a:rPr lang="en-US" altLang="zh-CN"/>
              <a:t>(</a:t>
            </a:r>
            <a:r>
              <a:rPr lang="zh-CN" altLang="en-US"/>
              <a:t>漏填或未填</a:t>
            </a:r>
            <a:r>
              <a:rPr lang="en-US" altLang="zh-CN"/>
              <a:t>)</a:t>
            </a:r>
            <a:r>
              <a:rPr lang="zh-CN" altLang="en-US"/>
              <a:t>综合单价及其合价和</a:t>
            </a:r>
            <a:r>
              <a:rPr lang="en-US" altLang="zh-CN"/>
              <a:t>(</a:t>
            </a:r>
            <a:r>
              <a:rPr lang="zh-CN" altLang="en-US"/>
              <a:t>或</a:t>
            </a:r>
            <a:r>
              <a:rPr lang="en-US" altLang="zh-CN"/>
              <a:t>)</a:t>
            </a:r>
            <a:r>
              <a:rPr lang="zh-CN" altLang="en-US"/>
              <a:t>清单项目价格的，可按本标准第</a:t>
            </a:r>
            <a:r>
              <a:rPr lang="en-US" altLang="zh-CN"/>
              <a:t>3.5.4</a:t>
            </a:r>
            <a:r>
              <a:rPr lang="zh-CN" altLang="en-US"/>
              <a:t>条的规定完成相关的投标报价</a:t>
            </a:r>
            <a:r>
              <a:rPr lang="zh-CN" altLang="en-US">
                <a:solidFill>
                  <a:srgbClr val="00B050"/>
                </a:solidFill>
              </a:rPr>
              <a:t>澄清或说明</a:t>
            </a:r>
            <a:r>
              <a:rPr lang="zh-CN" altLang="en-US"/>
              <a:t>，相关清单项目报价可视为</a:t>
            </a:r>
            <a:r>
              <a:rPr lang="zh-CN" altLang="en-US">
                <a:solidFill>
                  <a:srgbClr val="FF0000"/>
                </a:solidFill>
              </a:rPr>
              <a:t>已包含</a:t>
            </a:r>
            <a:r>
              <a:rPr lang="zh-CN" altLang="en-US"/>
              <a:t>在其他的清单项目中。</a:t>
            </a:r>
            <a:endParaRPr lang="en-US" altLang="zh-CN"/>
          </a:p>
          <a:p>
            <a:r>
              <a:rPr lang="en-US" altLang="zh-CN"/>
              <a:t>6.1.11</a:t>
            </a:r>
            <a:r>
              <a:rPr lang="zh-CN" altLang="en-US"/>
              <a:t>投标人的</a:t>
            </a:r>
            <a:r>
              <a:rPr lang="zh-CN" altLang="en-US">
                <a:solidFill>
                  <a:srgbClr val="00B050"/>
                </a:solidFill>
              </a:rPr>
              <a:t>投标</a:t>
            </a:r>
            <a:r>
              <a:rPr lang="zh-CN" altLang="en-US">
                <a:solidFill>
                  <a:srgbClr val="FF0000"/>
                </a:solidFill>
              </a:rPr>
              <a:t>总价</a:t>
            </a:r>
            <a:r>
              <a:rPr lang="zh-CN" altLang="en-US"/>
              <a:t>应与分部分项工程项目清单、措施项目清单、其他项目清单、增值税的合价</a:t>
            </a:r>
            <a:r>
              <a:rPr lang="zh-CN" altLang="en-US">
                <a:solidFill>
                  <a:srgbClr val="FF0000"/>
                </a:solidFill>
              </a:rPr>
              <a:t>总额</a:t>
            </a:r>
            <a:r>
              <a:rPr lang="zh-CN" altLang="en-US">
                <a:solidFill>
                  <a:srgbClr val="00B050"/>
                </a:solidFill>
              </a:rPr>
              <a:t>一致</a:t>
            </a:r>
            <a:r>
              <a:rPr lang="zh-CN" altLang="en-US"/>
              <a:t>。如投标总价与前述合价总额</a:t>
            </a:r>
            <a:r>
              <a:rPr lang="zh-CN" altLang="en-US">
                <a:solidFill>
                  <a:srgbClr val="00B050"/>
                </a:solidFill>
              </a:rPr>
              <a:t>不相符</a:t>
            </a:r>
            <a:r>
              <a:rPr lang="zh-CN" altLang="en-US"/>
              <a:t>的，应在保持投标</a:t>
            </a:r>
            <a:r>
              <a:rPr lang="zh-CN" altLang="en-US">
                <a:solidFill>
                  <a:srgbClr val="00B050"/>
                </a:solidFill>
              </a:rPr>
              <a:t>总价不变</a:t>
            </a:r>
            <a:r>
              <a:rPr lang="zh-CN" altLang="en-US"/>
              <a:t>的前提下，按本标准</a:t>
            </a:r>
            <a:r>
              <a:rPr lang="zh-CN" altLang="en-US">
                <a:solidFill>
                  <a:srgbClr val="00B050"/>
                </a:solidFill>
              </a:rPr>
              <a:t>第</a:t>
            </a:r>
            <a:r>
              <a:rPr lang="en-US" altLang="zh-CN">
                <a:solidFill>
                  <a:srgbClr val="00B050"/>
                </a:solidFill>
              </a:rPr>
              <a:t>3.5</a:t>
            </a:r>
            <a:r>
              <a:rPr lang="zh-CN" altLang="en-US">
                <a:solidFill>
                  <a:srgbClr val="00B050"/>
                </a:solidFill>
              </a:rPr>
              <a:t>节</a:t>
            </a:r>
            <a:r>
              <a:rPr lang="zh-CN" altLang="en-US"/>
              <a:t>的规定</a:t>
            </a:r>
            <a:r>
              <a:rPr lang="zh-CN" altLang="en-US">
                <a:solidFill>
                  <a:srgbClr val="00B050"/>
                </a:solidFill>
              </a:rPr>
              <a:t>调整</a:t>
            </a:r>
            <a:r>
              <a:rPr lang="zh-CN" altLang="en-US"/>
              <a:t>已标价工程量清单。</a:t>
            </a:r>
            <a:endParaRPr lang="zh-CN" altLang="en-US"/>
          </a:p>
          <a:p>
            <a:r>
              <a:rPr lang="zh-CN" altLang="en-US" sz="2800"/>
              <a:t>（</a:t>
            </a:r>
            <a:r>
              <a:rPr lang="en-US" altLang="zh-CN" sz="2800">
                <a:sym typeface="+mn-ea"/>
              </a:rPr>
              <a:t>3.5</a:t>
            </a:r>
            <a:r>
              <a:rPr lang="zh-CN" altLang="en-US" sz="2800">
                <a:sym typeface="+mn-ea"/>
              </a:rPr>
              <a:t>投标</a:t>
            </a:r>
            <a:r>
              <a:rPr lang="en-US" altLang="zh-CN" sz="2800">
                <a:sym typeface="+mn-ea"/>
              </a:rPr>
              <a:t>报价</a:t>
            </a:r>
            <a:r>
              <a:rPr lang="en-US" altLang="zh-CN" sz="2800">
                <a:solidFill>
                  <a:srgbClr val="FF0000"/>
                </a:solidFill>
                <a:sym typeface="+mn-ea"/>
              </a:rPr>
              <a:t>澄清或说明</a:t>
            </a:r>
            <a:r>
              <a:rPr lang="zh-CN" altLang="en-US" sz="2800"/>
              <a:t>）</a:t>
            </a:r>
            <a:endParaRPr lang="zh-CN" altLang="en-US" sz="28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600"/>
              <a:t>6.2</a:t>
            </a:r>
            <a:r>
              <a:rPr lang="zh-CN" altLang="en-US" sz="2600">
                <a:solidFill>
                  <a:srgbClr val="FF0000"/>
                </a:solidFill>
              </a:rPr>
              <a:t>投标报价编制</a:t>
            </a:r>
            <a:endParaRPr lang="zh-CN" altLang="en-US" sz="2600"/>
          </a:p>
          <a:p>
            <a:r>
              <a:rPr lang="en-US" altLang="zh-CN" sz="2600"/>
              <a:t>6.2.1</a:t>
            </a:r>
            <a:r>
              <a:rPr lang="zh-CN" altLang="en-US" sz="2600"/>
              <a:t>投标报价编制应符合下列规定：</a:t>
            </a:r>
            <a:endParaRPr lang="zh-CN" altLang="en-US" sz="2600"/>
          </a:p>
          <a:p>
            <a:r>
              <a:rPr lang="en-US" altLang="zh-CN" sz="2600"/>
              <a:t>1</a:t>
            </a:r>
            <a:r>
              <a:rPr lang="zh-CN" altLang="en-US" sz="2600"/>
              <a:t>本标准和相关工程国家及行业工程量计算标准；</a:t>
            </a:r>
            <a:endParaRPr lang="zh-CN" altLang="en-US" sz="2600"/>
          </a:p>
          <a:p>
            <a:r>
              <a:rPr lang="en-US" altLang="zh-CN" sz="2600"/>
              <a:t>2</a:t>
            </a:r>
            <a:r>
              <a:rPr lang="zh-CN" altLang="en-US" sz="2600"/>
              <a:t>招标文件</a:t>
            </a:r>
            <a:r>
              <a:rPr lang="en-US" altLang="zh-CN" sz="2600"/>
              <a:t>(</a:t>
            </a:r>
            <a:r>
              <a:rPr lang="zh-CN" altLang="en-US" sz="2600"/>
              <a:t>包括招标工程量清单、合同条款、招标图纸、技术标准规范等</a:t>
            </a:r>
            <a:r>
              <a:rPr lang="en-US" altLang="zh-CN" sz="2600"/>
              <a:t>)</a:t>
            </a:r>
            <a:r>
              <a:rPr lang="zh-CN" altLang="en-US" sz="2600"/>
              <a:t>及其</a:t>
            </a:r>
            <a:r>
              <a:rPr lang="zh-CN" altLang="en-US" sz="2600">
                <a:solidFill>
                  <a:srgbClr val="00B050"/>
                </a:solidFill>
              </a:rPr>
              <a:t>补遗、答疑、异议澄清或修正</a:t>
            </a:r>
            <a:r>
              <a:rPr lang="zh-CN" altLang="en-US" sz="2600"/>
              <a:t>；</a:t>
            </a:r>
            <a:endParaRPr lang="zh-CN" altLang="en-US" sz="2600"/>
          </a:p>
          <a:p>
            <a:r>
              <a:rPr lang="en-US" altLang="zh-CN" sz="2600"/>
              <a:t>3</a:t>
            </a:r>
            <a:r>
              <a:rPr lang="zh-CN" altLang="en-US" sz="2600"/>
              <a:t>国家及省级、行业建设主管部门颁发的工程计量与计价相关规定，以及根据工程需要补充的工</a:t>
            </a:r>
            <a:r>
              <a:rPr lang="zh-CN" altLang="en-US" sz="2600"/>
              <a:t>程量计算规则；</a:t>
            </a:r>
            <a:endParaRPr lang="zh-CN" altLang="en-US" sz="2600"/>
          </a:p>
          <a:p>
            <a:r>
              <a:rPr lang="en-US" altLang="zh-CN" sz="2600"/>
              <a:t>4</a:t>
            </a:r>
            <a:r>
              <a:rPr lang="zh-CN" altLang="en-US" sz="2600"/>
              <a:t>与招标工程相关的技术标准规范等技术资料；</a:t>
            </a:r>
            <a:endParaRPr lang="zh-CN" altLang="en-US" sz="2600"/>
          </a:p>
          <a:p>
            <a:r>
              <a:rPr lang="en-US" altLang="zh-CN" sz="2600"/>
              <a:t>5</a:t>
            </a:r>
            <a:r>
              <a:rPr lang="zh-CN" altLang="en-US" sz="2600"/>
              <a:t>工程特点及</a:t>
            </a:r>
            <a:r>
              <a:rPr lang="zh-CN" altLang="en-US" sz="2600">
                <a:solidFill>
                  <a:srgbClr val="00B050"/>
                </a:solidFill>
              </a:rPr>
              <a:t>交付标准</a:t>
            </a:r>
            <a:r>
              <a:rPr lang="zh-CN" altLang="en-US" sz="2600"/>
              <a:t>、地勘水文资料、现场踏勘情况；</a:t>
            </a:r>
            <a:endParaRPr lang="zh-CN" altLang="en-US" sz="2600"/>
          </a:p>
          <a:p>
            <a:r>
              <a:rPr lang="en-US" altLang="zh-CN" sz="2600"/>
              <a:t>6</a:t>
            </a:r>
            <a:r>
              <a:rPr lang="zh-CN" altLang="en-US" sz="2600"/>
              <a:t>投标人的工程</a:t>
            </a:r>
            <a:r>
              <a:rPr lang="zh-CN" altLang="en-US" sz="2600">
                <a:solidFill>
                  <a:srgbClr val="00B050"/>
                </a:solidFill>
              </a:rPr>
              <a:t>实施方案</a:t>
            </a:r>
            <a:r>
              <a:rPr lang="zh-CN" altLang="en-US" sz="2600"/>
              <a:t>及</a:t>
            </a:r>
            <a:r>
              <a:rPr lang="zh-CN" altLang="en-US" sz="2600">
                <a:solidFill>
                  <a:srgbClr val="00B050"/>
                </a:solidFill>
              </a:rPr>
              <a:t>投标工期</a:t>
            </a:r>
            <a:r>
              <a:rPr lang="zh-CN" altLang="en-US" sz="2600"/>
              <a:t>；</a:t>
            </a:r>
            <a:endParaRPr lang="zh-CN" altLang="en-US" sz="2600"/>
          </a:p>
          <a:p>
            <a:r>
              <a:rPr lang="en-US" altLang="zh-CN" sz="2600"/>
              <a:t>7</a:t>
            </a:r>
            <a:r>
              <a:rPr lang="zh-CN" altLang="en-US" sz="2600"/>
              <a:t>投标人</a:t>
            </a:r>
            <a:r>
              <a:rPr lang="zh-CN" altLang="en-US" sz="2600">
                <a:solidFill>
                  <a:srgbClr val="00B050"/>
                </a:solidFill>
              </a:rPr>
              <a:t>企业定额</a:t>
            </a:r>
            <a:r>
              <a:rPr lang="zh-CN" altLang="en-US" sz="2600"/>
              <a:t>、工程造价数据、</a:t>
            </a:r>
            <a:r>
              <a:rPr lang="zh-CN" altLang="en-US" sz="2600">
                <a:solidFill>
                  <a:srgbClr val="00B050"/>
                </a:solidFill>
              </a:rPr>
              <a:t>市场价格信息</a:t>
            </a:r>
            <a:r>
              <a:rPr lang="zh-CN" altLang="en-US" sz="2600"/>
              <a:t>及价格变动预期、装备及管理水平、</a:t>
            </a:r>
            <a:r>
              <a:rPr lang="zh-CN" altLang="en-US" sz="2600">
                <a:solidFill>
                  <a:srgbClr val="00B050"/>
                </a:solidFill>
              </a:rPr>
              <a:t>造价资讯</a:t>
            </a:r>
            <a:r>
              <a:rPr lang="zh-CN" altLang="en-US" sz="2600"/>
              <a:t>等；</a:t>
            </a:r>
            <a:endParaRPr lang="zh-CN" altLang="en-US" sz="2600"/>
          </a:p>
          <a:p>
            <a:r>
              <a:rPr lang="en-US" altLang="zh-CN" sz="2600"/>
              <a:t>8</a:t>
            </a:r>
            <a:r>
              <a:rPr lang="zh-CN" altLang="en-US" sz="2600"/>
              <a:t>其他相关资料。</a:t>
            </a:r>
            <a:endParaRPr lang="zh-CN" altLang="en-US" sz="26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6.2.2</a:t>
            </a:r>
            <a:r>
              <a:rPr lang="zh-CN" altLang="en-US"/>
              <a:t>投标人应按本标准附录</a:t>
            </a:r>
            <a:r>
              <a:rPr lang="en-US" altLang="zh-CN"/>
              <a:t>D.4</a:t>
            </a:r>
            <a:r>
              <a:rPr lang="zh-CN" altLang="en-US"/>
              <a:t>的表</a:t>
            </a:r>
            <a:r>
              <a:rPr lang="en-US" altLang="zh-CN"/>
              <a:t>D.4.1</a:t>
            </a:r>
            <a:r>
              <a:rPr lang="zh-CN" altLang="en-US"/>
              <a:t>工程量清单计算规则说明中规定的国家及行业工程量计算标准规定和补充的工程量计算规则，对分部分项工程项目清单的所有清单项目进行报价，其</a:t>
            </a:r>
            <a:r>
              <a:rPr lang="zh-CN" altLang="en-US">
                <a:solidFill>
                  <a:srgbClr val="00B050"/>
                </a:solidFill>
              </a:rPr>
              <a:t>报价</a:t>
            </a:r>
            <a:r>
              <a:rPr lang="zh-CN" altLang="en-US"/>
              <a:t>应</a:t>
            </a:r>
            <a:r>
              <a:rPr lang="zh-CN" altLang="en-US"/>
              <a:t>满足下列因素对价格的要求：</a:t>
            </a:r>
            <a:endParaRPr lang="zh-CN" altLang="en-US"/>
          </a:p>
          <a:p>
            <a:r>
              <a:rPr lang="en-US" altLang="zh-CN"/>
              <a:t>1</a:t>
            </a:r>
            <a:r>
              <a:rPr lang="zh-CN" altLang="en-US"/>
              <a:t>工程数量对</a:t>
            </a:r>
            <a:r>
              <a:rPr lang="zh-CN" altLang="en-US">
                <a:solidFill>
                  <a:srgbClr val="00B050"/>
                </a:solidFill>
              </a:rPr>
              <a:t>材料</a:t>
            </a:r>
            <a:r>
              <a:rPr lang="zh-CN" altLang="en-US"/>
              <a:t>采购及</a:t>
            </a:r>
            <a:r>
              <a:rPr lang="zh-CN" altLang="en-US">
                <a:solidFill>
                  <a:srgbClr val="00B050"/>
                </a:solidFill>
              </a:rPr>
              <a:t>人工</a:t>
            </a:r>
            <a:r>
              <a:rPr lang="zh-CN" altLang="en-US"/>
              <a:t>价格的影响；</a:t>
            </a:r>
            <a:endParaRPr lang="zh-CN" altLang="en-US"/>
          </a:p>
          <a:p>
            <a:r>
              <a:rPr lang="en-US" altLang="zh-CN"/>
              <a:t>2</a:t>
            </a:r>
            <a:r>
              <a:rPr lang="zh-CN" altLang="en-US"/>
              <a:t>招标文件</a:t>
            </a:r>
            <a:r>
              <a:rPr lang="zh-CN" altLang="en-US">
                <a:solidFill>
                  <a:srgbClr val="00B050"/>
                </a:solidFill>
              </a:rPr>
              <a:t>规定</a:t>
            </a:r>
            <a:r>
              <a:rPr lang="zh-CN" altLang="en-US">
                <a:solidFill>
                  <a:srgbClr val="FF0000"/>
                </a:solidFill>
              </a:rPr>
              <a:t>物价变化</a:t>
            </a:r>
            <a:r>
              <a:rPr lang="zh-CN" altLang="en-US"/>
              <a:t>进行价格调整的清单项目，在调整的范围和波动</a:t>
            </a:r>
            <a:r>
              <a:rPr lang="zh-CN" altLang="en-US">
                <a:solidFill>
                  <a:srgbClr val="00B050"/>
                </a:solidFill>
              </a:rPr>
              <a:t>幅度内</a:t>
            </a:r>
            <a:r>
              <a:rPr lang="zh-CN" altLang="en-US"/>
              <a:t>市场物价变动及</a:t>
            </a:r>
            <a:r>
              <a:rPr lang="zh-CN" altLang="en-US"/>
              <a:t>调整时段带来的承包风险的影响；</a:t>
            </a:r>
            <a:endParaRPr lang="zh-CN" altLang="en-US"/>
          </a:p>
          <a:p>
            <a:r>
              <a:rPr lang="en-US" altLang="zh-CN"/>
              <a:t>3</a:t>
            </a:r>
            <a:r>
              <a:rPr lang="zh-CN" altLang="en-US"/>
              <a:t>招标文件</a:t>
            </a:r>
            <a:r>
              <a:rPr lang="zh-CN" altLang="en-US">
                <a:solidFill>
                  <a:srgbClr val="00B050"/>
                </a:solidFill>
              </a:rPr>
              <a:t>未规定</a:t>
            </a:r>
            <a:r>
              <a:rPr lang="zh-CN" altLang="en-US">
                <a:solidFill>
                  <a:srgbClr val="FF0000"/>
                </a:solidFill>
              </a:rPr>
              <a:t>物价变化</a:t>
            </a:r>
            <a:r>
              <a:rPr lang="zh-CN" altLang="en-US"/>
              <a:t>进行价格调整的清单项目的材料费、人工费、施工机具使用费等</a:t>
            </a:r>
            <a:r>
              <a:rPr lang="zh-CN" altLang="en-US">
                <a:solidFill>
                  <a:srgbClr val="FF0000"/>
                </a:solidFill>
              </a:rPr>
              <a:t>市场</a:t>
            </a:r>
            <a:r>
              <a:rPr lang="zh-CN" altLang="en-US">
                <a:solidFill>
                  <a:srgbClr val="00B050"/>
                </a:solidFill>
              </a:rPr>
              <a:t>价格波动</a:t>
            </a:r>
            <a:r>
              <a:rPr lang="zh-CN" altLang="en-US"/>
              <a:t>的影响；</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4</a:t>
            </a:r>
            <a:r>
              <a:rPr lang="zh-CN" altLang="en-US">
                <a:solidFill>
                  <a:srgbClr val="00B050"/>
                </a:solidFill>
                <a:sym typeface="+mn-ea"/>
              </a:rPr>
              <a:t>单价合同</a:t>
            </a:r>
            <a:r>
              <a:rPr lang="zh-CN" altLang="en-US">
                <a:sym typeface="+mn-ea"/>
              </a:rPr>
              <a:t>履行本标准第</a:t>
            </a:r>
            <a:r>
              <a:rPr lang="en-US" altLang="zh-CN">
                <a:sym typeface="+mn-ea"/>
              </a:rPr>
              <a:t>8.2</a:t>
            </a:r>
            <a:r>
              <a:rPr lang="zh-CN" altLang="en-US">
                <a:sym typeface="+mn-ea"/>
              </a:rPr>
              <a:t>节的工程量</a:t>
            </a:r>
            <a:r>
              <a:rPr lang="zh-CN" altLang="en-US">
                <a:solidFill>
                  <a:srgbClr val="FF0000"/>
                </a:solidFill>
                <a:sym typeface="+mn-ea"/>
              </a:rPr>
              <a:t>清单缺陷</a:t>
            </a:r>
            <a:r>
              <a:rPr lang="zh-CN" altLang="en-US">
                <a:sym typeface="+mn-ea"/>
              </a:rPr>
              <a:t>价格调整和本标准第</a:t>
            </a:r>
            <a:r>
              <a:rPr lang="en-US" altLang="zh-CN">
                <a:sym typeface="+mn-ea"/>
              </a:rPr>
              <a:t>8.9</a:t>
            </a:r>
            <a:r>
              <a:rPr lang="zh-CN" altLang="en-US">
                <a:sym typeface="+mn-ea"/>
              </a:rPr>
              <a:t>节的</a:t>
            </a:r>
            <a:r>
              <a:rPr lang="zh-CN" altLang="en-US">
                <a:solidFill>
                  <a:srgbClr val="FF0000"/>
                </a:solidFill>
                <a:sym typeface="+mn-ea"/>
              </a:rPr>
              <a:t>工程变更</a:t>
            </a:r>
            <a:r>
              <a:rPr lang="zh-CN" altLang="en-US">
                <a:sym typeface="+mn-ea"/>
              </a:rPr>
              <a:t>计价</a:t>
            </a:r>
            <a:r>
              <a:rPr lang="zh-CN" altLang="en-US">
                <a:sym typeface="+mn-ea"/>
              </a:rPr>
              <a:t>规定的工程数量变化带来的承包风险的影响；</a:t>
            </a:r>
            <a:endParaRPr lang="zh-CN" altLang="en-US"/>
          </a:p>
          <a:p>
            <a:r>
              <a:rPr lang="en-US" altLang="zh-CN">
                <a:sym typeface="+mn-ea"/>
              </a:rPr>
              <a:t>5</a:t>
            </a:r>
            <a:r>
              <a:rPr lang="zh-CN" altLang="en-US">
                <a:solidFill>
                  <a:srgbClr val="00B050"/>
                </a:solidFill>
                <a:sym typeface="+mn-ea"/>
              </a:rPr>
              <a:t>总价合同</a:t>
            </a:r>
            <a:r>
              <a:rPr lang="zh-CN" altLang="en-US">
                <a:sym typeface="+mn-ea"/>
              </a:rPr>
              <a:t>履行本标准第</a:t>
            </a:r>
            <a:r>
              <a:rPr lang="en-US" altLang="zh-CN">
                <a:sym typeface="+mn-ea"/>
              </a:rPr>
              <a:t>6.1.7</a:t>
            </a:r>
            <a:r>
              <a:rPr lang="zh-CN" altLang="en-US">
                <a:sym typeface="+mn-ea"/>
              </a:rPr>
              <a:t>条规定的工程量</a:t>
            </a:r>
            <a:r>
              <a:rPr lang="zh-CN" altLang="en-US">
                <a:solidFill>
                  <a:srgbClr val="00B050"/>
                </a:solidFill>
                <a:sym typeface="+mn-ea"/>
              </a:rPr>
              <a:t>清单缺陷</a:t>
            </a:r>
            <a:r>
              <a:rPr lang="zh-CN" altLang="en-US">
                <a:sym typeface="+mn-ea"/>
              </a:rPr>
              <a:t>责任及</a:t>
            </a:r>
            <a:r>
              <a:rPr lang="zh-CN" altLang="en-US">
                <a:solidFill>
                  <a:srgbClr val="00B050"/>
                </a:solidFill>
                <a:sym typeface="+mn-ea"/>
              </a:rPr>
              <a:t>价格包干</a:t>
            </a:r>
            <a:r>
              <a:rPr lang="zh-CN" altLang="en-US">
                <a:sym typeface="+mn-ea"/>
              </a:rPr>
              <a:t>规定，以及履行本标准第</a:t>
            </a:r>
            <a:r>
              <a:rPr lang="en-US" altLang="zh-CN">
                <a:sym typeface="+mn-ea"/>
              </a:rPr>
              <a:t>8.9</a:t>
            </a:r>
            <a:r>
              <a:rPr lang="zh-CN" altLang="en-US">
                <a:sym typeface="+mn-ea"/>
              </a:rPr>
              <a:t>节规定的</a:t>
            </a:r>
            <a:r>
              <a:rPr lang="zh-CN" altLang="en-US">
                <a:solidFill>
                  <a:srgbClr val="FF0000"/>
                </a:solidFill>
                <a:sym typeface="+mn-ea"/>
              </a:rPr>
              <a:t>工程变更</a:t>
            </a:r>
            <a:r>
              <a:rPr lang="zh-CN" altLang="en-US">
                <a:sym typeface="+mn-ea"/>
              </a:rPr>
              <a:t>计价规则带来的承包风险的影响；</a:t>
            </a:r>
            <a:endParaRPr lang="zh-CN" altLang="en-US"/>
          </a:p>
          <a:p>
            <a:r>
              <a:rPr lang="en-US" altLang="zh-CN">
                <a:sym typeface="+mn-ea"/>
              </a:rPr>
              <a:t>6</a:t>
            </a:r>
            <a:r>
              <a:rPr lang="zh-CN" altLang="en-US">
                <a:sym typeface="+mn-ea"/>
              </a:rPr>
              <a:t>除履行本标准第</a:t>
            </a:r>
            <a:r>
              <a:rPr lang="en-US" altLang="zh-CN">
                <a:sym typeface="+mn-ea"/>
              </a:rPr>
              <a:t>8</a:t>
            </a:r>
            <a:r>
              <a:rPr lang="zh-CN" altLang="en-US">
                <a:sym typeface="+mn-ea"/>
              </a:rPr>
              <a:t>章规定的</a:t>
            </a:r>
            <a:r>
              <a:rPr lang="zh-CN" altLang="en-US">
                <a:solidFill>
                  <a:srgbClr val="00B050"/>
                </a:solidFill>
                <a:sym typeface="+mn-ea"/>
              </a:rPr>
              <a:t>合同价格调整外</a:t>
            </a:r>
            <a:r>
              <a:rPr lang="zh-CN" altLang="en-US">
                <a:sym typeface="+mn-ea"/>
              </a:rPr>
              <a:t>，总价合同及单价合同中综合单价</a:t>
            </a:r>
            <a:r>
              <a:rPr lang="zh-CN" altLang="en-US">
                <a:solidFill>
                  <a:srgbClr val="00B050"/>
                </a:solidFill>
                <a:sym typeface="+mn-ea"/>
              </a:rPr>
              <a:t>不做调整</a:t>
            </a:r>
            <a:r>
              <a:rPr lang="zh-CN" altLang="en-US">
                <a:sym typeface="+mn-ea"/>
              </a:rPr>
              <a:t>规定所引起的</a:t>
            </a:r>
            <a:r>
              <a:rPr lang="zh-CN" altLang="en-US">
                <a:solidFill>
                  <a:srgbClr val="FF0000"/>
                </a:solidFill>
                <a:sym typeface="+mn-ea"/>
              </a:rPr>
              <a:t>承包风险</a:t>
            </a:r>
            <a:r>
              <a:rPr lang="zh-CN" altLang="en-US">
                <a:sym typeface="+mn-ea"/>
              </a:rPr>
              <a:t>的影响。</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6.2.3</a:t>
            </a:r>
            <a:r>
              <a:rPr lang="zh-CN" altLang="en-US"/>
              <a:t>对分部分项工程项目清单中</a:t>
            </a:r>
            <a:r>
              <a:rPr lang="zh-CN" altLang="en-US">
                <a:solidFill>
                  <a:srgbClr val="FF0000"/>
                </a:solidFill>
              </a:rPr>
              <a:t>按项计价</a:t>
            </a:r>
            <a:r>
              <a:rPr lang="zh-CN" altLang="en-US"/>
              <a:t>的项目，投标人应按其</a:t>
            </a:r>
            <a:r>
              <a:rPr lang="zh-CN" altLang="en-US">
                <a:solidFill>
                  <a:srgbClr val="00B050"/>
                </a:solidFill>
              </a:rPr>
              <a:t>项目特征</a:t>
            </a:r>
            <a:r>
              <a:rPr lang="zh-CN" altLang="en-US"/>
              <a:t>的工作内容、自身的</a:t>
            </a:r>
            <a:r>
              <a:rPr lang="zh-CN" altLang="en-US">
                <a:solidFill>
                  <a:srgbClr val="FF0000"/>
                </a:solidFill>
              </a:rPr>
              <a:t>实施方案</a:t>
            </a:r>
            <a:r>
              <a:rPr lang="zh-CN" altLang="en-US"/>
              <a:t>、</a:t>
            </a:r>
            <a:r>
              <a:rPr lang="zh-CN" altLang="en-US">
                <a:solidFill>
                  <a:srgbClr val="00B050"/>
                </a:solidFill>
              </a:rPr>
              <a:t>市场合理价格</a:t>
            </a:r>
            <a:r>
              <a:rPr lang="zh-CN" altLang="en-US"/>
              <a:t>，以及履行</a:t>
            </a:r>
            <a:r>
              <a:rPr lang="zh-CN" altLang="en-US">
                <a:solidFill>
                  <a:srgbClr val="00B050"/>
                </a:solidFill>
              </a:rPr>
              <a:t>招标图纸和技术标准</a:t>
            </a:r>
            <a:r>
              <a:rPr lang="zh-CN" altLang="en-US"/>
              <a:t>规范要求、按本标准第</a:t>
            </a:r>
            <a:r>
              <a:rPr lang="en-US" altLang="zh-CN"/>
              <a:t>8.9</a:t>
            </a:r>
            <a:r>
              <a:rPr lang="zh-CN" altLang="en-US"/>
              <a:t>节规定执行</a:t>
            </a:r>
            <a:r>
              <a:rPr lang="zh-CN" altLang="en-US">
                <a:solidFill>
                  <a:srgbClr val="00B050"/>
                </a:solidFill>
              </a:rPr>
              <a:t>工程变更</a:t>
            </a:r>
            <a:r>
              <a:rPr lang="zh-CN" altLang="en-US"/>
              <a:t>价格调整引起的</a:t>
            </a:r>
            <a:r>
              <a:rPr lang="zh-CN" altLang="en-US">
                <a:solidFill>
                  <a:srgbClr val="FF0000"/>
                </a:solidFill>
              </a:rPr>
              <a:t>承包风险</a:t>
            </a:r>
            <a:r>
              <a:rPr lang="zh-CN" altLang="en-US"/>
              <a:t>，对</a:t>
            </a:r>
            <a:r>
              <a:rPr lang="zh-CN" altLang="en-US">
                <a:solidFill>
                  <a:srgbClr val="00B050"/>
                </a:solidFill>
              </a:rPr>
              <a:t>按项计价</a:t>
            </a:r>
            <a:r>
              <a:rPr lang="zh-CN" altLang="en-US"/>
              <a:t>项目进行</a:t>
            </a:r>
            <a:r>
              <a:rPr lang="zh-CN" altLang="en-US">
                <a:solidFill>
                  <a:srgbClr val="FF0000"/>
                </a:solidFill>
              </a:rPr>
              <a:t>投标报价</a:t>
            </a:r>
            <a:r>
              <a:rPr lang="zh-CN" altLang="en-US"/>
              <a:t>。除合同另有约定外，按项计价项目报价为</a:t>
            </a:r>
            <a:r>
              <a:rPr lang="zh-CN" altLang="en-US">
                <a:solidFill>
                  <a:srgbClr val="00B050"/>
                </a:solidFill>
              </a:rPr>
              <a:t>包干价</a:t>
            </a:r>
            <a:r>
              <a:rPr lang="zh-CN" altLang="en-US"/>
              <a:t>，工程结算时</a:t>
            </a:r>
            <a:r>
              <a:rPr lang="zh-CN" altLang="en-US">
                <a:solidFill>
                  <a:srgbClr val="00B050"/>
                </a:solidFill>
              </a:rPr>
              <a:t>不应做调整</a:t>
            </a:r>
            <a:r>
              <a:rPr lang="zh-CN" altLang="en-US"/>
              <a:t>。</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6.2.4</a:t>
            </a:r>
            <a:r>
              <a:rPr lang="zh-CN" altLang="en-US">
                <a:sym typeface="+mn-ea"/>
              </a:rPr>
              <a:t>对分部分项工程项目清单中</a:t>
            </a:r>
            <a:r>
              <a:rPr lang="zh-CN" altLang="en-US">
                <a:solidFill>
                  <a:srgbClr val="FF0000"/>
                </a:solidFill>
                <a:sym typeface="+mn-ea"/>
              </a:rPr>
              <a:t>发包人提供材料</a:t>
            </a:r>
            <a:r>
              <a:rPr lang="zh-CN" altLang="en-US">
                <a:sym typeface="+mn-ea"/>
              </a:rPr>
              <a:t>的清单项目，投标人应按招标文件说明的发包人提供材料的规格型号、品牌档次和本标准第</a:t>
            </a:r>
            <a:r>
              <a:rPr lang="en-US" altLang="zh-CN">
                <a:sym typeface="+mn-ea"/>
              </a:rPr>
              <a:t>3.6</a:t>
            </a:r>
            <a:r>
              <a:rPr lang="zh-CN" altLang="en-US">
                <a:sym typeface="+mn-ea"/>
              </a:rPr>
              <a:t>节的规定，对发包人提供材料的清单项目进行</a:t>
            </a:r>
            <a:r>
              <a:rPr lang="zh-CN" altLang="en-US">
                <a:solidFill>
                  <a:srgbClr val="00B050"/>
                </a:solidFill>
                <a:sym typeface="+mn-ea"/>
              </a:rPr>
              <a:t>安装报价</a:t>
            </a:r>
            <a:r>
              <a:rPr lang="zh-CN" altLang="en-US">
                <a:sym typeface="+mn-ea"/>
              </a:rPr>
              <a:t>，并应满足工程数量对人工价格变化、招标文件规定的</a:t>
            </a:r>
            <a:r>
              <a:rPr lang="zh-CN" altLang="en-US">
                <a:solidFill>
                  <a:srgbClr val="00B050"/>
                </a:solidFill>
                <a:sym typeface="+mn-ea"/>
              </a:rPr>
              <a:t>有效损耗率</a:t>
            </a:r>
            <a:r>
              <a:rPr lang="zh-CN" altLang="en-US">
                <a:sym typeface="+mn-ea"/>
              </a:rPr>
              <a:t>、自身原因</a:t>
            </a:r>
            <a:r>
              <a:rPr lang="zh-CN" altLang="en-US">
                <a:solidFill>
                  <a:srgbClr val="00B050"/>
                </a:solidFill>
                <a:sym typeface="+mn-ea"/>
              </a:rPr>
              <a:t>超耗</a:t>
            </a:r>
            <a:r>
              <a:rPr lang="zh-CN" altLang="en-US">
                <a:sym typeface="+mn-ea"/>
              </a:rPr>
              <a:t>使用材料产生的</a:t>
            </a:r>
            <a:r>
              <a:rPr lang="zh-CN" altLang="en-US">
                <a:solidFill>
                  <a:srgbClr val="FF0000"/>
                </a:solidFill>
                <a:sym typeface="+mn-ea"/>
              </a:rPr>
              <a:t>承包风险</a:t>
            </a:r>
            <a:r>
              <a:rPr lang="zh-CN" altLang="en-US">
                <a:sym typeface="+mn-ea"/>
              </a:rPr>
              <a:t>等要求。</a:t>
            </a:r>
            <a:endParaRPr lang="zh-CN" altLang="en-US">
              <a:sym typeface="+mn-ea"/>
            </a:endParaRPr>
          </a:p>
          <a:p>
            <a:r>
              <a:rPr lang="zh-CN" altLang="en-US">
                <a:sym typeface="+mn-ea"/>
              </a:rPr>
              <a:t>投标报价的</a:t>
            </a:r>
            <a:r>
              <a:rPr lang="zh-CN" altLang="en-US">
                <a:solidFill>
                  <a:srgbClr val="00B050"/>
                </a:solidFill>
                <a:sym typeface="+mn-ea"/>
              </a:rPr>
              <a:t>综合单价</a:t>
            </a:r>
            <a:r>
              <a:rPr lang="zh-CN" altLang="en-US">
                <a:sym typeface="+mn-ea"/>
              </a:rPr>
              <a:t>及投标总价</a:t>
            </a:r>
            <a:r>
              <a:rPr lang="zh-CN" altLang="en-US">
                <a:solidFill>
                  <a:srgbClr val="FF0000"/>
                </a:solidFill>
                <a:sym typeface="+mn-ea"/>
              </a:rPr>
              <a:t>不应包含</a:t>
            </a:r>
            <a:r>
              <a:rPr lang="zh-CN" altLang="en-US">
                <a:sym typeface="+mn-ea"/>
              </a:rPr>
              <a:t>发包人提供材料的供货人将相关的</a:t>
            </a:r>
            <a:r>
              <a:rPr lang="zh-CN" altLang="en-US">
                <a:solidFill>
                  <a:srgbClr val="FF0000"/>
                </a:solidFill>
                <a:sym typeface="+mn-ea"/>
              </a:rPr>
              <a:t>材料运抵交货地点</a:t>
            </a:r>
            <a:r>
              <a:rPr lang="zh-CN" altLang="en-US">
                <a:sym typeface="+mn-ea"/>
              </a:rPr>
              <a:t>、完成</a:t>
            </a:r>
            <a:r>
              <a:rPr lang="zh-CN" altLang="en-US">
                <a:solidFill>
                  <a:srgbClr val="FF0000"/>
                </a:solidFill>
                <a:sym typeface="+mn-ea"/>
              </a:rPr>
              <a:t>卸货</a:t>
            </a:r>
            <a:r>
              <a:rPr lang="zh-CN" altLang="en-US">
                <a:sym typeface="+mn-ea"/>
              </a:rPr>
              <a:t>的费用。</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6.2.5</a:t>
            </a:r>
            <a:r>
              <a:rPr lang="zh-CN" altLang="en-US"/>
              <a:t>对分部分项工程项目清单中载明</a:t>
            </a:r>
            <a:r>
              <a:rPr lang="zh-CN" altLang="en-US">
                <a:solidFill>
                  <a:srgbClr val="FF0000"/>
                </a:solidFill>
              </a:rPr>
              <a:t>材料暂估价</a:t>
            </a:r>
            <a:r>
              <a:rPr lang="zh-CN" altLang="en-US"/>
              <a:t>的清单项目，应按工程量清单载明的</a:t>
            </a:r>
            <a:r>
              <a:rPr lang="zh-CN" altLang="en-US">
                <a:solidFill>
                  <a:srgbClr val="00B050"/>
                </a:solidFill>
              </a:rPr>
              <a:t>材料暂估单价</a:t>
            </a:r>
            <a:r>
              <a:rPr lang="en-US" altLang="zh-CN"/>
              <a:t>(</a:t>
            </a:r>
            <a:r>
              <a:rPr lang="zh-CN" altLang="en-US"/>
              <a:t>不含增值税</a:t>
            </a:r>
            <a:r>
              <a:rPr lang="en-US" altLang="zh-CN"/>
              <a:t>)</a:t>
            </a:r>
            <a:r>
              <a:rPr lang="zh-CN" altLang="en-US"/>
              <a:t>计入</a:t>
            </a:r>
            <a:r>
              <a:rPr lang="zh-CN" altLang="en-US">
                <a:solidFill>
                  <a:srgbClr val="00B050"/>
                </a:solidFill>
              </a:rPr>
              <a:t>综合单价</a:t>
            </a:r>
            <a:r>
              <a:rPr lang="zh-CN" altLang="en-US"/>
              <a:t>。</a:t>
            </a:r>
            <a:endParaRPr lang="zh-CN" altLang="en-US"/>
          </a:p>
          <a:p>
            <a:r>
              <a:rPr lang="zh-CN" altLang="en-US"/>
              <a:t>投标人对分部分项工程项目清单中的材料暂估价清单项目的</a:t>
            </a:r>
            <a:r>
              <a:rPr lang="zh-CN" altLang="en-US">
                <a:solidFill>
                  <a:srgbClr val="FF0000"/>
                </a:solidFill>
              </a:rPr>
              <a:t>报价</a:t>
            </a:r>
            <a:r>
              <a:rPr lang="zh-CN" altLang="en-US"/>
              <a:t>，应满足工程数量对</a:t>
            </a:r>
            <a:r>
              <a:rPr lang="zh-CN" altLang="en-US">
                <a:solidFill>
                  <a:srgbClr val="00B050"/>
                </a:solidFill>
              </a:rPr>
              <a:t>人工价格变化</a:t>
            </a:r>
            <a:r>
              <a:rPr lang="zh-CN" altLang="en-US"/>
              <a:t>、履行本标准第</a:t>
            </a:r>
            <a:r>
              <a:rPr lang="en-US" altLang="zh-CN"/>
              <a:t>8.4</a:t>
            </a:r>
            <a:r>
              <a:rPr lang="zh-CN" altLang="en-US"/>
              <a:t>节规定的材料</a:t>
            </a:r>
            <a:r>
              <a:rPr lang="zh-CN" altLang="en-US">
                <a:solidFill>
                  <a:srgbClr val="00B050"/>
                </a:solidFill>
              </a:rPr>
              <a:t>暂估价调价</a:t>
            </a:r>
            <a:r>
              <a:rPr lang="zh-CN" altLang="en-US"/>
              <a:t>规则产生的价格变化等要求，并按招标文件提供的</a:t>
            </a:r>
            <a:r>
              <a:rPr lang="zh-CN" altLang="en-US">
                <a:solidFill>
                  <a:srgbClr val="00B050"/>
                </a:solidFill>
              </a:rPr>
              <a:t>材料暂估价单价</a:t>
            </a:r>
            <a:r>
              <a:rPr lang="zh-CN" altLang="en-US"/>
              <a:t>在本标准附录</a:t>
            </a:r>
            <a:r>
              <a:rPr lang="en-US" altLang="zh-CN"/>
              <a:t>E.2</a:t>
            </a:r>
            <a:r>
              <a:rPr lang="zh-CN" altLang="en-US"/>
              <a:t>的表</a:t>
            </a:r>
            <a:r>
              <a:rPr lang="en-US" altLang="zh-CN"/>
              <a:t>E.2.3</a:t>
            </a:r>
            <a:r>
              <a:rPr lang="zh-CN" altLang="en-US"/>
              <a:t>材料</a:t>
            </a:r>
            <a:r>
              <a:rPr lang="zh-CN" altLang="en-US">
                <a:solidFill>
                  <a:srgbClr val="FF0000"/>
                </a:solidFill>
              </a:rPr>
              <a:t>暂估单价</a:t>
            </a:r>
            <a:r>
              <a:rPr lang="zh-CN" altLang="en-US"/>
              <a:t>及调整表中列出。</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500"/>
              <a:t>6.2.6</a:t>
            </a:r>
            <a:r>
              <a:rPr lang="zh-CN" altLang="en-US" sz="2500"/>
              <a:t>投标人应按自身的工程</a:t>
            </a:r>
            <a:r>
              <a:rPr lang="zh-CN" altLang="en-US" sz="2500">
                <a:solidFill>
                  <a:srgbClr val="FF0000"/>
                </a:solidFill>
              </a:rPr>
              <a:t>实施方案及</a:t>
            </a:r>
            <a:r>
              <a:rPr lang="zh-CN" altLang="en-US" sz="2500"/>
              <a:t>投标工期、本标准第</a:t>
            </a:r>
            <a:r>
              <a:rPr lang="en-US" altLang="zh-CN" sz="2500"/>
              <a:t>6.1.5</a:t>
            </a:r>
            <a:r>
              <a:rPr lang="zh-CN" altLang="en-US" sz="2500"/>
              <a:t>条规定</a:t>
            </a:r>
            <a:r>
              <a:rPr lang="zh-CN" altLang="en-US" sz="2500">
                <a:solidFill>
                  <a:srgbClr val="FF0000"/>
                </a:solidFill>
              </a:rPr>
              <a:t>拟定的措施</a:t>
            </a:r>
            <a:r>
              <a:rPr lang="zh-CN" altLang="en-US" sz="2500"/>
              <a:t>项目，对</a:t>
            </a:r>
            <a:r>
              <a:rPr lang="zh-CN" altLang="en-US" sz="2500">
                <a:solidFill>
                  <a:schemeClr val="tx1"/>
                </a:solidFill>
              </a:rPr>
              <a:t>措施项目</a:t>
            </a:r>
            <a:r>
              <a:rPr lang="zh-CN" altLang="en-US" sz="2500"/>
              <a:t>清单进行</a:t>
            </a:r>
            <a:r>
              <a:rPr lang="zh-CN" altLang="en-US" sz="2500">
                <a:solidFill>
                  <a:srgbClr val="FF0000"/>
                </a:solidFill>
              </a:rPr>
              <a:t>自主报价</a:t>
            </a:r>
            <a:r>
              <a:rPr lang="zh-CN" altLang="en-US" sz="2500"/>
              <a:t>，其中</a:t>
            </a:r>
            <a:r>
              <a:rPr lang="zh-CN" altLang="en-US" sz="2500">
                <a:solidFill>
                  <a:srgbClr val="00B050"/>
                </a:solidFill>
              </a:rPr>
              <a:t>安全生产措施费</a:t>
            </a:r>
            <a:r>
              <a:rPr lang="zh-CN" altLang="en-US" sz="2500"/>
              <a:t>应符合国家及省级、行业主管部门的相关规定。</a:t>
            </a:r>
            <a:r>
              <a:rPr lang="zh-CN" altLang="en-US" sz="2500">
                <a:solidFill>
                  <a:srgbClr val="FF0000"/>
                </a:solidFill>
              </a:rPr>
              <a:t>措施项目清单的报价</a:t>
            </a:r>
            <a:r>
              <a:rPr lang="zh-CN" altLang="en-US" sz="2500"/>
              <a:t>应满足下列因素对价格影响的要求：</a:t>
            </a:r>
            <a:endParaRPr lang="zh-CN" altLang="en-US" sz="2500"/>
          </a:p>
          <a:p>
            <a:r>
              <a:rPr lang="en-US" altLang="zh-CN" sz="2500"/>
              <a:t>1</a:t>
            </a:r>
            <a:r>
              <a:rPr lang="zh-CN" altLang="en-US" sz="2500"/>
              <a:t>招标工程的特点及其标段划分和</a:t>
            </a:r>
            <a:r>
              <a:rPr lang="zh-CN" altLang="en-US" sz="2500">
                <a:solidFill>
                  <a:srgbClr val="00B050"/>
                </a:solidFill>
              </a:rPr>
              <a:t>完工交付标准</a:t>
            </a:r>
            <a:r>
              <a:rPr lang="zh-CN" altLang="en-US" sz="2500"/>
              <a:t>；</a:t>
            </a:r>
            <a:endParaRPr lang="zh-CN" altLang="en-US" sz="2500"/>
          </a:p>
          <a:p>
            <a:r>
              <a:rPr lang="en-US" altLang="zh-CN" sz="2500"/>
              <a:t>2</a:t>
            </a:r>
            <a:r>
              <a:rPr lang="zh-CN" altLang="en-US" sz="2500"/>
              <a:t>工程地质条件、邻近建筑物、现场设施情况、周边道路、交通、水文、环境；</a:t>
            </a:r>
            <a:endParaRPr lang="zh-CN" altLang="en-US" sz="2500"/>
          </a:p>
          <a:p>
            <a:r>
              <a:rPr lang="en-US" altLang="zh-CN" sz="2500"/>
              <a:t>3</a:t>
            </a:r>
            <a:r>
              <a:rPr lang="zh-CN" altLang="en-US" sz="2500"/>
              <a:t>招标文件说明的相关合同责任；</a:t>
            </a:r>
            <a:endParaRPr lang="zh-CN" altLang="en-US" sz="2500"/>
          </a:p>
          <a:p>
            <a:r>
              <a:rPr lang="en-US" altLang="zh-CN" sz="2500"/>
              <a:t>4</a:t>
            </a:r>
            <a:r>
              <a:rPr lang="zh-CN" altLang="en-US" sz="2500"/>
              <a:t>招标文件规定的</a:t>
            </a:r>
            <a:r>
              <a:rPr lang="zh-CN" altLang="en-US" sz="2500">
                <a:solidFill>
                  <a:srgbClr val="00B050"/>
                </a:solidFill>
              </a:rPr>
              <a:t>承包风险</a:t>
            </a:r>
            <a:r>
              <a:rPr lang="zh-CN" altLang="en-US" sz="2500"/>
              <a:t>；</a:t>
            </a:r>
            <a:endParaRPr lang="zh-CN" altLang="en-US" sz="2500"/>
          </a:p>
          <a:p>
            <a:r>
              <a:rPr lang="en-US" altLang="zh-CN" sz="2500"/>
              <a:t>5</a:t>
            </a:r>
            <a:r>
              <a:rPr lang="zh-CN" altLang="en-US" sz="2500"/>
              <a:t>发包人提供材料的货物供应、专业分包工程、直接发包的专业工程的</a:t>
            </a:r>
            <a:r>
              <a:rPr lang="zh-CN" altLang="en-US" sz="2500">
                <a:solidFill>
                  <a:srgbClr val="00B050"/>
                </a:solidFill>
              </a:rPr>
              <a:t>总承包管理服务</a:t>
            </a:r>
            <a:r>
              <a:rPr lang="en-US" altLang="zh-CN" sz="2500"/>
              <a:t>(</a:t>
            </a:r>
            <a:r>
              <a:rPr lang="zh-CN" altLang="en-US" sz="2500"/>
              <a:t>仅适用于</a:t>
            </a:r>
            <a:r>
              <a:rPr lang="zh-CN" altLang="en-US" sz="2500"/>
              <a:t>总承包合同的投标报价</a:t>
            </a:r>
            <a:r>
              <a:rPr lang="en-US" altLang="zh-CN" sz="2500"/>
              <a:t>);</a:t>
            </a:r>
            <a:endParaRPr lang="en-US" altLang="zh-CN" sz="2500"/>
          </a:p>
          <a:p>
            <a:r>
              <a:rPr lang="en-US" altLang="zh-CN" sz="2500"/>
              <a:t>6</a:t>
            </a:r>
            <a:r>
              <a:rPr lang="zh-CN" altLang="en-US" sz="2500">
                <a:solidFill>
                  <a:srgbClr val="FF0000"/>
                </a:solidFill>
              </a:rPr>
              <a:t>除</a:t>
            </a:r>
            <a:r>
              <a:rPr lang="zh-CN" altLang="en-US" sz="2500"/>
              <a:t>本标准第</a:t>
            </a:r>
            <a:r>
              <a:rPr lang="en-US" altLang="zh-CN" sz="2500"/>
              <a:t>8</a:t>
            </a:r>
            <a:r>
              <a:rPr lang="zh-CN" altLang="en-US" sz="2500"/>
              <a:t>章规定的工程变更、</a:t>
            </a:r>
            <a:r>
              <a:rPr lang="zh-CN" altLang="en-US" sz="2500">
                <a:solidFill>
                  <a:srgbClr val="00B050"/>
                </a:solidFill>
              </a:rPr>
              <a:t>暂列金额</a:t>
            </a:r>
            <a:r>
              <a:rPr lang="zh-CN" altLang="en-US" sz="2500"/>
              <a:t>中未能完全预见或详细说明的工程、新增工程、工程索赔等引起的措施项目费用调整</a:t>
            </a:r>
            <a:r>
              <a:rPr lang="zh-CN" altLang="en-US" sz="2500">
                <a:solidFill>
                  <a:srgbClr val="FF0000"/>
                </a:solidFill>
              </a:rPr>
              <a:t>外</a:t>
            </a:r>
            <a:r>
              <a:rPr lang="zh-CN" altLang="en-US" sz="2500"/>
              <a:t>，执行</a:t>
            </a:r>
            <a:r>
              <a:rPr lang="zh-CN" altLang="en-US" sz="2500">
                <a:solidFill>
                  <a:srgbClr val="00B050"/>
                </a:solidFill>
              </a:rPr>
              <a:t>措施项目</a:t>
            </a:r>
            <a:r>
              <a:rPr lang="zh-CN" altLang="en-US" sz="2500">
                <a:solidFill>
                  <a:srgbClr val="FF0000"/>
                </a:solidFill>
              </a:rPr>
              <a:t>费用包干</a:t>
            </a:r>
            <a:r>
              <a:rPr lang="zh-CN" altLang="en-US" sz="2500"/>
              <a:t>引起的</a:t>
            </a:r>
            <a:r>
              <a:rPr lang="zh-CN" altLang="en-US" sz="2500">
                <a:solidFill>
                  <a:srgbClr val="00B050"/>
                </a:solidFill>
              </a:rPr>
              <a:t>承包风险</a:t>
            </a:r>
            <a:r>
              <a:rPr lang="zh-CN" altLang="en-US" sz="2500"/>
              <a:t>。</a:t>
            </a:r>
            <a:endParaRPr lang="zh-CN" altLang="en-US" sz="25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800"/>
              <a:t>6.2.7</a:t>
            </a:r>
            <a:r>
              <a:rPr lang="zh-CN" altLang="en-US" sz="2800"/>
              <a:t>投标人应按招标工程量清单中提供的</a:t>
            </a:r>
            <a:r>
              <a:rPr lang="zh-CN" altLang="en-US" sz="2800">
                <a:solidFill>
                  <a:srgbClr val="FF0000"/>
                </a:solidFill>
              </a:rPr>
              <a:t>暂列金额</a:t>
            </a:r>
            <a:r>
              <a:rPr lang="zh-CN" altLang="en-US" sz="2800"/>
              <a:t>、专业工程</a:t>
            </a:r>
            <a:r>
              <a:rPr lang="zh-CN" altLang="en-US" sz="2800">
                <a:solidFill>
                  <a:srgbClr val="FF0000"/>
                </a:solidFill>
              </a:rPr>
              <a:t>暂估价金额</a:t>
            </a:r>
            <a:r>
              <a:rPr lang="zh-CN" altLang="en-US" sz="2800"/>
              <a:t>，准确填报在相应投标总</a:t>
            </a:r>
            <a:r>
              <a:rPr lang="zh-CN" altLang="en-US" sz="2800"/>
              <a:t>价内。</a:t>
            </a:r>
            <a:endParaRPr lang="zh-CN" altLang="en-US" sz="2800"/>
          </a:p>
          <a:p>
            <a:r>
              <a:rPr lang="en-US" altLang="zh-CN" sz="2800"/>
              <a:t>6.2.8</a:t>
            </a:r>
            <a:r>
              <a:rPr lang="zh-CN" altLang="en-US" sz="2800"/>
              <a:t>投标人应按计日工清单中提供的清单项目及其暂定数量和本标准第</a:t>
            </a:r>
            <a:r>
              <a:rPr lang="en-US" altLang="zh-CN" sz="2800"/>
              <a:t>3.2.10</a:t>
            </a:r>
            <a:r>
              <a:rPr lang="zh-CN" altLang="en-US" sz="2800"/>
              <a:t>条、</a:t>
            </a:r>
            <a:r>
              <a:rPr lang="zh-CN" altLang="en-US" sz="2800">
                <a:solidFill>
                  <a:srgbClr val="00B050"/>
                </a:solidFill>
              </a:rPr>
              <a:t>第</a:t>
            </a:r>
            <a:r>
              <a:rPr lang="en-US" altLang="zh-CN" sz="2800">
                <a:solidFill>
                  <a:srgbClr val="00B050"/>
                </a:solidFill>
              </a:rPr>
              <a:t>8.6</a:t>
            </a:r>
            <a:r>
              <a:rPr lang="zh-CN" altLang="en-US" sz="2800">
                <a:solidFill>
                  <a:srgbClr val="00B050"/>
                </a:solidFill>
              </a:rPr>
              <a:t>节</a:t>
            </a:r>
            <a:r>
              <a:rPr lang="zh-CN" altLang="en-US" sz="2800"/>
              <a:t>的相关规定，对</a:t>
            </a:r>
            <a:r>
              <a:rPr lang="zh-CN" altLang="en-US" sz="2800">
                <a:solidFill>
                  <a:srgbClr val="FF0000"/>
                </a:solidFill>
              </a:rPr>
              <a:t>计日工</a:t>
            </a:r>
            <a:r>
              <a:rPr lang="zh-CN" altLang="en-US" sz="2800"/>
              <a:t>清单项目进行投标报价。</a:t>
            </a:r>
            <a:endParaRPr lang="zh-CN" altLang="en-US" sz="2800"/>
          </a:p>
          <a:p>
            <a:r>
              <a:rPr lang="en-US" altLang="zh-CN" sz="2800"/>
              <a:t>6.2.9</a:t>
            </a:r>
            <a:r>
              <a:rPr lang="zh-CN" altLang="en-US" sz="2800"/>
              <a:t>投标人应按工程</a:t>
            </a:r>
            <a:r>
              <a:rPr lang="zh-CN" altLang="en-US" sz="2800">
                <a:solidFill>
                  <a:srgbClr val="FF0000"/>
                </a:solidFill>
              </a:rPr>
              <a:t>实施方案</a:t>
            </a:r>
            <a:r>
              <a:rPr lang="zh-CN" altLang="en-US" sz="2800"/>
              <a:t>和对各专亚分包工程、直接发包的专业工程的</a:t>
            </a:r>
            <a:r>
              <a:rPr lang="zh-CN" altLang="en-US" sz="2800">
                <a:solidFill>
                  <a:srgbClr val="00B050"/>
                </a:solidFill>
              </a:rPr>
              <a:t>工期安排</a:t>
            </a:r>
            <a:r>
              <a:rPr lang="zh-CN" altLang="en-US" sz="2800"/>
              <a:t>，以及对</a:t>
            </a:r>
            <a:r>
              <a:rPr lang="zh-CN" altLang="en-US" sz="2800">
                <a:solidFill>
                  <a:srgbClr val="00B050"/>
                </a:solidFill>
              </a:rPr>
              <a:t>发包人提供材料</a:t>
            </a:r>
            <a:r>
              <a:rPr lang="zh-CN" altLang="en-US" sz="2800"/>
              <a:t>的供应履行管理及协调责任、对各</a:t>
            </a:r>
            <a:r>
              <a:rPr lang="zh-CN" altLang="en-US" sz="2800">
                <a:solidFill>
                  <a:srgbClr val="00B050"/>
                </a:solidFill>
              </a:rPr>
              <a:t>专业分包</a:t>
            </a:r>
            <a:r>
              <a:rPr lang="zh-CN" altLang="en-US" sz="2800"/>
              <a:t>工程履行管理和协调及配合责任、对各</a:t>
            </a:r>
            <a:r>
              <a:rPr lang="zh-CN" altLang="en-US" sz="2800">
                <a:solidFill>
                  <a:srgbClr val="00B050"/>
                </a:solidFill>
              </a:rPr>
              <a:t>直接发包</a:t>
            </a:r>
            <a:r>
              <a:rPr lang="zh-CN" altLang="en-US" sz="2800"/>
              <a:t>的专业工程履行协调及配合责任等招标文件规定的总承包服务内容及要求，对其他项目清单中的各项</a:t>
            </a:r>
            <a:r>
              <a:rPr lang="zh-CN" altLang="en-US" sz="2800">
                <a:solidFill>
                  <a:srgbClr val="00B050"/>
                </a:solidFill>
              </a:rPr>
              <a:t>总承包服务费</a:t>
            </a:r>
            <a:r>
              <a:rPr lang="zh-CN" altLang="en-US" sz="2800"/>
              <a:t>进行投标报价，并应满足本标准</a:t>
            </a:r>
            <a:r>
              <a:rPr lang="zh-CN" altLang="en-US" sz="2800">
                <a:solidFill>
                  <a:srgbClr val="00B050"/>
                </a:solidFill>
              </a:rPr>
              <a:t>第</a:t>
            </a:r>
            <a:r>
              <a:rPr lang="en-US" altLang="zh-CN" sz="2800">
                <a:solidFill>
                  <a:srgbClr val="00B050"/>
                </a:solidFill>
              </a:rPr>
              <a:t>8.5</a:t>
            </a:r>
            <a:r>
              <a:rPr lang="zh-CN" altLang="en-US" sz="2800">
                <a:solidFill>
                  <a:srgbClr val="00B050"/>
                </a:solidFill>
              </a:rPr>
              <a:t>节</a:t>
            </a:r>
            <a:r>
              <a:rPr lang="zh-CN" altLang="en-US" sz="2800"/>
              <a:t>规定的</a:t>
            </a:r>
            <a:r>
              <a:rPr lang="zh-CN" altLang="en-US" sz="2800">
                <a:solidFill>
                  <a:srgbClr val="FF0000"/>
                </a:solidFill>
              </a:rPr>
              <a:t>总承包服务费</a:t>
            </a:r>
            <a:r>
              <a:rPr lang="zh-CN" altLang="en-US" sz="2800">
                <a:solidFill>
                  <a:srgbClr val="00B050"/>
                </a:solidFill>
              </a:rPr>
              <a:t>计价风险</a:t>
            </a:r>
            <a:r>
              <a:rPr lang="zh-CN" altLang="en-US" sz="2800"/>
              <a:t>的要求。</a:t>
            </a:r>
            <a:endParaRPr lang="zh-CN" altLang="en-US" sz="2800"/>
          </a:p>
          <a:p>
            <a:r>
              <a:rPr lang="zh-CN" altLang="en-US" sz="2800"/>
              <a:t>（</a:t>
            </a:r>
            <a:r>
              <a:rPr lang="en-US" altLang="zh-CN" sz="2800">
                <a:sym typeface="+mn-ea"/>
              </a:rPr>
              <a:t>8.5</a:t>
            </a:r>
            <a:r>
              <a:rPr lang="zh-CN" altLang="en-US" sz="2800">
                <a:solidFill>
                  <a:srgbClr val="FF0000"/>
                </a:solidFill>
                <a:sym typeface="+mn-ea"/>
              </a:rPr>
              <a:t>总承包服务费</a:t>
            </a:r>
            <a:r>
              <a:rPr lang="zh-CN" altLang="en-US" sz="2800"/>
              <a:t>；</a:t>
            </a:r>
            <a:r>
              <a:rPr lang="en-US" altLang="zh-CN" sz="2800">
                <a:sym typeface="+mn-ea"/>
              </a:rPr>
              <a:t>8.6</a:t>
            </a:r>
            <a:r>
              <a:rPr lang="zh-CN" altLang="en-US" sz="2800">
                <a:solidFill>
                  <a:srgbClr val="FF0000"/>
                </a:solidFill>
                <a:sym typeface="+mn-ea"/>
              </a:rPr>
              <a:t>计日工</a:t>
            </a:r>
            <a:r>
              <a:rPr lang="zh-CN" altLang="en-US" sz="2800"/>
              <a:t>）</a:t>
            </a:r>
            <a:endParaRPr lang="zh-CN" altLang="en-US" sz="28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6.2.10</a:t>
            </a:r>
            <a:r>
              <a:rPr lang="zh-CN" altLang="en-US"/>
              <a:t>投标人依据相关</a:t>
            </a:r>
            <a:r>
              <a:rPr lang="zh-CN" altLang="en-US">
                <a:solidFill>
                  <a:srgbClr val="FF0000"/>
                </a:solidFill>
              </a:rPr>
              <a:t>造价资讯</a:t>
            </a:r>
            <a:r>
              <a:rPr lang="zh-CN" altLang="en-US"/>
              <a:t>进行投标报价时，应满足招标工程与所使用造价资讯相应工程存在的建设时间、建设地点、建设规模、完工交付标准、招投标方式、材料来源、使用工人来源等</a:t>
            </a:r>
            <a:r>
              <a:rPr lang="zh-CN" altLang="en-US">
                <a:solidFill>
                  <a:srgbClr val="00B050"/>
                </a:solidFill>
              </a:rPr>
              <a:t>差异</a:t>
            </a:r>
            <a:r>
              <a:rPr lang="zh-CN" altLang="en-US"/>
              <a:t>引起的</a:t>
            </a:r>
            <a:r>
              <a:rPr lang="zh-CN" altLang="en-US">
                <a:solidFill>
                  <a:srgbClr val="00B050"/>
                </a:solidFill>
              </a:rPr>
              <a:t>价格变化</a:t>
            </a:r>
            <a:r>
              <a:rPr lang="zh-CN" altLang="en-US"/>
              <a:t>的要求，投标人可在</a:t>
            </a:r>
            <a:r>
              <a:rPr lang="zh-CN" altLang="en-US">
                <a:solidFill>
                  <a:srgbClr val="00B050"/>
                </a:solidFill>
              </a:rPr>
              <a:t>合理调整</a:t>
            </a:r>
            <a:r>
              <a:rPr lang="zh-CN" altLang="en-US">
                <a:solidFill>
                  <a:srgbClr val="FF0000"/>
                </a:solidFill>
              </a:rPr>
              <a:t>造价资讯</a:t>
            </a:r>
            <a:r>
              <a:rPr lang="zh-CN" altLang="en-US"/>
              <a:t>相关价格后应用于投标报价。</a:t>
            </a:r>
            <a:endParaRPr lang="zh-CN" altLang="en-US"/>
          </a:p>
          <a:p>
            <a:r>
              <a:rPr lang="en-US" altLang="zh-CN"/>
              <a:t>6.2.11</a:t>
            </a:r>
            <a:r>
              <a:rPr lang="zh-CN" altLang="en-US"/>
              <a:t>投标人依据完成报价的</a:t>
            </a:r>
            <a:r>
              <a:rPr lang="zh-CN" altLang="en-US">
                <a:solidFill>
                  <a:srgbClr val="00B050"/>
                </a:solidFill>
              </a:rPr>
              <a:t>分部分项</a:t>
            </a:r>
            <a:r>
              <a:rPr lang="zh-CN" altLang="en-US"/>
              <a:t>工程项目清单、</a:t>
            </a:r>
            <a:r>
              <a:rPr lang="zh-CN" altLang="en-US">
                <a:solidFill>
                  <a:srgbClr val="00B050"/>
                </a:solidFill>
              </a:rPr>
              <a:t>措施项目</a:t>
            </a:r>
            <a:r>
              <a:rPr lang="zh-CN" altLang="en-US"/>
              <a:t>清单、</a:t>
            </a:r>
            <a:r>
              <a:rPr lang="zh-CN" altLang="en-US">
                <a:solidFill>
                  <a:srgbClr val="00B050"/>
                </a:solidFill>
              </a:rPr>
              <a:t>其他项目</a:t>
            </a:r>
            <a:r>
              <a:rPr lang="zh-CN" altLang="en-US"/>
              <a:t>清单</a:t>
            </a:r>
            <a:r>
              <a:rPr lang="en-US" altLang="zh-CN"/>
              <a:t>(</a:t>
            </a:r>
            <a:r>
              <a:rPr lang="zh-CN" altLang="en-US">
                <a:solidFill>
                  <a:srgbClr val="FF0000"/>
                </a:solidFill>
              </a:rPr>
              <a:t>扣除</a:t>
            </a:r>
            <a:r>
              <a:rPr lang="zh-CN" altLang="en-US"/>
              <a:t>专业工程暂估价</a:t>
            </a:r>
            <a:r>
              <a:rPr lang="en-US" altLang="zh-CN"/>
              <a:t>)</a:t>
            </a:r>
            <a:r>
              <a:rPr lang="zh-CN" altLang="en-US"/>
              <a:t>的清单总价汇总后，应按本标准第</a:t>
            </a:r>
            <a:r>
              <a:rPr lang="en-US" altLang="zh-CN"/>
              <a:t>3.2.11</a:t>
            </a:r>
            <a:r>
              <a:rPr lang="zh-CN" altLang="en-US"/>
              <a:t>条的规定，将其汇总的项目清单总价乘以</a:t>
            </a:r>
            <a:r>
              <a:rPr lang="zh-CN" altLang="en-US">
                <a:solidFill>
                  <a:srgbClr val="FF0000"/>
                </a:solidFill>
              </a:rPr>
              <a:t>增值税率</a:t>
            </a:r>
            <a:r>
              <a:rPr lang="zh-CN" altLang="en-US"/>
              <a:t>确定</a:t>
            </a:r>
            <a:r>
              <a:rPr lang="zh-CN" altLang="en-US">
                <a:solidFill>
                  <a:srgbClr val="00B050"/>
                </a:solidFill>
              </a:rPr>
              <a:t>增值税报价</a:t>
            </a:r>
            <a:r>
              <a:rPr lang="zh-CN" altLang="en-US"/>
              <a:t>。</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6.2.12</a:t>
            </a:r>
            <a:r>
              <a:rPr lang="zh-CN" altLang="en-US"/>
              <a:t>投标人应在投标文件提交时完整提交与已标价工程量清单中综合</a:t>
            </a:r>
            <a:r>
              <a:rPr lang="zh-CN" altLang="en-US">
                <a:solidFill>
                  <a:srgbClr val="FF0000"/>
                </a:solidFill>
              </a:rPr>
              <a:t>单价</a:t>
            </a:r>
            <a:r>
              <a:rPr lang="zh-CN" altLang="en-US"/>
              <a:t>及</a:t>
            </a:r>
            <a:r>
              <a:rPr lang="zh-CN" altLang="en-US">
                <a:solidFill>
                  <a:srgbClr val="FF0000"/>
                </a:solidFill>
              </a:rPr>
              <a:t>合价</a:t>
            </a:r>
            <a:r>
              <a:rPr lang="zh-CN" altLang="en-US"/>
              <a:t>一致的费用</a:t>
            </a:r>
            <a:r>
              <a:rPr lang="zh-CN" altLang="en-US">
                <a:solidFill>
                  <a:srgbClr val="FF0000"/>
                </a:solidFill>
              </a:rPr>
              <a:t>构成明细</a:t>
            </a:r>
            <a:r>
              <a:rPr lang="zh-CN" altLang="en-US"/>
              <a:t>表，相关表格应符合本标准附录</a:t>
            </a:r>
            <a:r>
              <a:rPr lang="en-US" altLang="zh-CN"/>
              <a:t>E</a:t>
            </a:r>
            <a:r>
              <a:rPr lang="zh-CN" altLang="en-US"/>
              <a:t>的表</a:t>
            </a:r>
            <a:r>
              <a:rPr lang="en-US" altLang="zh-CN"/>
              <a:t>E.2.2-1</a:t>
            </a:r>
            <a:r>
              <a:rPr lang="zh-CN" altLang="en-US">
                <a:solidFill>
                  <a:srgbClr val="00B050"/>
                </a:solidFill>
              </a:rPr>
              <a:t>分部分项</a:t>
            </a:r>
            <a:r>
              <a:rPr lang="zh-CN" altLang="en-US"/>
              <a:t>工程项目清单</a:t>
            </a:r>
            <a:r>
              <a:rPr lang="zh-CN" altLang="en-US">
                <a:solidFill>
                  <a:srgbClr val="00B050"/>
                </a:solidFill>
              </a:rPr>
              <a:t>综合单价分析表</a:t>
            </a:r>
            <a:r>
              <a:rPr lang="zh-CN" altLang="en-US"/>
              <a:t>或表</a:t>
            </a:r>
            <a:r>
              <a:rPr lang="en-US" altLang="zh-CN"/>
              <a:t>E.2.2-2</a:t>
            </a:r>
            <a:r>
              <a:rPr lang="zh-CN" altLang="en-US"/>
              <a:t>分部分项工程项目清单综合单价分析表</a:t>
            </a:r>
            <a:r>
              <a:rPr lang="en-US" altLang="zh-CN"/>
              <a:t>(</a:t>
            </a:r>
            <a:r>
              <a:rPr lang="zh-CN" altLang="en-US"/>
              <a:t>简版</a:t>
            </a:r>
            <a:r>
              <a:rPr lang="en-US" altLang="zh-CN"/>
              <a:t>)</a:t>
            </a:r>
            <a:r>
              <a:rPr lang="zh-CN" altLang="en-US"/>
              <a:t>、表</a:t>
            </a:r>
            <a:r>
              <a:rPr lang="en-US" altLang="zh-CN"/>
              <a:t>E.3.2</a:t>
            </a:r>
            <a:r>
              <a:rPr lang="zh-CN" altLang="en-US">
                <a:solidFill>
                  <a:srgbClr val="00B050"/>
                </a:solidFill>
              </a:rPr>
              <a:t>措施项目</a:t>
            </a:r>
            <a:r>
              <a:rPr lang="zh-CN" altLang="en-US"/>
              <a:t>清单</a:t>
            </a:r>
            <a:r>
              <a:rPr lang="zh-CN" altLang="en-US">
                <a:solidFill>
                  <a:srgbClr val="FF0000"/>
                </a:solidFill>
              </a:rPr>
              <a:t>构成明细</a:t>
            </a:r>
            <a:r>
              <a:rPr lang="zh-CN" altLang="en-US"/>
              <a:t>分析表、表</a:t>
            </a:r>
            <a:r>
              <a:rPr lang="en-US" altLang="zh-CN"/>
              <a:t>E.3.3</a:t>
            </a:r>
            <a:r>
              <a:rPr lang="zh-CN" altLang="en-US"/>
              <a:t>措施项目</a:t>
            </a:r>
            <a:r>
              <a:rPr lang="zh-CN" altLang="en-US">
                <a:solidFill>
                  <a:srgbClr val="00B050"/>
                </a:solidFill>
              </a:rPr>
              <a:t>费用分拆表</a:t>
            </a:r>
            <a:r>
              <a:rPr lang="zh-CN" altLang="en-US"/>
              <a:t>、表</a:t>
            </a:r>
            <a:r>
              <a:rPr lang="en-US" altLang="zh-CN"/>
              <a:t>E.3.4</a:t>
            </a:r>
            <a:r>
              <a:rPr lang="zh-CN" altLang="en-US"/>
              <a:t>大型机械</a:t>
            </a:r>
            <a:r>
              <a:rPr lang="zh-CN" altLang="en-US">
                <a:solidFill>
                  <a:srgbClr val="00B050"/>
                </a:solidFill>
              </a:rPr>
              <a:t>进出场及安拆费</a:t>
            </a:r>
            <a:r>
              <a:rPr lang="zh-CN" altLang="en-US"/>
              <a:t>用</a:t>
            </a:r>
            <a:r>
              <a:rPr lang="zh-CN" altLang="en-US">
                <a:solidFill>
                  <a:srgbClr val="00B050"/>
                </a:solidFill>
              </a:rPr>
              <a:t>组成明细表</a:t>
            </a:r>
            <a:r>
              <a:rPr lang="zh-CN" altLang="en-US"/>
              <a:t>的有关规定。</a:t>
            </a:r>
            <a:endParaRPr lang="zh-CN" altLang="en-US"/>
          </a:p>
          <a:p>
            <a:r>
              <a:rPr lang="en-US" altLang="zh-CN"/>
              <a:t>6.2.13</a:t>
            </a:r>
            <a:r>
              <a:rPr lang="zh-CN" altLang="en-US"/>
              <a:t>投标人在提交投标文件时提交的</a:t>
            </a:r>
            <a:r>
              <a:rPr lang="zh-CN" altLang="en-US">
                <a:solidFill>
                  <a:srgbClr val="FF0000"/>
                </a:solidFill>
              </a:rPr>
              <a:t>措施项目费用分拆表</a:t>
            </a:r>
            <a:r>
              <a:rPr lang="zh-CN" altLang="en-US"/>
              <a:t>，应按本标准附录</a:t>
            </a:r>
            <a:r>
              <a:rPr lang="en-US" altLang="zh-CN"/>
              <a:t>E.3</a:t>
            </a:r>
            <a:r>
              <a:rPr lang="zh-CN" altLang="en-US"/>
              <a:t>的表</a:t>
            </a:r>
            <a:r>
              <a:rPr lang="en-US" altLang="zh-CN"/>
              <a:t>E.3.3</a:t>
            </a:r>
            <a:r>
              <a:rPr lang="zh-CN" altLang="en-US"/>
              <a:t>的规定列明各项措施项目费用的</a:t>
            </a:r>
            <a:r>
              <a:rPr lang="zh-CN" altLang="en-US">
                <a:solidFill>
                  <a:srgbClr val="00B050"/>
                </a:solidFill>
              </a:rPr>
              <a:t>初始设立费用、中期运行费用、后期拆除费用</a:t>
            </a:r>
            <a:r>
              <a:rPr lang="zh-CN" altLang="en-US"/>
              <a:t>。</a:t>
            </a:r>
            <a:r>
              <a:rPr lang="zh-CN" altLang="en-US">
                <a:solidFill>
                  <a:srgbClr val="FF0000"/>
                </a:solidFill>
              </a:rPr>
              <a:t>措施项目费用</a:t>
            </a:r>
            <a:r>
              <a:rPr lang="zh-CN" altLang="en-US">
                <a:solidFill>
                  <a:schemeClr val="tx1"/>
                </a:solidFill>
              </a:rPr>
              <a:t>分拆表</a:t>
            </a:r>
            <a:r>
              <a:rPr lang="zh-CN" altLang="en-US"/>
              <a:t>可应用于本标准第</a:t>
            </a:r>
            <a:r>
              <a:rPr lang="en-US" altLang="zh-CN"/>
              <a:t>8</a:t>
            </a:r>
            <a:r>
              <a:rPr lang="zh-CN" altLang="en-US"/>
              <a:t>章规定的</a:t>
            </a:r>
            <a:r>
              <a:rPr lang="zh-CN" altLang="en-US">
                <a:solidFill>
                  <a:srgbClr val="FF0000"/>
                </a:solidFill>
              </a:rPr>
              <a:t>工程索赔</a:t>
            </a:r>
            <a:r>
              <a:rPr lang="zh-CN" altLang="en-US"/>
              <a:t>计价和本标准第</a:t>
            </a:r>
            <a:r>
              <a:rPr lang="en-US" altLang="zh-CN"/>
              <a:t>9</a:t>
            </a:r>
            <a:r>
              <a:rPr lang="zh-CN" altLang="en-US"/>
              <a:t>章的</a:t>
            </a:r>
            <a:r>
              <a:rPr lang="zh-CN" altLang="en-US">
                <a:solidFill>
                  <a:srgbClr val="FF0000"/>
                </a:solidFill>
              </a:rPr>
              <a:t>进度款支付</a:t>
            </a:r>
            <a:r>
              <a:rPr lang="zh-CN" altLang="en-US"/>
              <a:t>。</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7</a:t>
            </a:r>
            <a:r>
              <a:rPr lang="zh-CN" altLang="en-US">
                <a:solidFill>
                  <a:srgbClr val="FF0000"/>
                </a:solidFill>
              </a:rPr>
              <a:t>合同工程计量</a:t>
            </a:r>
            <a:endParaRPr lang="zh-CN" altLang="en-US">
              <a:solidFill>
                <a:srgbClr val="FF0000"/>
              </a:solidFill>
            </a:endParaRPr>
          </a:p>
          <a:p>
            <a:r>
              <a:rPr lang="en-US" altLang="zh-CN"/>
              <a:t>7.1.1</a:t>
            </a:r>
            <a:r>
              <a:rPr lang="zh-CN" altLang="en-US"/>
              <a:t>合同工程应以承包人按合同要求已</a:t>
            </a:r>
            <a:r>
              <a:rPr lang="zh-CN" altLang="en-US">
                <a:solidFill>
                  <a:srgbClr val="FF0000"/>
                </a:solidFill>
              </a:rPr>
              <a:t>完成</a:t>
            </a:r>
            <a:r>
              <a:rPr lang="zh-CN" altLang="en-US"/>
              <a:t>且</a:t>
            </a:r>
            <a:r>
              <a:rPr lang="zh-CN" altLang="en-US">
                <a:solidFill>
                  <a:srgbClr val="FF0000"/>
                </a:solidFill>
              </a:rPr>
              <a:t>应予</a:t>
            </a:r>
            <a:r>
              <a:rPr lang="zh-CN" altLang="en-US"/>
              <a:t>计量的工程进行计量。工程数量应按发承包双</a:t>
            </a:r>
            <a:r>
              <a:rPr lang="zh-CN" altLang="en-US"/>
              <a:t>方约定的相关工程国家及行业工程量计算标准及补充的工程量计算规则计算。</a:t>
            </a:r>
            <a:endParaRPr lang="zh-CN" altLang="en-US"/>
          </a:p>
          <a:p>
            <a:r>
              <a:rPr lang="en-US" altLang="zh-CN"/>
              <a:t>7.1.2</a:t>
            </a:r>
            <a:r>
              <a:rPr lang="zh-CN" altLang="en-US"/>
              <a:t>发承包双方应在合同约定的</a:t>
            </a:r>
            <a:r>
              <a:rPr lang="zh-CN" altLang="en-US">
                <a:solidFill>
                  <a:srgbClr val="00B050"/>
                </a:solidFill>
              </a:rPr>
              <a:t>时间节点</a:t>
            </a:r>
            <a:r>
              <a:rPr lang="zh-CN" altLang="en-US"/>
              <a:t>、工程</a:t>
            </a:r>
            <a:r>
              <a:rPr lang="zh-CN" altLang="en-US">
                <a:solidFill>
                  <a:srgbClr val="00B050"/>
                </a:solidFill>
              </a:rPr>
              <a:t>形象目标节点</a:t>
            </a:r>
            <a:r>
              <a:rPr lang="zh-CN" altLang="en-US"/>
              <a:t>或工程进度节点，按本标准第</a:t>
            </a:r>
            <a:r>
              <a:rPr lang="en-US" altLang="zh-CN"/>
              <a:t>7.2</a:t>
            </a:r>
            <a:r>
              <a:rPr lang="zh-CN" altLang="en-US"/>
              <a:t>节</a:t>
            </a:r>
            <a:r>
              <a:rPr lang="en-US" altLang="zh-CN"/>
              <a:t>~</a:t>
            </a:r>
            <a:r>
              <a:rPr lang="zh-CN" altLang="en-US"/>
              <a:t>第</a:t>
            </a:r>
            <a:r>
              <a:rPr lang="en-US" altLang="zh-CN"/>
              <a:t>7.7</a:t>
            </a:r>
            <a:r>
              <a:rPr lang="zh-CN" altLang="en-US"/>
              <a:t>节的规定进行工程计量。进度款计量可按本标准第</a:t>
            </a:r>
            <a:r>
              <a:rPr lang="en-US" altLang="zh-CN"/>
              <a:t>9.4</a:t>
            </a:r>
            <a:r>
              <a:rPr lang="zh-CN" altLang="en-US"/>
              <a:t>节的规定执行。</a:t>
            </a:r>
            <a:endParaRPr lang="zh-CN" altLang="en-US"/>
          </a:p>
          <a:p>
            <a:r>
              <a:rPr lang="en-US" altLang="zh-CN"/>
              <a:t>7.1.3</a:t>
            </a:r>
            <a:r>
              <a:rPr lang="zh-CN" altLang="en-US"/>
              <a:t>合同约定执行</a:t>
            </a:r>
            <a:r>
              <a:rPr lang="zh-CN" altLang="en-US">
                <a:solidFill>
                  <a:srgbClr val="00B050"/>
                </a:solidFill>
              </a:rPr>
              <a:t>物价变化</a:t>
            </a:r>
            <a:r>
              <a:rPr lang="zh-CN" altLang="en-US"/>
              <a:t>价格调整的分部分项工程项目清单，应按约定的</a:t>
            </a:r>
            <a:r>
              <a:rPr lang="zh-CN" altLang="en-US">
                <a:solidFill>
                  <a:srgbClr val="00B050"/>
                </a:solidFill>
              </a:rPr>
              <a:t>调价周期</a:t>
            </a:r>
            <a:r>
              <a:rPr lang="zh-CN" altLang="en-US"/>
              <a:t>相对应的已完成工程进行</a:t>
            </a:r>
            <a:r>
              <a:rPr lang="zh-CN" altLang="en-US">
                <a:solidFill>
                  <a:srgbClr val="FF0000"/>
                </a:solidFill>
              </a:rPr>
              <a:t>分段计量</a:t>
            </a:r>
            <a:r>
              <a:rPr lang="zh-CN" altLang="en-US"/>
              <a:t>。</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7.1.4</a:t>
            </a:r>
            <a:r>
              <a:rPr lang="zh-CN" altLang="en-US"/>
              <a:t>承包人实施的下列工程及工作</a:t>
            </a:r>
            <a:r>
              <a:rPr lang="zh-CN" altLang="en-US">
                <a:solidFill>
                  <a:srgbClr val="FF0000"/>
                </a:solidFill>
              </a:rPr>
              <a:t>不应予</a:t>
            </a:r>
            <a:r>
              <a:rPr lang="zh-CN" altLang="en-US"/>
              <a:t>计量：</a:t>
            </a:r>
            <a:endParaRPr lang="zh-CN" altLang="en-US"/>
          </a:p>
          <a:p>
            <a:r>
              <a:rPr lang="en-US" altLang="zh-CN"/>
              <a:t>1</a:t>
            </a:r>
            <a:r>
              <a:rPr lang="zh-CN" altLang="en-US"/>
              <a:t>承包人为完成永久工程所实施的临时工程，合同约定应予计量的临时工程除外；</a:t>
            </a:r>
            <a:endParaRPr lang="zh-CN" altLang="en-US"/>
          </a:p>
          <a:p>
            <a:r>
              <a:rPr lang="en-US" altLang="zh-CN"/>
              <a:t>2</a:t>
            </a:r>
            <a:r>
              <a:rPr lang="zh-CN" altLang="en-US"/>
              <a:t>承包人原因引起超出合同约定工程范围的工程；</a:t>
            </a:r>
            <a:endParaRPr lang="zh-CN" altLang="en-US"/>
          </a:p>
          <a:p>
            <a:r>
              <a:rPr lang="en-US" altLang="zh-CN"/>
              <a:t>3</a:t>
            </a:r>
            <a:r>
              <a:rPr lang="zh-CN" altLang="en-US"/>
              <a:t>承包人所完成、但不符合合同图纸及合同规范要求的工程；</a:t>
            </a:r>
            <a:endParaRPr lang="zh-CN" altLang="en-US"/>
          </a:p>
          <a:p>
            <a:r>
              <a:rPr lang="en-US" altLang="zh-CN"/>
              <a:t>4</a:t>
            </a:r>
            <a:r>
              <a:rPr lang="zh-CN" altLang="en-US"/>
              <a:t>承包人拆除及迁离不符合合同图纸及合同规范要求的工程或工作：</a:t>
            </a:r>
            <a:endParaRPr lang="zh-CN" altLang="en-US"/>
          </a:p>
          <a:p>
            <a:r>
              <a:rPr lang="en-US" altLang="zh-CN"/>
              <a:t>5</a:t>
            </a:r>
            <a:r>
              <a:rPr lang="zh-CN" altLang="en-US"/>
              <a:t>承包人责任造成的其他返工。</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500"/>
              <a:t>7.2</a:t>
            </a:r>
            <a:r>
              <a:rPr lang="zh-CN" altLang="en-US" sz="2500">
                <a:solidFill>
                  <a:srgbClr val="FF0000"/>
                </a:solidFill>
              </a:rPr>
              <a:t>分部分项</a:t>
            </a:r>
            <a:r>
              <a:rPr lang="zh-CN" altLang="en-US" sz="2500"/>
              <a:t>工程计量</a:t>
            </a:r>
            <a:endParaRPr lang="zh-CN" altLang="en-US" sz="2500"/>
          </a:p>
          <a:p>
            <a:r>
              <a:rPr lang="en-US" altLang="zh-CN" sz="2500"/>
              <a:t>7.2.1</a:t>
            </a:r>
            <a:r>
              <a:rPr lang="zh-CN" altLang="en-US" sz="2500">
                <a:solidFill>
                  <a:srgbClr val="FF0000"/>
                </a:solidFill>
              </a:rPr>
              <a:t>单价合同</a:t>
            </a:r>
            <a:r>
              <a:rPr lang="zh-CN" altLang="en-US" sz="2500"/>
              <a:t>的分部分项工程项目清单工程量应按下列规定计算：</a:t>
            </a:r>
            <a:endParaRPr lang="zh-CN" altLang="en-US" sz="2500"/>
          </a:p>
          <a:p>
            <a:r>
              <a:rPr lang="en-US" altLang="zh-CN" sz="2500"/>
              <a:t>1</a:t>
            </a:r>
            <a:r>
              <a:rPr lang="zh-CN" altLang="en-US" sz="2500"/>
              <a:t>分部分项工程项目清单的单价计价清单项目应依据发包人提供的工程</a:t>
            </a:r>
            <a:r>
              <a:rPr lang="zh-CN" altLang="en-US" sz="2500">
                <a:solidFill>
                  <a:srgbClr val="00B050"/>
                </a:solidFill>
              </a:rPr>
              <a:t>实际施工图纸</a:t>
            </a:r>
            <a:r>
              <a:rPr lang="zh-CN" altLang="en-US" sz="2500"/>
              <a:t>及颁发和确认的</a:t>
            </a:r>
            <a:r>
              <a:rPr lang="zh-CN" altLang="en-US" sz="2500">
                <a:solidFill>
                  <a:srgbClr val="00B050"/>
                </a:solidFill>
              </a:rPr>
              <a:t>变更指令</a:t>
            </a:r>
            <a:r>
              <a:rPr lang="zh-CN" altLang="en-US" sz="2500"/>
              <a:t>，按照合同约定的国家及行业工程量计算标准及补充的工程量计算规则进行</a:t>
            </a:r>
            <a:r>
              <a:rPr lang="zh-CN" altLang="en-US" sz="2500">
                <a:solidFill>
                  <a:schemeClr val="tx1"/>
                </a:solidFill>
              </a:rPr>
              <a:t>重新计量</a:t>
            </a:r>
            <a:r>
              <a:rPr lang="zh-CN" altLang="en-US" sz="2500"/>
              <a:t>，可作为计算分部分项工程项目清单价格的依据。</a:t>
            </a:r>
            <a:endParaRPr lang="zh-CN" altLang="en-US" sz="2500"/>
          </a:p>
          <a:p>
            <a:r>
              <a:rPr lang="zh-CN" altLang="en-US" sz="2500"/>
              <a:t>其中：</a:t>
            </a:r>
            <a:r>
              <a:rPr lang="zh-CN" altLang="en-US" sz="2500">
                <a:solidFill>
                  <a:srgbClr val="00B050"/>
                </a:solidFill>
              </a:rPr>
              <a:t>工程变更</a:t>
            </a:r>
            <a:r>
              <a:rPr lang="zh-CN" altLang="en-US" sz="2500"/>
              <a:t>应按本标准第</a:t>
            </a:r>
            <a:r>
              <a:rPr lang="en-US" altLang="zh-CN" sz="2500"/>
              <a:t>7.4.2</a:t>
            </a:r>
            <a:r>
              <a:rPr lang="zh-CN" altLang="en-US" sz="2500"/>
              <a:t>条的规定计算工程量，并按本标准第</a:t>
            </a:r>
            <a:r>
              <a:rPr lang="en-US" altLang="zh-CN" sz="2500"/>
              <a:t>8.9</a:t>
            </a:r>
            <a:r>
              <a:rPr lang="zh-CN" altLang="en-US" sz="2500"/>
              <a:t>节的规定调整合同价格；</a:t>
            </a:r>
            <a:endParaRPr lang="zh-CN" altLang="en-US" sz="2500"/>
          </a:p>
          <a:p>
            <a:r>
              <a:rPr lang="zh-CN" altLang="en-US" sz="2500"/>
              <a:t>依据</a:t>
            </a:r>
            <a:r>
              <a:rPr lang="zh-CN" altLang="en-US" sz="2500">
                <a:solidFill>
                  <a:srgbClr val="00B050"/>
                </a:solidFill>
              </a:rPr>
              <a:t>合同图纸</a:t>
            </a:r>
            <a:r>
              <a:rPr lang="zh-CN" altLang="en-US" sz="2500"/>
              <a:t>计量的分部分项工程清单项目及其工程量与已</a:t>
            </a:r>
            <a:r>
              <a:rPr lang="zh-CN" altLang="en-US" sz="2500">
                <a:solidFill>
                  <a:srgbClr val="00B050"/>
                </a:solidFill>
              </a:rPr>
              <a:t>标价工程量清单</a:t>
            </a:r>
            <a:r>
              <a:rPr lang="zh-CN" altLang="en-US" sz="2500"/>
              <a:t>的清单项目及其工程量的</a:t>
            </a:r>
            <a:r>
              <a:rPr lang="zh-CN" altLang="en-US" sz="2500">
                <a:solidFill>
                  <a:srgbClr val="00B050"/>
                </a:solidFill>
              </a:rPr>
              <a:t>差异</a:t>
            </a:r>
            <a:r>
              <a:rPr lang="zh-CN" altLang="en-US" sz="2500"/>
              <a:t>为工程量</a:t>
            </a:r>
            <a:r>
              <a:rPr lang="zh-CN" altLang="en-US" sz="2500">
                <a:solidFill>
                  <a:schemeClr val="tx1"/>
                </a:solidFill>
              </a:rPr>
              <a:t>清单缺陷</a:t>
            </a:r>
            <a:r>
              <a:rPr lang="zh-CN" altLang="en-US" sz="2500"/>
              <a:t>，应按本标准第</a:t>
            </a:r>
            <a:r>
              <a:rPr lang="en-US" altLang="zh-CN" sz="2500"/>
              <a:t>8.2</a:t>
            </a:r>
            <a:r>
              <a:rPr lang="zh-CN" altLang="en-US" sz="2500"/>
              <a:t>节的规定</a:t>
            </a:r>
            <a:r>
              <a:rPr lang="zh-CN" altLang="en-US" sz="2500">
                <a:solidFill>
                  <a:srgbClr val="FF0000"/>
                </a:solidFill>
              </a:rPr>
              <a:t>调整</a:t>
            </a:r>
            <a:r>
              <a:rPr lang="zh-CN" altLang="en-US" sz="2500"/>
              <a:t>合同价格，但</a:t>
            </a:r>
            <a:r>
              <a:rPr lang="zh-CN" altLang="en-US" sz="2500">
                <a:solidFill>
                  <a:srgbClr val="FF0000"/>
                </a:solidFill>
              </a:rPr>
              <a:t>以项计价</a:t>
            </a:r>
            <a:r>
              <a:rPr lang="zh-CN" altLang="en-US" sz="2500"/>
              <a:t>的分部分项工程清单项目</a:t>
            </a:r>
            <a:r>
              <a:rPr lang="zh-CN" altLang="en-US" sz="2500">
                <a:solidFill>
                  <a:srgbClr val="FF0000"/>
                </a:solidFill>
              </a:rPr>
              <a:t>不应重新计量</a:t>
            </a:r>
            <a:r>
              <a:rPr lang="zh-CN" altLang="en-US" sz="2500"/>
              <a:t>及调整。</a:t>
            </a:r>
            <a:endParaRPr lang="zh-CN" altLang="en-US" sz="2500"/>
          </a:p>
          <a:p>
            <a:r>
              <a:rPr lang="en-US" altLang="zh-CN" sz="2500">
                <a:sym typeface="+mn-ea"/>
              </a:rPr>
              <a:t>2</a:t>
            </a:r>
            <a:r>
              <a:rPr lang="zh-CN" altLang="en-US" sz="2500">
                <a:sym typeface="+mn-ea"/>
              </a:rPr>
              <a:t>以</a:t>
            </a:r>
            <a:r>
              <a:rPr lang="zh-CN" altLang="en-US" sz="2500">
                <a:solidFill>
                  <a:srgbClr val="FF0000"/>
                </a:solidFill>
                <a:sym typeface="+mn-ea"/>
              </a:rPr>
              <a:t>综合单价</a:t>
            </a:r>
            <a:r>
              <a:rPr lang="zh-CN" altLang="en-US" sz="2500">
                <a:sym typeface="+mn-ea"/>
              </a:rPr>
              <a:t>形式计价，在分部分项工程项目清单中所列属于</a:t>
            </a:r>
            <a:r>
              <a:rPr lang="zh-CN" altLang="en-US" sz="2500">
                <a:solidFill>
                  <a:srgbClr val="00B050"/>
                </a:solidFill>
                <a:sym typeface="+mn-ea"/>
              </a:rPr>
              <a:t>措施项目的模板</a:t>
            </a:r>
            <a:r>
              <a:rPr lang="zh-CN" altLang="en-US" sz="2500">
                <a:sym typeface="+mn-ea"/>
              </a:rPr>
              <a:t>等工程及合同约定</a:t>
            </a:r>
            <a:r>
              <a:rPr lang="zh-CN" altLang="en-US" sz="2500">
                <a:solidFill>
                  <a:srgbClr val="00B050"/>
                </a:solidFill>
                <a:sym typeface="+mn-ea"/>
              </a:rPr>
              <a:t>应予计量</a:t>
            </a:r>
            <a:r>
              <a:rPr lang="zh-CN" altLang="en-US" sz="2500">
                <a:sym typeface="+mn-ea"/>
              </a:rPr>
              <a:t>的其他措施项目，可按本条第</a:t>
            </a:r>
            <a:r>
              <a:rPr lang="en-US" altLang="zh-CN" sz="2500">
                <a:sym typeface="+mn-ea"/>
              </a:rPr>
              <a:t>1</a:t>
            </a:r>
            <a:r>
              <a:rPr lang="zh-CN" altLang="en-US" sz="2500">
                <a:sym typeface="+mn-ea"/>
              </a:rPr>
              <a:t>款的规定执行。</a:t>
            </a:r>
            <a:endParaRPr lang="zh-CN" altLang="en-US" sz="2500">
              <a:sym typeface="+mn-ea"/>
            </a:endParaRPr>
          </a:p>
          <a:p>
            <a:endParaRPr lang="zh-CN" altLang="en-US" sz="2800"/>
          </a:p>
          <a:p>
            <a:endParaRPr lang="en-US" altLang="zh-CN"/>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800"/>
              <a:t>7.2.2</a:t>
            </a:r>
            <a:r>
              <a:rPr lang="zh-CN" altLang="en-US" sz="2800">
                <a:solidFill>
                  <a:srgbClr val="FF0000"/>
                </a:solidFill>
              </a:rPr>
              <a:t>总价合同</a:t>
            </a:r>
            <a:r>
              <a:rPr lang="zh-CN" altLang="en-US" sz="2800"/>
              <a:t>的分部分项工程项目清单工程量应按下列规定计算：</a:t>
            </a:r>
            <a:endParaRPr lang="zh-CN" altLang="en-US" sz="2800"/>
          </a:p>
          <a:p>
            <a:r>
              <a:rPr lang="en-US" altLang="zh-CN" sz="2800"/>
              <a:t>1</a:t>
            </a:r>
            <a:r>
              <a:rPr lang="zh-CN" altLang="en-US" sz="2800"/>
              <a:t>分部分项工程项目清单可</a:t>
            </a:r>
            <a:r>
              <a:rPr lang="zh-CN" altLang="en-US" sz="2800">
                <a:solidFill>
                  <a:srgbClr val="FF0000"/>
                </a:solidFill>
              </a:rPr>
              <a:t>不重新计量</a:t>
            </a:r>
            <a:r>
              <a:rPr lang="zh-CN" altLang="en-US" sz="2800"/>
              <a:t>，合同价格不应因分部分项工程项目清单存在工程量</a:t>
            </a:r>
            <a:r>
              <a:rPr lang="zh-CN" altLang="en-US" sz="2800">
                <a:solidFill>
                  <a:schemeClr val="tx1"/>
                </a:solidFill>
              </a:rPr>
              <a:t>清单缺陷</a:t>
            </a:r>
            <a:r>
              <a:rPr lang="zh-CN" altLang="en-US" sz="2800"/>
              <a:t>而调整，招标工程量清单中说明为</a:t>
            </a:r>
            <a:r>
              <a:rPr lang="zh-CN" altLang="en-US" sz="2800">
                <a:solidFill>
                  <a:srgbClr val="00B050"/>
                </a:solidFill>
              </a:rPr>
              <a:t>暂定数量</a:t>
            </a:r>
            <a:r>
              <a:rPr lang="zh-CN" altLang="en-US" sz="2800">
                <a:solidFill>
                  <a:srgbClr val="FF0000"/>
                </a:solidFill>
              </a:rPr>
              <a:t>单价计价</a:t>
            </a:r>
            <a:r>
              <a:rPr lang="zh-CN" altLang="en-US" sz="2800"/>
              <a:t>的分部分项工程项目清单和</a:t>
            </a:r>
            <a:r>
              <a:rPr lang="zh-CN" altLang="en-US" sz="2800">
                <a:solidFill>
                  <a:srgbClr val="FF0000"/>
                </a:solidFill>
              </a:rPr>
              <a:t>工程变更</a:t>
            </a:r>
            <a:r>
              <a:rPr lang="zh-CN" altLang="en-US" sz="2800"/>
              <a:t>可按本</a:t>
            </a:r>
            <a:r>
              <a:rPr lang="zh-CN" altLang="en-US" sz="2800"/>
              <a:t>条第</a:t>
            </a:r>
            <a:r>
              <a:rPr lang="en-US" altLang="zh-CN" sz="2800"/>
              <a:t>2</a:t>
            </a:r>
            <a:r>
              <a:rPr lang="zh-CN" altLang="en-US" sz="2800"/>
              <a:t>款的规定执行；</a:t>
            </a:r>
            <a:endParaRPr lang="zh-CN" altLang="en-US" sz="2800"/>
          </a:p>
          <a:p>
            <a:r>
              <a:rPr lang="en-US" altLang="zh-CN" sz="2800"/>
              <a:t>2</a:t>
            </a:r>
            <a:r>
              <a:rPr lang="zh-CN" altLang="en-US" sz="2800"/>
              <a:t>合同约定的分部分项工程项目清单工程量为</a:t>
            </a:r>
            <a:r>
              <a:rPr lang="zh-CN" altLang="en-US" sz="2800">
                <a:solidFill>
                  <a:srgbClr val="00B050"/>
                </a:solidFill>
              </a:rPr>
              <a:t>暂定数量</a:t>
            </a:r>
            <a:r>
              <a:rPr lang="zh-CN" altLang="en-US" sz="2800"/>
              <a:t>的</a:t>
            </a:r>
            <a:r>
              <a:rPr lang="zh-CN" altLang="en-US" sz="2800">
                <a:solidFill>
                  <a:srgbClr val="FF0000"/>
                </a:solidFill>
              </a:rPr>
              <a:t>单价计价</a:t>
            </a:r>
            <a:r>
              <a:rPr lang="zh-CN" altLang="en-US" sz="2800"/>
              <a:t>清单项目，应按本标准第</a:t>
            </a:r>
            <a:r>
              <a:rPr lang="en-US" altLang="zh-CN" sz="2800"/>
              <a:t>7.2.1</a:t>
            </a:r>
            <a:r>
              <a:rPr lang="zh-CN" altLang="en-US" sz="2800"/>
              <a:t>条第</a:t>
            </a:r>
            <a:r>
              <a:rPr lang="en-US" altLang="zh-CN" sz="2800"/>
              <a:t>1</a:t>
            </a:r>
            <a:r>
              <a:rPr lang="zh-CN" altLang="en-US" sz="2800"/>
              <a:t>款的规定计量；</a:t>
            </a:r>
            <a:endParaRPr lang="zh-CN" altLang="en-US" sz="2800"/>
          </a:p>
          <a:p>
            <a:r>
              <a:rPr lang="en-US" altLang="zh-CN" sz="2800"/>
              <a:t>3</a:t>
            </a:r>
            <a:r>
              <a:rPr lang="zh-CN" altLang="en-US" sz="2800">
                <a:solidFill>
                  <a:srgbClr val="FF0000"/>
                </a:solidFill>
              </a:rPr>
              <a:t>工程变更</a:t>
            </a:r>
            <a:r>
              <a:rPr lang="zh-CN" altLang="en-US" sz="2800"/>
              <a:t>应按本标准第</a:t>
            </a:r>
            <a:r>
              <a:rPr lang="en-US" altLang="zh-CN" sz="2800"/>
              <a:t>7.4.3</a:t>
            </a:r>
            <a:r>
              <a:rPr lang="zh-CN" altLang="en-US" sz="2800"/>
              <a:t>条的规定计量。</a:t>
            </a:r>
            <a:endParaRPr lang="zh-CN" altLang="en-US" sz="2800"/>
          </a:p>
          <a:p>
            <a:r>
              <a:rPr lang="en-US" altLang="zh-CN" sz="2800">
                <a:sym typeface="+mn-ea"/>
              </a:rPr>
              <a:t>7.2.3</a:t>
            </a:r>
            <a:r>
              <a:rPr lang="zh-CN" altLang="en-US" sz="2800">
                <a:sym typeface="+mn-ea"/>
              </a:rPr>
              <a:t>完成发包人要求的</a:t>
            </a:r>
            <a:r>
              <a:rPr lang="zh-CN" altLang="en-US" sz="2800">
                <a:solidFill>
                  <a:srgbClr val="FF0000"/>
                </a:solidFill>
                <a:sym typeface="+mn-ea"/>
              </a:rPr>
              <a:t>暂列金额</a:t>
            </a:r>
            <a:r>
              <a:rPr lang="zh-CN" altLang="en-US" sz="2800">
                <a:sym typeface="+mn-ea"/>
              </a:rPr>
              <a:t>项目中所含未能完全预见或详细说明的工程的分部分项工程项目清单，应按本标准第</a:t>
            </a:r>
            <a:r>
              <a:rPr lang="en-US" altLang="zh-CN" sz="2800">
                <a:sym typeface="+mn-ea"/>
              </a:rPr>
              <a:t>7.2.1</a:t>
            </a:r>
            <a:r>
              <a:rPr lang="zh-CN" altLang="en-US" sz="2800">
                <a:sym typeface="+mn-ea"/>
              </a:rPr>
              <a:t>条的规定进行</a:t>
            </a:r>
            <a:r>
              <a:rPr lang="zh-CN" altLang="en-US" sz="2800">
                <a:solidFill>
                  <a:srgbClr val="FF0000"/>
                </a:solidFill>
                <a:sym typeface="+mn-ea"/>
              </a:rPr>
              <a:t>计量</a:t>
            </a:r>
            <a:r>
              <a:rPr lang="zh-CN" altLang="en-US" sz="2800">
                <a:sym typeface="+mn-ea"/>
              </a:rPr>
              <a:t>，可作为本标准第</a:t>
            </a:r>
            <a:r>
              <a:rPr lang="en-US" altLang="zh-CN" sz="2800">
                <a:sym typeface="+mn-ea"/>
              </a:rPr>
              <a:t>8.3</a:t>
            </a:r>
            <a:r>
              <a:rPr lang="zh-CN" altLang="en-US" sz="2800">
                <a:sym typeface="+mn-ea"/>
              </a:rPr>
              <a:t>节规定</a:t>
            </a:r>
            <a:r>
              <a:rPr lang="zh-CN" altLang="en-US" sz="2800">
                <a:solidFill>
                  <a:srgbClr val="00B050"/>
                </a:solidFill>
                <a:sym typeface="+mn-ea"/>
              </a:rPr>
              <a:t>调整</a:t>
            </a:r>
            <a:r>
              <a:rPr lang="zh-CN" altLang="en-US" sz="2800">
                <a:sym typeface="+mn-ea"/>
              </a:rPr>
              <a:t>暂列金额价款的依据。</a:t>
            </a:r>
            <a:endParaRPr lang="zh-CN" altLang="en-US" sz="2800"/>
          </a:p>
          <a:p>
            <a:endParaRPr lang="zh-CN" altLang="en-US" sz="28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700"/>
              <a:t>7.3</a:t>
            </a:r>
            <a:r>
              <a:rPr lang="zh-CN" altLang="en-US" sz="2700">
                <a:solidFill>
                  <a:srgbClr val="FF0000"/>
                </a:solidFill>
              </a:rPr>
              <a:t>措施项目</a:t>
            </a:r>
            <a:r>
              <a:rPr lang="zh-CN" altLang="en-US" sz="2700"/>
              <a:t>计量</a:t>
            </a:r>
            <a:endParaRPr lang="zh-CN" altLang="en-US" sz="2700"/>
          </a:p>
          <a:p>
            <a:r>
              <a:rPr lang="en-US" altLang="zh-CN" sz="2700"/>
              <a:t>7.3.1</a:t>
            </a:r>
            <a:r>
              <a:rPr lang="zh-CN" altLang="en-US" sz="2700"/>
              <a:t>除合同另有约定及下列规定外，已标价工程量清单的</a:t>
            </a:r>
            <a:r>
              <a:rPr lang="zh-CN" altLang="en-US" sz="2700">
                <a:solidFill>
                  <a:srgbClr val="00B050"/>
                </a:solidFill>
              </a:rPr>
              <a:t>措施项目</a:t>
            </a:r>
            <a:r>
              <a:rPr lang="zh-CN" altLang="en-US" sz="2700">
                <a:solidFill>
                  <a:srgbClr val="FF0000"/>
                </a:solidFill>
              </a:rPr>
              <a:t>不应予</a:t>
            </a:r>
            <a:r>
              <a:rPr lang="zh-CN" altLang="en-US" sz="2700"/>
              <a:t>计量调整：</a:t>
            </a:r>
            <a:endParaRPr lang="zh-CN" altLang="en-US" sz="2700"/>
          </a:p>
          <a:p>
            <a:r>
              <a:rPr lang="en-US" altLang="zh-CN" sz="2700"/>
              <a:t>1</a:t>
            </a:r>
            <a:r>
              <a:rPr lang="zh-CN" altLang="en-US" sz="2700"/>
              <a:t>在分部分项工程项目清单列项的</a:t>
            </a:r>
            <a:r>
              <a:rPr lang="zh-CN" altLang="en-US" sz="2700">
                <a:solidFill>
                  <a:srgbClr val="00B050"/>
                </a:solidFill>
              </a:rPr>
              <a:t>措施工程</a:t>
            </a:r>
            <a:r>
              <a:rPr lang="zh-CN" altLang="en-US" sz="2700"/>
              <a:t>及合同约定应予计量的</a:t>
            </a:r>
            <a:r>
              <a:rPr lang="zh-CN" altLang="en-US" sz="2700">
                <a:solidFill>
                  <a:srgbClr val="00B050"/>
                </a:solidFill>
              </a:rPr>
              <a:t>措施项目</a:t>
            </a:r>
            <a:r>
              <a:rPr lang="zh-CN" altLang="en-US" sz="2700"/>
              <a:t>，应按本标准第</a:t>
            </a:r>
            <a:r>
              <a:rPr lang="en-US" altLang="zh-CN" sz="2700"/>
              <a:t>7.2.1</a:t>
            </a:r>
            <a:r>
              <a:rPr lang="zh-CN" altLang="en-US" sz="2700"/>
              <a:t>条、第</a:t>
            </a:r>
            <a:r>
              <a:rPr lang="en-US" altLang="zh-CN" sz="2700"/>
              <a:t>7.2.2</a:t>
            </a:r>
            <a:r>
              <a:rPr lang="zh-CN" altLang="en-US" sz="2700"/>
              <a:t>条的规定执行；</a:t>
            </a:r>
            <a:endParaRPr lang="zh-CN" altLang="en-US" sz="2700"/>
          </a:p>
          <a:p>
            <a:r>
              <a:rPr lang="en-US" altLang="zh-CN" sz="2700"/>
              <a:t>2</a:t>
            </a:r>
            <a:r>
              <a:rPr lang="zh-CN" altLang="en-US" sz="2700">
                <a:solidFill>
                  <a:srgbClr val="00B050"/>
                </a:solidFill>
              </a:rPr>
              <a:t>安全生产措施</a:t>
            </a:r>
            <a:r>
              <a:rPr lang="zh-CN" altLang="en-US" sz="2700"/>
              <a:t>费用应按合同约定执行；</a:t>
            </a:r>
            <a:endParaRPr lang="zh-CN" altLang="en-US" sz="2700"/>
          </a:p>
          <a:p>
            <a:r>
              <a:rPr lang="en-US" altLang="zh-CN" sz="2700"/>
              <a:t>3</a:t>
            </a:r>
            <a:r>
              <a:rPr lang="zh-CN" altLang="en-US" sz="2700">
                <a:solidFill>
                  <a:srgbClr val="00B050"/>
                </a:solidFill>
              </a:rPr>
              <a:t>工程变更</a:t>
            </a:r>
            <a:r>
              <a:rPr lang="zh-CN" altLang="en-US" sz="2700"/>
              <a:t>引起的措施项</a:t>
            </a:r>
            <a:r>
              <a:rPr lang="zh-CN" altLang="en-US" sz="2700">
                <a:sym typeface="+mn-ea"/>
              </a:rPr>
              <a:t>目</a:t>
            </a:r>
            <a:r>
              <a:rPr lang="zh-CN" altLang="en-US" sz="2700"/>
              <a:t>变化，应按本标准第</a:t>
            </a:r>
            <a:r>
              <a:rPr lang="en-US" altLang="zh-CN" sz="2700"/>
              <a:t>7.4.4</a:t>
            </a:r>
            <a:r>
              <a:rPr lang="zh-CN" altLang="en-US" sz="2700"/>
              <a:t>条的规定执行；（</a:t>
            </a:r>
            <a:r>
              <a:rPr lang="en-US" altLang="zh-CN" sz="2700">
                <a:sym typeface="+mn-ea"/>
              </a:rPr>
              <a:t>7.4.4</a:t>
            </a:r>
            <a:r>
              <a:rPr lang="zh-CN" altLang="en-US" sz="2700">
                <a:sym typeface="+mn-ea"/>
              </a:rPr>
              <a:t>由于</a:t>
            </a:r>
            <a:r>
              <a:rPr lang="zh-CN" altLang="en-US" sz="2700">
                <a:solidFill>
                  <a:srgbClr val="00B050"/>
                </a:solidFill>
                <a:sym typeface="+mn-ea"/>
              </a:rPr>
              <a:t>工程变更</a:t>
            </a:r>
            <a:r>
              <a:rPr lang="zh-CN" altLang="en-US" sz="2700">
                <a:sym typeface="+mn-ea"/>
              </a:rPr>
              <a:t>引起的</a:t>
            </a:r>
            <a:r>
              <a:rPr lang="zh-CN" altLang="en-US" sz="2700">
                <a:solidFill>
                  <a:srgbClr val="FF0000"/>
                </a:solidFill>
                <a:sym typeface="+mn-ea"/>
              </a:rPr>
              <a:t>措施项目</a:t>
            </a:r>
            <a:r>
              <a:rPr lang="zh-CN" altLang="en-US" sz="2700">
                <a:sym typeface="+mn-ea"/>
              </a:rPr>
              <a:t>变化</a:t>
            </a:r>
            <a:r>
              <a:rPr lang="zh-CN" altLang="en-US" sz="2700"/>
              <a:t>）</a:t>
            </a:r>
            <a:endParaRPr lang="zh-CN" altLang="en-US" sz="2700"/>
          </a:p>
          <a:p>
            <a:r>
              <a:rPr lang="en-US" altLang="zh-CN" sz="2700"/>
              <a:t>4</a:t>
            </a:r>
            <a:r>
              <a:rPr lang="zh-CN" altLang="en-US" sz="2700"/>
              <a:t>工程量</a:t>
            </a:r>
            <a:r>
              <a:rPr lang="zh-CN" altLang="en-US" sz="2700">
                <a:solidFill>
                  <a:srgbClr val="00B050"/>
                </a:solidFill>
              </a:rPr>
              <a:t>清单缺陷</a:t>
            </a:r>
            <a:r>
              <a:rPr lang="zh-CN" altLang="en-US" sz="2700"/>
              <a:t>引起的措施项目变化，应按本标准第</a:t>
            </a:r>
            <a:r>
              <a:rPr lang="en-US" altLang="zh-CN" sz="2700"/>
              <a:t>8.2.2</a:t>
            </a:r>
            <a:r>
              <a:rPr lang="zh-CN" altLang="en-US" sz="2700"/>
              <a:t>条、第</a:t>
            </a:r>
            <a:r>
              <a:rPr lang="en-US" altLang="zh-CN" sz="2700"/>
              <a:t>8.2.3</a:t>
            </a:r>
            <a:r>
              <a:rPr lang="zh-CN" altLang="en-US" sz="2700"/>
              <a:t>条的规定执行；（</a:t>
            </a:r>
            <a:r>
              <a:rPr lang="en-US" altLang="zh-CN" sz="2700">
                <a:sym typeface="+mn-ea"/>
              </a:rPr>
              <a:t>8.2.2</a:t>
            </a:r>
            <a:r>
              <a:rPr lang="zh-CN" altLang="en-US" sz="2700">
                <a:solidFill>
                  <a:srgbClr val="FF0000"/>
                </a:solidFill>
                <a:sym typeface="+mn-ea"/>
              </a:rPr>
              <a:t>单价合同</a:t>
            </a:r>
            <a:r>
              <a:rPr lang="zh-CN" altLang="en-US" sz="2700">
                <a:solidFill>
                  <a:srgbClr val="00B050"/>
                </a:solidFill>
                <a:sym typeface="+mn-ea"/>
              </a:rPr>
              <a:t>清单缺陷</a:t>
            </a:r>
            <a:r>
              <a:rPr lang="zh-CN" altLang="en-US" sz="2700"/>
              <a:t>；</a:t>
            </a:r>
            <a:r>
              <a:rPr lang="en-US" altLang="zh-CN" sz="2700">
                <a:sym typeface="+mn-ea"/>
              </a:rPr>
              <a:t>8.2.3</a:t>
            </a:r>
            <a:r>
              <a:rPr lang="zh-CN" altLang="en-US" sz="2700">
                <a:solidFill>
                  <a:srgbClr val="FF0000"/>
                </a:solidFill>
                <a:sym typeface="+mn-ea"/>
              </a:rPr>
              <a:t>总价合同</a:t>
            </a:r>
            <a:r>
              <a:rPr lang="zh-CN" altLang="en-US" sz="2700">
                <a:solidFill>
                  <a:srgbClr val="00B050"/>
                </a:solidFill>
                <a:sym typeface="+mn-ea"/>
              </a:rPr>
              <a:t>清单缺陷</a:t>
            </a:r>
            <a:r>
              <a:rPr lang="zh-CN" altLang="en-US" sz="2700"/>
              <a:t>）</a:t>
            </a:r>
            <a:endParaRPr lang="zh-CN" altLang="en-US" sz="2700"/>
          </a:p>
          <a:p>
            <a:r>
              <a:rPr lang="en-US" altLang="zh-CN" sz="2700"/>
              <a:t>5</a:t>
            </a:r>
            <a:r>
              <a:rPr lang="zh-CN" altLang="en-US" sz="2700">
                <a:solidFill>
                  <a:srgbClr val="00B050"/>
                </a:solidFill>
              </a:rPr>
              <a:t>暂列金额</a:t>
            </a:r>
            <a:r>
              <a:rPr lang="zh-CN" altLang="en-US" sz="2700"/>
              <a:t>项目中所含未能完全预见或详细说明的工程引起的</a:t>
            </a:r>
            <a:r>
              <a:rPr lang="zh-CN" altLang="en-US" sz="2700">
                <a:solidFill>
                  <a:srgbClr val="FF0000"/>
                </a:solidFill>
              </a:rPr>
              <a:t>措施项目变化</a:t>
            </a:r>
            <a:r>
              <a:rPr lang="zh-CN" altLang="en-US" sz="2700"/>
              <a:t>，应按本标准第</a:t>
            </a:r>
            <a:r>
              <a:rPr lang="en-US" altLang="zh-CN" sz="2700"/>
              <a:t>7.7.2</a:t>
            </a:r>
            <a:r>
              <a:rPr lang="zh-CN" altLang="en-US" sz="2700"/>
              <a:t>条的规定执行。（</a:t>
            </a:r>
            <a:r>
              <a:rPr lang="en-US" altLang="zh-CN" sz="2700">
                <a:sym typeface="+mn-ea"/>
              </a:rPr>
              <a:t>7.7.2</a:t>
            </a:r>
            <a:r>
              <a:rPr lang="zh-CN" altLang="en-US" sz="2700">
                <a:sym typeface="+mn-ea"/>
              </a:rPr>
              <a:t>承包人为实施</a:t>
            </a:r>
            <a:r>
              <a:rPr lang="zh-CN" altLang="en-US" sz="2700">
                <a:solidFill>
                  <a:srgbClr val="FF0000"/>
                </a:solidFill>
                <a:sym typeface="+mn-ea"/>
              </a:rPr>
              <a:t>新增工程</a:t>
            </a:r>
            <a:r>
              <a:rPr lang="zh-CN" altLang="en-US" sz="2700">
                <a:sym typeface="+mn-ea"/>
              </a:rPr>
              <a:t>所发生的</a:t>
            </a:r>
            <a:r>
              <a:rPr lang="zh-CN" altLang="en-US" sz="2700">
                <a:solidFill>
                  <a:srgbClr val="00B050"/>
                </a:solidFill>
                <a:sym typeface="+mn-ea"/>
              </a:rPr>
              <a:t>措施项目</a:t>
            </a:r>
            <a:r>
              <a:rPr lang="zh-CN" altLang="en-US" sz="2700"/>
              <a:t>）</a:t>
            </a:r>
            <a:endParaRPr lang="zh-CN" altLang="en-US" sz="2600"/>
          </a:p>
          <a:p>
            <a:endParaRPr lang="zh-CN" altLang="en-US" sz="26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7.3.2</a:t>
            </a:r>
            <a:r>
              <a:rPr lang="zh-CN" altLang="en-US">
                <a:solidFill>
                  <a:srgbClr val="00B050"/>
                </a:solidFill>
                <a:sym typeface="+mn-ea"/>
              </a:rPr>
              <a:t>专业工程暂估价</a:t>
            </a:r>
            <a:r>
              <a:rPr lang="zh-CN" altLang="en-US">
                <a:solidFill>
                  <a:srgbClr val="FF0000"/>
                </a:solidFill>
                <a:sym typeface="+mn-ea"/>
              </a:rPr>
              <a:t>已包含其措施</a:t>
            </a:r>
            <a:r>
              <a:rPr lang="zh-CN" altLang="en-US">
                <a:sym typeface="+mn-ea"/>
              </a:rPr>
              <a:t>项目费用，</a:t>
            </a:r>
            <a:r>
              <a:rPr lang="zh-CN" altLang="en-US">
                <a:solidFill>
                  <a:srgbClr val="FF0000"/>
                </a:solidFill>
                <a:sym typeface="+mn-ea"/>
              </a:rPr>
              <a:t>不应另外计算</a:t>
            </a:r>
            <a:r>
              <a:rPr lang="zh-CN" altLang="en-US">
                <a:sym typeface="+mn-ea"/>
              </a:rPr>
              <a:t>。</a:t>
            </a:r>
            <a:endParaRPr lang="zh-CN" altLang="en-US"/>
          </a:p>
          <a:p>
            <a:r>
              <a:rPr lang="en-US" altLang="zh-CN">
                <a:sym typeface="+mn-ea"/>
              </a:rPr>
              <a:t>7.3.3</a:t>
            </a:r>
            <a:r>
              <a:rPr lang="zh-CN" altLang="en-US">
                <a:sym typeface="+mn-ea"/>
              </a:rPr>
              <a:t>除合同另有约定及本标准第</a:t>
            </a:r>
            <a:r>
              <a:rPr lang="en-US" altLang="zh-CN">
                <a:sym typeface="+mn-ea"/>
              </a:rPr>
              <a:t>3.2.6</a:t>
            </a:r>
            <a:r>
              <a:rPr lang="zh-CN" altLang="en-US">
                <a:sym typeface="+mn-ea"/>
              </a:rPr>
              <a:t>条第</a:t>
            </a:r>
            <a:r>
              <a:rPr lang="en-US" altLang="zh-CN">
                <a:sym typeface="+mn-ea"/>
              </a:rPr>
              <a:t>5</a:t>
            </a:r>
            <a:r>
              <a:rPr lang="zh-CN" altLang="en-US">
                <a:sym typeface="+mn-ea"/>
              </a:rPr>
              <a:t>款规定用于</a:t>
            </a:r>
            <a:r>
              <a:rPr lang="zh-CN" altLang="en-US">
                <a:solidFill>
                  <a:srgbClr val="00B050"/>
                </a:solidFill>
                <a:sym typeface="+mn-ea"/>
              </a:rPr>
              <a:t>工程变更、新增工程、工程索赔</a:t>
            </a:r>
            <a:r>
              <a:rPr lang="en-US" altLang="zh-CN">
                <a:sym typeface="+mn-ea"/>
              </a:rPr>
              <a:t>的</a:t>
            </a:r>
            <a:r>
              <a:rPr lang="en-US" altLang="zh-CN">
                <a:solidFill>
                  <a:srgbClr val="FF0000"/>
                </a:solidFill>
                <a:sym typeface="+mn-ea"/>
              </a:rPr>
              <a:t>暂列金额</a:t>
            </a:r>
            <a:r>
              <a:rPr lang="zh-CN" altLang="en-US">
                <a:sym typeface="+mn-ea"/>
              </a:rPr>
              <a:t>按本标准第</a:t>
            </a:r>
            <a:r>
              <a:rPr lang="en-US" altLang="zh-CN">
                <a:sym typeface="+mn-ea"/>
              </a:rPr>
              <a:t>7.4</a:t>
            </a:r>
            <a:r>
              <a:rPr lang="zh-CN" altLang="en-US">
                <a:sym typeface="+mn-ea"/>
              </a:rPr>
              <a:t>节、第</a:t>
            </a:r>
            <a:r>
              <a:rPr lang="en-US" altLang="zh-CN">
                <a:sym typeface="+mn-ea"/>
              </a:rPr>
              <a:t>7.6</a:t>
            </a:r>
            <a:r>
              <a:rPr lang="zh-CN" altLang="en-US">
                <a:sym typeface="+mn-ea"/>
              </a:rPr>
              <a:t>节、第</a:t>
            </a:r>
            <a:r>
              <a:rPr lang="en-US" altLang="zh-CN">
                <a:sym typeface="+mn-ea"/>
              </a:rPr>
              <a:t>7.7</a:t>
            </a:r>
            <a:r>
              <a:rPr lang="zh-CN" altLang="en-US">
                <a:sym typeface="+mn-ea"/>
              </a:rPr>
              <a:t>节规定</a:t>
            </a:r>
            <a:r>
              <a:rPr lang="zh-CN" altLang="en-US">
                <a:solidFill>
                  <a:schemeClr val="tx1"/>
                </a:solidFill>
                <a:sym typeface="+mn-ea"/>
              </a:rPr>
              <a:t>计量</a:t>
            </a:r>
            <a:r>
              <a:rPr lang="zh-CN" altLang="en-US">
                <a:sym typeface="+mn-ea"/>
              </a:rPr>
              <a:t>、用于未能完全预见或详细说明的工程按本标准第</a:t>
            </a:r>
            <a:r>
              <a:rPr lang="en-US" altLang="zh-CN">
                <a:sym typeface="+mn-ea"/>
              </a:rPr>
              <a:t>7.7</a:t>
            </a:r>
            <a:r>
              <a:rPr lang="zh-CN" altLang="en-US">
                <a:sym typeface="+mn-ea"/>
              </a:rPr>
              <a:t>节规定计量外，</a:t>
            </a:r>
            <a:r>
              <a:rPr lang="zh-CN" altLang="en-US">
                <a:solidFill>
                  <a:srgbClr val="00B050"/>
                </a:solidFill>
                <a:sym typeface="+mn-ea"/>
              </a:rPr>
              <a:t>暂列金额的措施项目</a:t>
            </a:r>
            <a:r>
              <a:rPr lang="zh-CN" altLang="en-US">
                <a:sym typeface="+mn-ea"/>
              </a:rPr>
              <a:t>费</a:t>
            </a:r>
            <a:r>
              <a:rPr lang="zh-CN" altLang="en-US">
                <a:solidFill>
                  <a:srgbClr val="FF0000"/>
                </a:solidFill>
                <a:sym typeface="+mn-ea"/>
              </a:rPr>
              <a:t>已包含</a:t>
            </a:r>
            <a:r>
              <a:rPr lang="zh-CN" altLang="en-US">
                <a:sym typeface="+mn-ea"/>
              </a:rPr>
              <a:t>在已标价工程量清单的措施项目中，</a:t>
            </a:r>
            <a:r>
              <a:rPr lang="zh-CN" altLang="en-US">
                <a:solidFill>
                  <a:srgbClr val="FF0000"/>
                </a:solidFill>
                <a:sym typeface="+mn-ea"/>
              </a:rPr>
              <a:t>不应另外计量</a:t>
            </a:r>
            <a:r>
              <a:rPr lang="zh-CN" altLang="en-US">
                <a:sym typeface="+mn-ea"/>
              </a:rPr>
              <a:t>调整</a:t>
            </a:r>
            <a:r>
              <a:rPr lang="zh-CN" altLang="en-US">
                <a:sym typeface="+mn-ea"/>
              </a:rPr>
              <a:t>。</a:t>
            </a:r>
            <a:endParaRPr lang="zh-CN" altLang="en-US">
              <a:sym typeface="+mn-ea"/>
            </a:endParaRPr>
          </a:p>
          <a:p>
            <a:r>
              <a:rPr lang="zh-CN" altLang="en-US"/>
              <a:t>（</a:t>
            </a:r>
            <a:r>
              <a:rPr lang="en-US" altLang="zh-CN">
                <a:solidFill>
                  <a:srgbClr val="00B050"/>
                </a:solidFill>
                <a:sym typeface="+mn-ea"/>
              </a:rPr>
              <a:t>7.4</a:t>
            </a:r>
            <a:r>
              <a:rPr lang="zh-CN" altLang="en-US">
                <a:solidFill>
                  <a:srgbClr val="00B050"/>
                </a:solidFill>
                <a:sym typeface="+mn-ea"/>
              </a:rPr>
              <a:t>工程变更计量</a:t>
            </a:r>
            <a:r>
              <a:rPr lang="zh-CN" altLang="en-US">
                <a:solidFill>
                  <a:srgbClr val="00B050"/>
                </a:solidFill>
                <a:sym typeface="+mn-ea"/>
              </a:rPr>
              <a:t>、</a:t>
            </a:r>
            <a:r>
              <a:rPr lang="en-US" altLang="zh-CN">
                <a:solidFill>
                  <a:srgbClr val="00B050"/>
                </a:solidFill>
                <a:sym typeface="+mn-ea"/>
              </a:rPr>
              <a:t>7.6</a:t>
            </a:r>
            <a:r>
              <a:rPr lang="zh-CN" altLang="en-US">
                <a:solidFill>
                  <a:srgbClr val="00B050"/>
                </a:solidFill>
                <a:sym typeface="+mn-ea"/>
              </a:rPr>
              <a:t>返工工程计量</a:t>
            </a:r>
            <a:r>
              <a:rPr lang="zh-CN" altLang="en-US">
                <a:solidFill>
                  <a:srgbClr val="00B050"/>
                </a:solidFill>
                <a:sym typeface="+mn-ea"/>
              </a:rPr>
              <a:t>、</a:t>
            </a:r>
            <a:r>
              <a:rPr lang="en-US" altLang="zh-CN">
                <a:solidFill>
                  <a:srgbClr val="00B050"/>
                </a:solidFill>
                <a:sym typeface="+mn-ea"/>
              </a:rPr>
              <a:t>7.7</a:t>
            </a:r>
            <a:r>
              <a:rPr lang="zh-CN" altLang="en-US">
                <a:solidFill>
                  <a:srgbClr val="00B050"/>
                </a:solidFill>
                <a:sym typeface="+mn-ea"/>
              </a:rPr>
              <a:t>新增工程计量</a:t>
            </a:r>
            <a:r>
              <a:rPr lang="zh-CN" altLang="en-US"/>
              <a:t>）</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7.4</a:t>
            </a:r>
            <a:r>
              <a:rPr lang="zh-CN" altLang="en-US"/>
              <a:t>工程</a:t>
            </a:r>
            <a:r>
              <a:rPr lang="zh-CN" altLang="en-US">
                <a:solidFill>
                  <a:srgbClr val="FF0000"/>
                </a:solidFill>
              </a:rPr>
              <a:t>变更计量</a:t>
            </a:r>
            <a:endParaRPr lang="zh-CN" altLang="en-US"/>
          </a:p>
          <a:p>
            <a:r>
              <a:rPr lang="en-US" altLang="zh-CN"/>
              <a:t>7.4.1</a:t>
            </a:r>
            <a:r>
              <a:rPr lang="zh-CN" altLang="en-US"/>
              <a:t>工程变更引起的应予计量的工程量，应按合同约定的工程量计算规则、适用的国家及行业工程</a:t>
            </a:r>
            <a:r>
              <a:rPr lang="zh-CN" altLang="en-US"/>
              <a:t>量计算标准计算。</a:t>
            </a:r>
            <a:endParaRPr lang="zh-CN" altLang="en-US"/>
          </a:p>
          <a:p>
            <a:r>
              <a:rPr lang="en-US" altLang="zh-CN"/>
              <a:t>7.4.2</a:t>
            </a:r>
            <a:r>
              <a:rPr lang="zh-CN" altLang="en-US"/>
              <a:t>采用</a:t>
            </a:r>
            <a:r>
              <a:rPr lang="zh-CN" altLang="en-US">
                <a:solidFill>
                  <a:srgbClr val="FF0000"/>
                </a:solidFill>
              </a:rPr>
              <a:t>单价合同</a:t>
            </a:r>
            <a:r>
              <a:rPr lang="zh-CN" altLang="en-US"/>
              <a:t>的工程变更，应按发包人颁发或确认的变更指令及</a:t>
            </a:r>
            <a:r>
              <a:rPr lang="zh-CN" altLang="en-US">
                <a:solidFill>
                  <a:srgbClr val="00B050"/>
                </a:solidFill>
              </a:rPr>
              <a:t>实际施工图纸</a:t>
            </a:r>
            <a:r>
              <a:rPr lang="zh-CN" altLang="en-US"/>
              <a:t>重新计算分部分项工程清单项目及工程量，并与已纠正工程量</a:t>
            </a:r>
            <a:r>
              <a:rPr lang="zh-CN" altLang="en-US">
                <a:solidFill>
                  <a:srgbClr val="00B050"/>
                </a:solidFill>
              </a:rPr>
              <a:t>清单缺陷</a:t>
            </a:r>
            <a:r>
              <a:rPr lang="zh-CN" altLang="en-US"/>
              <a:t>的工程量清单项目及其工程量进行比较，确定</a:t>
            </a:r>
            <a:r>
              <a:rPr lang="zh-CN" altLang="en-US">
                <a:solidFill>
                  <a:srgbClr val="00B050"/>
                </a:solidFill>
              </a:rPr>
              <a:t>增减变更</a:t>
            </a:r>
            <a:r>
              <a:rPr lang="zh-CN" altLang="en-US"/>
              <a:t>项目及其工程量。</a:t>
            </a:r>
            <a:endParaRPr lang="zh-CN" altLang="en-US"/>
          </a:p>
          <a:p>
            <a:r>
              <a:rPr lang="en-US" altLang="zh-CN"/>
              <a:t>7.4.3</a:t>
            </a:r>
            <a:r>
              <a:rPr lang="zh-CN" altLang="en-US"/>
              <a:t>采用</a:t>
            </a:r>
            <a:r>
              <a:rPr lang="zh-CN" altLang="en-US">
                <a:solidFill>
                  <a:srgbClr val="FF0000"/>
                </a:solidFill>
              </a:rPr>
              <a:t>总价合同</a:t>
            </a:r>
            <a:r>
              <a:rPr lang="zh-CN" altLang="en-US"/>
              <a:t>的工程变更，应按发包人颁发或确认的变更指令及</a:t>
            </a:r>
            <a:r>
              <a:rPr lang="zh-CN" altLang="en-US">
                <a:solidFill>
                  <a:srgbClr val="FF0000"/>
                </a:solidFill>
              </a:rPr>
              <a:t>实际施工图纸</a:t>
            </a:r>
            <a:r>
              <a:rPr lang="zh-CN" altLang="en-US"/>
              <a:t>与</a:t>
            </a:r>
            <a:r>
              <a:rPr lang="zh-CN" altLang="en-US">
                <a:solidFill>
                  <a:srgbClr val="00B050"/>
                </a:solidFill>
              </a:rPr>
              <a:t>合同图纸</a:t>
            </a:r>
            <a:r>
              <a:rPr lang="zh-CN" altLang="en-US"/>
              <a:t>进行比较，</a:t>
            </a:r>
            <a:r>
              <a:rPr lang="zh-CN" altLang="en-US">
                <a:solidFill>
                  <a:srgbClr val="00B050"/>
                </a:solidFill>
              </a:rPr>
              <a:t>差异部分</a:t>
            </a:r>
            <a:r>
              <a:rPr lang="zh-CN" altLang="en-US"/>
              <a:t>的分部分项工程项目清单即为工程</a:t>
            </a:r>
            <a:r>
              <a:rPr lang="zh-CN" altLang="en-US">
                <a:solidFill>
                  <a:srgbClr val="00B050"/>
                </a:solidFill>
              </a:rPr>
              <a:t>变更</a:t>
            </a:r>
            <a:r>
              <a:rPr lang="zh-CN" altLang="en-US"/>
              <a:t>项目，应按本标准第</a:t>
            </a:r>
            <a:r>
              <a:rPr lang="en-US" altLang="zh-CN"/>
              <a:t>7.4.1</a:t>
            </a:r>
            <a:r>
              <a:rPr lang="zh-CN" altLang="en-US"/>
              <a:t>条的规定计算变更项</a:t>
            </a:r>
            <a:r>
              <a:rPr lang="zh-CN" altLang="en-US"/>
              <a:t>目及其工程量。</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7.4.4</a:t>
            </a:r>
            <a:r>
              <a:rPr lang="zh-CN" altLang="en-US"/>
              <a:t>由于</a:t>
            </a:r>
            <a:r>
              <a:rPr lang="zh-CN" altLang="en-US">
                <a:solidFill>
                  <a:srgbClr val="00B050"/>
                </a:solidFill>
              </a:rPr>
              <a:t>工程变更</a:t>
            </a:r>
            <a:r>
              <a:rPr lang="zh-CN" altLang="en-US"/>
              <a:t>引起的</a:t>
            </a:r>
            <a:r>
              <a:rPr lang="zh-CN" altLang="en-US">
                <a:solidFill>
                  <a:srgbClr val="FF0000"/>
                </a:solidFill>
              </a:rPr>
              <a:t>措施项目</a:t>
            </a:r>
            <a:r>
              <a:rPr lang="zh-CN" altLang="en-US"/>
              <a:t>变化，应按发包人批准的承包人专为工程变更拟定的</a:t>
            </a:r>
            <a:r>
              <a:rPr lang="zh-CN" altLang="en-US">
                <a:solidFill>
                  <a:srgbClr val="00B050"/>
                </a:solidFill>
              </a:rPr>
              <a:t>实施方案</a:t>
            </a:r>
            <a:r>
              <a:rPr lang="zh-CN" altLang="en-US"/>
              <a:t>或实际发生内容，计算其因工程变更而需要增加投入的</a:t>
            </a:r>
            <a:r>
              <a:rPr lang="zh-CN" altLang="en-US">
                <a:solidFill>
                  <a:srgbClr val="00B050"/>
                </a:solidFill>
              </a:rPr>
              <a:t>施工管理人员、增加搭设的临时设施</a:t>
            </a:r>
            <a:r>
              <a:rPr lang="zh-CN" altLang="en-US"/>
              <a:t>及其他增加的施工措施工程</a:t>
            </a:r>
            <a:r>
              <a:rPr lang="en-US" altLang="zh-CN"/>
              <a:t>(</a:t>
            </a:r>
            <a:r>
              <a:rPr lang="zh-CN" altLang="en-US"/>
              <a:t>工作</a:t>
            </a:r>
            <a:r>
              <a:rPr lang="en-US" altLang="zh-CN"/>
              <a:t>)</a:t>
            </a:r>
            <a:r>
              <a:rPr lang="zh-CN" altLang="en-US"/>
              <a:t>量；</a:t>
            </a:r>
            <a:endParaRPr lang="zh-CN" altLang="en-US"/>
          </a:p>
          <a:p>
            <a:r>
              <a:rPr lang="zh-CN" altLang="en-US"/>
              <a:t>工程变更引起</a:t>
            </a:r>
            <a:r>
              <a:rPr lang="zh-CN" altLang="en-US">
                <a:solidFill>
                  <a:srgbClr val="FF0000"/>
                </a:solidFill>
              </a:rPr>
              <a:t>合同工期</a:t>
            </a:r>
            <a:r>
              <a:rPr lang="zh-CN" altLang="en-US"/>
              <a:t>变化的，应依据发包人批准的工期延长或缩短的时间按本标准第</a:t>
            </a:r>
            <a:r>
              <a:rPr lang="en-US" altLang="zh-CN"/>
              <a:t>8.9.4</a:t>
            </a:r>
            <a:r>
              <a:rPr lang="zh-CN" altLang="en-US"/>
              <a:t>条的规定计算调整，作为本标准第</a:t>
            </a:r>
            <a:r>
              <a:rPr lang="en-US" altLang="zh-CN"/>
              <a:t>8.9</a:t>
            </a:r>
            <a:r>
              <a:rPr lang="zh-CN" altLang="en-US"/>
              <a:t>节规定计算</a:t>
            </a:r>
            <a:r>
              <a:rPr lang="zh-CN" altLang="en-US">
                <a:solidFill>
                  <a:srgbClr val="FF0000"/>
                </a:solidFill>
              </a:rPr>
              <a:t>变更工程价格</a:t>
            </a:r>
            <a:r>
              <a:rPr lang="zh-CN" altLang="en-US"/>
              <a:t>的依据。</a:t>
            </a:r>
            <a:endParaRPr lang="zh-CN" altLang="en-US"/>
          </a:p>
          <a:p>
            <a:r>
              <a:rPr lang="zh-CN" altLang="en-US"/>
              <a:t>（</a:t>
            </a:r>
            <a:r>
              <a:rPr lang="zh-CN" altLang="en-US">
                <a:solidFill>
                  <a:srgbClr val="00B050"/>
                </a:solidFill>
                <a:sym typeface="+mn-ea"/>
              </a:rPr>
              <a:t>工期影响的措施项目调增</a:t>
            </a:r>
            <a:r>
              <a:rPr lang="en-US" altLang="zh-CN">
                <a:solidFill>
                  <a:srgbClr val="00B050"/>
                </a:solidFill>
                <a:sym typeface="+mn-ea"/>
              </a:rPr>
              <a:t>(</a:t>
            </a:r>
            <a:r>
              <a:rPr lang="zh-CN" altLang="en-US">
                <a:solidFill>
                  <a:srgbClr val="00B050"/>
                </a:solidFill>
                <a:sym typeface="+mn-ea"/>
              </a:rPr>
              <a:t>减</a:t>
            </a:r>
            <a:r>
              <a:rPr lang="en-US" altLang="zh-CN">
                <a:solidFill>
                  <a:srgbClr val="00B050"/>
                </a:solidFill>
                <a:sym typeface="+mn-ea"/>
              </a:rPr>
              <a:t>)</a:t>
            </a:r>
            <a:r>
              <a:rPr lang="zh-CN" altLang="en-US">
                <a:solidFill>
                  <a:srgbClr val="00B050"/>
                </a:solidFill>
                <a:sym typeface="+mn-ea"/>
              </a:rPr>
              <a:t>价格：</a:t>
            </a:r>
            <a:endParaRPr lang="zh-CN" altLang="en-US">
              <a:solidFill>
                <a:srgbClr val="00B050"/>
              </a:solidFill>
            </a:endParaRPr>
          </a:p>
          <a:p>
            <a:r>
              <a:rPr lang="zh-CN" altLang="en-US">
                <a:solidFill>
                  <a:srgbClr val="00B050"/>
                </a:solidFill>
                <a:sym typeface="+mn-ea"/>
              </a:rPr>
              <a:t>措施项目调增</a:t>
            </a:r>
            <a:r>
              <a:rPr lang="en-US" altLang="zh-CN">
                <a:solidFill>
                  <a:srgbClr val="00B050"/>
                </a:solidFill>
                <a:sym typeface="+mn-ea"/>
              </a:rPr>
              <a:t>(</a:t>
            </a:r>
            <a:r>
              <a:rPr lang="zh-CN" altLang="en-US">
                <a:solidFill>
                  <a:srgbClr val="00B050"/>
                </a:solidFill>
                <a:sym typeface="+mn-ea"/>
              </a:rPr>
              <a:t>减</a:t>
            </a:r>
            <a:r>
              <a:rPr lang="en-US" altLang="zh-CN">
                <a:solidFill>
                  <a:srgbClr val="00B050"/>
                </a:solidFill>
                <a:sym typeface="+mn-ea"/>
              </a:rPr>
              <a:t>)</a:t>
            </a:r>
            <a:r>
              <a:rPr lang="zh-CN" altLang="en-US">
                <a:solidFill>
                  <a:srgbClr val="00B050"/>
                </a:solidFill>
                <a:sym typeface="+mn-ea"/>
              </a:rPr>
              <a:t>价格</a:t>
            </a:r>
            <a:r>
              <a:rPr lang="en-US" altLang="zh-CN">
                <a:solidFill>
                  <a:srgbClr val="00B050"/>
                </a:solidFill>
                <a:sym typeface="+mn-ea"/>
              </a:rPr>
              <a:t>=</a:t>
            </a:r>
            <a:endParaRPr lang="en-US" altLang="zh-CN">
              <a:solidFill>
                <a:srgbClr val="00B050"/>
              </a:solidFill>
            </a:endParaRPr>
          </a:p>
          <a:p>
            <a:r>
              <a:rPr lang="zh-CN" altLang="en-US">
                <a:solidFill>
                  <a:srgbClr val="00B050"/>
                </a:solidFill>
                <a:sym typeface="+mn-ea"/>
              </a:rPr>
              <a:t>延长</a:t>
            </a:r>
            <a:r>
              <a:rPr lang="en-US" altLang="zh-CN">
                <a:solidFill>
                  <a:srgbClr val="00B050"/>
                </a:solidFill>
                <a:sym typeface="+mn-ea"/>
              </a:rPr>
              <a:t>(</a:t>
            </a:r>
            <a:r>
              <a:rPr lang="zh-CN" altLang="en-US">
                <a:solidFill>
                  <a:srgbClr val="00B050"/>
                </a:solidFill>
                <a:sym typeface="+mn-ea"/>
              </a:rPr>
              <a:t>缩短</a:t>
            </a:r>
            <a:r>
              <a:rPr lang="en-US" altLang="zh-CN">
                <a:solidFill>
                  <a:srgbClr val="00B050"/>
                </a:solidFill>
                <a:sym typeface="+mn-ea"/>
              </a:rPr>
              <a:t>)</a:t>
            </a:r>
            <a:r>
              <a:rPr lang="zh-CN" altLang="en-US">
                <a:solidFill>
                  <a:srgbClr val="00B050"/>
                </a:solidFill>
                <a:sym typeface="+mn-ea"/>
              </a:rPr>
              <a:t>工期</a:t>
            </a:r>
            <a:r>
              <a:rPr lang="en-US" altLang="en-US">
                <a:solidFill>
                  <a:srgbClr val="00B050"/>
                </a:solidFill>
                <a:sym typeface="+mn-ea"/>
              </a:rPr>
              <a:t>×</a:t>
            </a:r>
            <a:r>
              <a:rPr lang="zh-CN" altLang="en-US">
                <a:solidFill>
                  <a:srgbClr val="00B050"/>
                </a:solidFill>
                <a:sym typeface="+mn-ea"/>
              </a:rPr>
              <a:t>措施项目</a:t>
            </a:r>
            <a:r>
              <a:rPr lang="zh-CN" altLang="en-US">
                <a:solidFill>
                  <a:srgbClr val="FF0000"/>
                </a:solidFill>
                <a:sym typeface="+mn-ea"/>
              </a:rPr>
              <a:t>中期运行费</a:t>
            </a:r>
            <a:r>
              <a:rPr lang="zh-CN" altLang="en-US">
                <a:solidFill>
                  <a:srgbClr val="00B050"/>
                </a:solidFill>
                <a:sym typeface="+mn-ea"/>
              </a:rPr>
              <a:t>用</a:t>
            </a:r>
            <a:r>
              <a:rPr lang="en-US" altLang="zh-CN">
                <a:solidFill>
                  <a:srgbClr val="00B050"/>
                </a:solidFill>
                <a:sym typeface="+mn-ea"/>
              </a:rPr>
              <a:t>/</a:t>
            </a:r>
            <a:r>
              <a:rPr lang="zh-CN" altLang="en-US">
                <a:solidFill>
                  <a:srgbClr val="00B050"/>
                </a:solidFill>
                <a:sym typeface="+mn-ea"/>
              </a:rPr>
              <a:t>合同工期</a:t>
            </a:r>
            <a:r>
              <a:rPr lang="en-US" altLang="zh-CN">
                <a:solidFill>
                  <a:srgbClr val="00B050"/>
                </a:solidFill>
                <a:sym typeface="+mn-ea"/>
              </a:rPr>
              <a:t>(8.9.4)</a:t>
            </a:r>
            <a:r>
              <a:rPr lang="zh-CN" altLang="en-US"/>
              <a:t>）</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7.5</a:t>
            </a:r>
            <a:r>
              <a:rPr lang="zh-CN" altLang="en-US">
                <a:sym typeface="+mn-ea"/>
              </a:rPr>
              <a:t>计</a:t>
            </a:r>
            <a:r>
              <a:rPr lang="zh-CN" altLang="en-US">
                <a:sym typeface="+mn-ea"/>
              </a:rPr>
              <a:t>日</a:t>
            </a:r>
            <a:r>
              <a:rPr lang="zh-CN" altLang="en-US">
                <a:sym typeface="+mn-ea"/>
              </a:rPr>
              <a:t>工</a:t>
            </a:r>
            <a:r>
              <a:rPr lang="zh-CN" altLang="en-US">
                <a:sym typeface="+mn-ea"/>
              </a:rPr>
              <a:t>计</a:t>
            </a:r>
            <a:r>
              <a:rPr lang="zh-CN" altLang="en-US">
                <a:sym typeface="+mn-ea"/>
              </a:rPr>
              <a:t>量</a:t>
            </a:r>
            <a:endParaRPr lang="zh-CN" altLang="en-US">
              <a:sym typeface="+mn-ea"/>
            </a:endParaRPr>
          </a:p>
          <a:p>
            <a:r>
              <a:rPr lang="en-US" altLang="zh-CN"/>
              <a:t>7.5.2</a:t>
            </a:r>
            <a:r>
              <a:rPr lang="zh-CN" altLang="en-US"/>
              <a:t>除合同另有约定外，下列工程项目及零星工作可采用</a:t>
            </a:r>
            <a:r>
              <a:rPr lang="zh-CN" altLang="en-US">
                <a:solidFill>
                  <a:srgbClr val="FF0000"/>
                </a:solidFill>
              </a:rPr>
              <a:t>计日工计量</a:t>
            </a:r>
            <a:r>
              <a:rPr lang="zh-CN" altLang="en-US"/>
              <a:t>计价：</a:t>
            </a:r>
            <a:endParaRPr lang="zh-CN" altLang="en-US"/>
          </a:p>
          <a:p>
            <a:r>
              <a:rPr lang="en-US" altLang="zh-CN"/>
              <a:t>1</a:t>
            </a:r>
            <a:r>
              <a:rPr lang="zh-CN" altLang="en-US"/>
              <a:t>不能依据施工图纸、工程变更及合同约定计量规则进行计量的</a:t>
            </a:r>
            <a:r>
              <a:rPr lang="zh-CN" altLang="en-US">
                <a:solidFill>
                  <a:srgbClr val="00B050"/>
                </a:solidFill>
              </a:rPr>
              <a:t>增加工程</a:t>
            </a:r>
            <a:r>
              <a:rPr lang="zh-CN" altLang="en-US"/>
              <a:t>或替代工程；</a:t>
            </a:r>
            <a:endParaRPr lang="zh-CN" altLang="en-US"/>
          </a:p>
          <a:p>
            <a:r>
              <a:rPr lang="en-US" altLang="zh-CN"/>
              <a:t>2</a:t>
            </a:r>
            <a:r>
              <a:rPr lang="zh-CN" altLang="en-US"/>
              <a:t>按发包人要求增加的短工期、零星、有限工程范围、少量工程数量的工程项目；</a:t>
            </a:r>
            <a:endParaRPr lang="zh-CN" altLang="en-US"/>
          </a:p>
          <a:p>
            <a:r>
              <a:rPr lang="en-US" altLang="zh-CN"/>
              <a:t>3</a:t>
            </a:r>
            <a:r>
              <a:rPr lang="zh-CN" altLang="en-US">
                <a:solidFill>
                  <a:srgbClr val="00B050"/>
                </a:solidFill>
              </a:rPr>
              <a:t>极端变化</a:t>
            </a:r>
            <a:r>
              <a:rPr lang="zh-CN" altLang="en-US"/>
              <a:t>的工作条件引起的非正常操作；</a:t>
            </a:r>
            <a:endParaRPr lang="zh-CN" altLang="en-US"/>
          </a:p>
          <a:p>
            <a:r>
              <a:rPr lang="en-US" altLang="zh-CN"/>
              <a:t>4</a:t>
            </a:r>
            <a:r>
              <a:rPr lang="zh-CN" altLang="en-US"/>
              <a:t>进行紧急工程引起其他工程损坏的修复；</a:t>
            </a:r>
            <a:endParaRPr lang="zh-CN" altLang="en-US"/>
          </a:p>
          <a:p>
            <a:r>
              <a:rPr lang="en-US" altLang="zh-CN"/>
              <a:t>5</a:t>
            </a:r>
            <a:r>
              <a:rPr lang="zh-CN" altLang="en-US"/>
              <a:t>按发包人要求</a:t>
            </a:r>
            <a:r>
              <a:rPr lang="zh-CN" altLang="en-US">
                <a:solidFill>
                  <a:srgbClr val="00B050"/>
                </a:solidFill>
              </a:rPr>
              <a:t>打开已隐蔽的工程</a:t>
            </a:r>
            <a:r>
              <a:rPr lang="zh-CN" altLang="en-US"/>
              <a:t>，但相关工程通过</a:t>
            </a:r>
            <a:r>
              <a:rPr lang="zh-CN" altLang="en-US">
                <a:solidFill>
                  <a:srgbClr val="FF0000"/>
                </a:solidFill>
              </a:rPr>
              <a:t>检测证明</a:t>
            </a:r>
            <a:r>
              <a:rPr lang="zh-CN" altLang="en-US"/>
              <a:t>符合合同要求的；</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6</a:t>
            </a:r>
            <a:r>
              <a:rPr lang="zh-CN" altLang="en-US">
                <a:sym typeface="+mn-ea"/>
              </a:rPr>
              <a:t>修复其他承包人完成工作后</a:t>
            </a:r>
            <a:r>
              <a:rPr lang="zh-CN" altLang="en-US">
                <a:solidFill>
                  <a:srgbClr val="00B050"/>
                </a:solidFill>
                <a:sym typeface="+mn-ea"/>
              </a:rPr>
              <a:t>周边受影响</a:t>
            </a:r>
            <a:r>
              <a:rPr lang="zh-CN" altLang="en-US">
                <a:sym typeface="+mn-ea"/>
              </a:rPr>
              <a:t>工程的费用；</a:t>
            </a:r>
            <a:endParaRPr lang="zh-CN" altLang="en-US"/>
          </a:p>
          <a:p>
            <a:r>
              <a:rPr lang="en-US" altLang="zh-CN">
                <a:sym typeface="+mn-ea"/>
              </a:rPr>
              <a:t>7</a:t>
            </a:r>
            <a:r>
              <a:rPr lang="zh-CN" altLang="en-US">
                <a:sym typeface="+mn-ea"/>
              </a:rPr>
              <a:t>因发包人暂缓</a:t>
            </a:r>
            <a:r>
              <a:rPr lang="en-US" altLang="zh-CN">
                <a:sym typeface="+mn-ea"/>
              </a:rPr>
              <a:t>(</a:t>
            </a:r>
            <a:r>
              <a:rPr lang="zh-CN" altLang="en-US">
                <a:sym typeface="+mn-ea"/>
              </a:rPr>
              <a:t>停</a:t>
            </a:r>
            <a:r>
              <a:rPr lang="en-US" altLang="zh-CN">
                <a:sym typeface="+mn-ea"/>
              </a:rPr>
              <a:t>)</a:t>
            </a:r>
            <a:r>
              <a:rPr lang="zh-CN" altLang="en-US">
                <a:sym typeface="+mn-ea"/>
              </a:rPr>
              <a:t>工程引起</a:t>
            </a:r>
            <a:r>
              <a:rPr lang="zh-CN" altLang="en-US">
                <a:solidFill>
                  <a:srgbClr val="00B050"/>
                </a:solidFill>
                <a:sym typeface="+mn-ea"/>
              </a:rPr>
              <a:t>工程延期</a:t>
            </a:r>
            <a:r>
              <a:rPr lang="zh-CN" altLang="en-US">
                <a:sym typeface="+mn-ea"/>
              </a:rPr>
              <a:t>而必须</a:t>
            </a:r>
            <a:r>
              <a:rPr lang="zh-CN" altLang="en-US">
                <a:solidFill>
                  <a:srgbClr val="00B050"/>
                </a:solidFill>
                <a:sym typeface="+mn-ea"/>
              </a:rPr>
              <a:t>更换材料</a:t>
            </a:r>
            <a:r>
              <a:rPr lang="zh-CN" altLang="en-US">
                <a:sym typeface="+mn-ea"/>
              </a:rPr>
              <a:t>的费用；</a:t>
            </a:r>
            <a:endParaRPr lang="zh-CN" altLang="en-US"/>
          </a:p>
          <a:p>
            <a:r>
              <a:rPr lang="en-US" altLang="zh-CN">
                <a:sym typeface="+mn-ea"/>
              </a:rPr>
              <a:t>8</a:t>
            </a:r>
            <a:r>
              <a:rPr lang="zh-CN" altLang="en-US">
                <a:sym typeface="+mn-ea"/>
              </a:rPr>
              <a:t>合同范围外发包人特殊要求的清扫和清场王作；</a:t>
            </a:r>
            <a:endParaRPr lang="zh-CN" altLang="en-US"/>
          </a:p>
          <a:p>
            <a:r>
              <a:rPr lang="en-US" altLang="zh-CN">
                <a:sym typeface="+mn-ea"/>
              </a:rPr>
              <a:t>9</a:t>
            </a:r>
            <a:r>
              <a:rPr lang="zh-CN" altLang="en-US">
                <a:sym typeface="+mn-ea"/>
              </a:rPr>
              <a:t>合同范围外发包人要求的</a:t>
            </a:r>
            <a:r>
              <a:rPr lang="zh-CN" altLang="en-US">
                <a:solidFill>
                  <a:srgbClr val="00B050"/>
                </a:solidFill>
                <a:sym typeface="+mn-ea"/>
              </a:rPr>
              <a:t>测试运行</a:t>
            </a:r>
            <a:r>
              <a:rPr lang="zh-CN" altLang="en-US">
                <a:sym typeface="+mn-ea"/>
              </a:rPr>
              <a:t>；</a:t>
            </a:r>
            <a:endParaRPr lang="zh-CN" altLang="en-US"/>
          </a:p>
          <a:p>
            <a:r>
              <a:rPr lang="en-US" altLang="zh-CN">
                <a:sym typeface="+mn-ea"/>
              </a:rPr>
              <a:t>10</a:t>
            </a:r>
            <a:r>
              <a:rPr lang="zh-CN" altLang="en-US">
                <a:sym typeface="+mn-ea"/>
              </a:rPr>
              <a:t>非承包人原因引起的</a:t>
            </a:r>
            <a:r>
              <a:rPr lang="zh-CN" altLang="en-US">
                <a:solidFill>
                  <a:srgbClr val="00B050"/>
                </a:solidFill>
                <a:sym typeface="+mn-ea"/>
              </a:rPr>
              <a:t>修复和恢复</a:t>
            </a:r>
            <a:r>
              <a:rPr lang="zh-CN" altLang="en-US">
                <a:sym typeface="+mn-ea"/>
              </a:rPr>
              <a:t>被损坏的</a:t>
            </a:r>
            <a:r>
              <a:rPr lang="zh-CN" altLang="en-US">
                <a:solidFill>
                  <a:srgbClr val="00B050"/>
                </a:solidFill>
                <a:sym typeface="+mn-ea"/>
              </a:rPr>
              <a:t>微小工程</a:t>
            </a:r>
            <a:r>
              <a:rPr lang="en-US" altLang="zh-CN">
                <a:sym typeface="+mn-ea"/>
              </a:rPr>
              <a:t>(</a:t>
            </a:r>
            <a:r>
              <a:rPr lang="zh-CN" altLang="en-US">
                <a:solidFill>
                  <a:srgbClr val="FF0000"/>
                </a:solidFill>
                <a:sym typeface="+mn-ea"/>
              </a:rPr>
              <a:t>大规模的损坏恢复</a:t>
            </a:r>
            <a:r>
              <a:rPr lang="zh-CN" altLang="en-US">
                <a:sym typeface="+mn-ea"/>
              </a:rPr>
              <a:t>应按工程变更规定计</a:t>
            </a:r>
            <a:r>
              <a:rPr lang="zh-CN" altLang="en-US">
                <a:sym typeface="+mn-ea"/>
              </a:rPr>
              <a:t>量与计价</a:t>
            </a:r>
            <a:r>
              <a:rPr lang="en-US" altLang="zh-CN">
                <a:sym typeface="+mn-ea"/>
              </a:rPr>
              <a:t>)</a:t>
            </a:r>
            <a:r>
              <a:rPr lang="zh-CN" altLang="en-US">
                <a:sym typeface="+mn-ea"/>
              </a:rPr>
              <a:t>。</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7.7</a:t>
            </a:r>
            <a:r>
              <a:rPr lang="zh-CN" altLang="en-US">
                <a:solidFill>
                  <a:srgbClr val="FF0000"/>
                </a:solidFill>
              </a:rPr>
              <a:t>新增工程计量</a:t>
            </a:r>
            <a:endParaRPr lang="zh-CN" altLang="en-US">
              <a:solidFill>
                <a:srgbClr val="FF0000"/>
              </a:solidFill>
            </a:endParaRPr>
          </a:p>
          <a:p>
            <a:r>
              <a:rPr lang="en-US" altLang="zh-CN"/>
              <a:t>7.7.1</a:t>
            </a:r>
            <a:r>
              <a:rPr lang="zh-CN" altLang="en-US"/>
              <a:t>承包人完成的</a:t>
            </a:r>
            <a:r>
              <a:rPr lang="zh-CN" altLang="en-US">
                <a:solidFill>
                  <a:srgbClr val="00B050"/>
                </a:solidFill>
              </a:rPr>
              <a:t>新增工程</a:t>
            </a:r>
            <a:r>
              <a:rPr lang="zh-CN" altLang="en-US"/>
              <a:t>可按本标准</a:t>
            </a:r>
            <a:r>
              <a:rPr lang="zh-CN" altLang="en-US">
                <a:solidFill>
                  <a:srgbClr val="00B050"/>
                </a:solidFill>
              </a:rPr>
              <a:t>第</a:t>
            </a:r>
            <a:r>
              <a:rPr lang="en-US" altLang="zh-CN">
                <a:solidFill>
                  <a:srgbClr val="00B050"/>
                </a:solidFill>
              </a:rPr>
              <a:t>7.2.1</a:t>
            </a:r>
            <a:r>
              <a:rPr lang="zh-CN" altLang="en-US">
                <a:solidFill>
                  <a:srgbClr val="00B050"/>
                </a:solidFill>
              </a:rPr>
              <a:t>条</a:t>
            </a:r>
            <a:r>
              <a:rPr lang="zh-CN" altLang="en-US"/>
              <a:t>的规定计算其</a:t>
            </a:r>
            <a:r>
              <a:rPr lang="zh-CN" altLang="en-US">
                <a:solidFill>
                  <a:srgbClr val="00B050"/>
                </a:solidFill>
              </a:rPr>
              <a:t>分部分项</a:t>
            </a:r>
            <a:r>
              <a:rPr lang="zh-CN" altLang="en-US"/>
              <a:t>工程项目清单工程量，作为本标准</a:t>
            </a:r>
            <a:r>
              <a:rPr lang="zh-CN" altLang="en-US">
                <a:solidFill>
                  <a:srgbClr val="00B050"/>
                </a:solidFill>
              </a:rPr>
              <a:t>第</a:t>
            </a:r>
            <a:r>
              <a:rPr lang="en-US" altLang="zh-CN">
                <a:solidFill>
                  <a:srgbClr val="00B050"/>
                </a:solidFill>
              </a:rPr>
              <a:t>8.10</a:t>
            </a:r>
            <a:r>
              <a:rPr lang="zh-CN" altLang="en-US">
                <a:solidFill>
                  <a:srgbClr val="00B050"/>
                </a:solidFill>
              </a:rPr>
              <a:t>节</a:t>
            </a:r>
            <a:r>
              <a:rPr lang="zh-CN" altLang="en-US"/>
              <a:t>规定计算</a:t>
            </a:r>
            <a:r>
              <a:rPr lang="zh-CN" altLang="en-US">
                <a:solidFill>
                  <a:srgbClr val="00B050"/>
                </a:solidFill>
              </a:rPr>
              <a:t>新增工程价款</a:t>
            </a:r>
            <a:r>
              <a:rPr lang="zh-CN" altLang="en-US"/>
              <a:t>的依据。</a:t>
            </a:r>
            <a:endParaRPr lang="zh-CN" altLang="en-US"/>
          </a:p>
          <a:p>
            <a:r>
              <a:rPr lang="en-US" altLang="zh-CN"/>
              <a:t>7.7.2</a:t>
            </a:r>
            <a:r>
              <a:rPr lang="zh-CN" altLang="en-US"/>
              <a:t>承包人为实施</a:t>
            </a:r>
            <a:r>
              <a:rPr lang="zh-CN" altLang="en-US">
                <a:solidFill>
                  <a:srgbClr val="FF0000"/>
                </a:solidFill>
              </a:rPr>
              <a:t>新增工程</a:t>
            </a:r>
            <a:r>
              <a:rPr lang="zh-CN" altLang="en-US"/>
              <a:t>所发生的</a:t>
            </a:r>
            <a:r>
              <a:rPr lang="zh-CN" altLang="en-US">
                <a:solidFill>
                  <a:srgbClr val="00B050"/>
                </a:solidFill>
              </a:rPr>
              <a:t>措施项目</a:t>
            </a:r>
            <a:r>
              <a:rPr lang="zh-CN" altLang="en-US"/>
              <a:t>，可按本标准</a:t>
            </a:r>
            <a:r>
              <a:rPr lang="zh-CN" altLang="en-US">
                <a:solidFill>
                  <a:srgbClr val="00B050"/>
                </a:solidFill>
              </a:rPr>
              <a:t>第</a:t>
            </a:r>
            <a:r>
              <a:rPr lang="en-US" altLang="zh-CN">
                <a:solidFill>
                  <a:srgbClr val="00B050"/>
                </a:solidFill>
              </a:rPr>
              <a:t>7.4.4</a:t>
            </a:r>
            <a:r>
              <a:rPr lang="zh-CN" altLang="en-US">
                <a:solidFill>
                  <a:srgbClr val="00B050"/>
                </a:solidFill>
              </a:rPr>
              <a:t>条</a:t>
            </a:r>
            <a:r>
              <a:rPr lang="zh-CN" altLang="en-US"/>
              <a:t>的规定计量，作为本标准第</a:t>
            </a:r>
            <a:r>
              <a:rPr lang="en-US" altLang="zh-CN"/>
              <a:t>8.10</a:t>
            </a:r>
            <a:r>
              <a:rPr lang="zh-CN" altLang="en-US"/>
              <a:t>节规定计算新增工程价款的依据。</a:t>
            </a:r>
            <a:endParaRPr lang="zh-CN" altLang="en-US"/>
          </a:p>
          <a:p>
            <a:r>
              <a:rPr lang="zh-CN" altLang="en-US" sz="2800">
                <a:sym typeface="+mn-ea"/>
              </a:rPr>
              <a:t>（</a:t>
            </a:r>
            <a:r>
              <a:rPr lang="en-US" altLang="zh-CN" sz="2800">
                <a:sym typeface="+mn-ea"/>
              </a:rPr>
              <a:t>7.2.1</a:t>
            </a:r>
            <a:r>
              <a:rPr lang="zh-CN" altLang="en-US" sz="2800">
                <a:solidFill>
                  <a:srgbClr val="FF0000"/>
                </a:solidFill>
                <a:sym typeface="+mn-ea"/>
              </a:rPr>
              <a:t>单价合同</a:t>
            </a:r>
            <a:r>
              <a:rPr lang="zh-CN" altLang="en-US" sz="2800">
                <a:sym typeface="+mn-ea"/>
              </a:rPr>
              <a:t>的分部分项工程项目清单工程量计算</a:t>
            </a:r>
            <a:endParaRPr lang="zh-CN" altLang="en-US" sz="2800">
              <a:solidFill>
                <a:srgbClr val="00B050"/>
              </a:solidFill>
            </a:endParaRPr>
          </a:p>
          <a:p>
            <a:r>
              <a:rPr lang="en-US" altLang="zh-CN" sz="2800">
                <a:solidFill>
                  <a:srgbClr val="00B050"/>
                </a:solidFill>
                <a:sym typeface="+mn-ea"/>
              </a:rPr>
              <a:t>8.10</a:t>
            </a:r>
            <a:r>
              <a:rPr lang="zh-CN" altLang="en-US" sz="2800">
                <a:solidFill>
                  <a:srgbClr val="00B050"/>
                </a:solidFill>
                <a:sym typeface="+mn-ea"/>
              </a:rPr>
              <a:t>新增工程</a:t>
            </a:r>
            <a:endParaRPr lang="zh-CN" altLang="en-US" sz="2800">
              <a:solidFill>
                <a:srgbClr val="00B050"/>
              </a:solidFill>
              <a:sym typeface="+mn-ea"/>
            </a:endParaRPr>
          </a:p>
          <a:p>
            <a:r>
              <a:rPr lang="en-US" altLang="zh-CN" sz="2800">
                <a:sym typeface="+mn-ea"/>
              </a:rPr>
              <a:t>7.4.4</a:t>
            </a:r>
            <a:r>
              <a:rPr lang="zh-CN" altLang="en-US" sz="2800">
                <a:sym typeface="+mn-ea"/>
              </a:rPr>
              <a:t>由于</a:t>
            </a:r>
            <a:r>
              <a:rPr lang="zh-CN" altLang="en-US" sz="2800">
                <a:solidFill>
                  <a:srgbClr val="00B050"/>
                </a:solidFill>
                <a:sym typeface="+mn-ea"/>
              </a:rPr>
              <a:t>工程变更</a:t>
            </a:r>
            <a:r>
              <a:rPr lang="zh-CN" altLang="en-US" sz="2800">
                <a:sym typeface="+mn-ea"/>
              </a:rPr>
              <a:t>引起的</a:t>
            </a:r>
            <a:r>
              <a:rPr lang="zh-CN" altLang="en-US" sz="2800">
                <a:solidFill>
                  <a:srgbClr val="FF0000"/>
                </a:solidFill>
                <a:sym typeface="+mn-ea"/>
              </a:rPr>
              <a:t>措施项目</a:t>
            </a:r>
            <a:r>
              <a:rPr lang="zh-CN" altLang="en-US" sz="2800">
                <a:sym typeface="+mn-ea"/>
              </a:rPr>
              <a:t>变化）</a:t>
            </a:r>
            <a:endParaRPr lang="zh-CN" altLang="en-US" sz="2800">
              <a:solidFill>
                <a:srgbClr val="00B050"/>
              </a:solidFill>
              <a:sym typeface="+mn-ea"/>
            </a:endParaRPr>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800"/>
              <a:t>8</a:t>
            </a:r>
            <a:r>
              <a:rPr lang="zh-CN" altLang="en-US" sz="2800">
                <a:solidFill>
                  <a:srgbClr val="FF0000"/>
                </a:solidFill>
              </a:rPr>
              <a:t>合同价款调整</a:t>
            </a:r>
            <a:endParaRPr lang="zh-CN" altLang="en-US" sz="2800"/>
          </a:p>
          <a:p>
            <a:r>
              <a:rPr lang="en-US" altLang="zh-CN" sz="2800"/>
              <a:t>8.1.1</a:t>
            </a:r>
            <a:r>
              <a:rPr lang="zh-CN" altLang="en-US" sz="2800"/>
              <a:t>合同履行过程发生下列事项，发承包双方可按本标准第</a:t>
            </a:r>
            <a:r>
              <a:rPr lang="en-US" altLang="zh-CN" sz="2800"/>
              <a:t>7</a:t>
            </a:r>
            <a:r>
              <a:rPr lang="zh-CN" altLang="en-US" sz="2800"/>
              <a:t>章、本章的规定调整相关合同价款：</a:t>
            </a:r>
            <a:endParaRPr lang="zh-CN" altLang="en-US" sz="2800"/>
          </a:p>
          <a:p>
            <a:r>
              <a:rPr lang="en-US" altLang="zh-CN" sz="2800"/>
              <a:t>1</a:t>
            </a:r>
            <a:r>
              <a:rPr lang="zh-CN" altLang="en-US" sz="2800"/>
              <a:t>工程量清单缺陷；</a:t>
            </a:r>
            <a:r>
              <a:rPr lang="en-US" altLang="zh-CN" sz="2800"/>
              <a:t>2</a:t>
            </a:r>
            <a:r>
              <a:rPr lang="zh-CN" altLang="en-US" sz="2800"/>
              <a:t>暂列金额；</a:t>
            </a:r>
            <a:r>
              <a:rPr lang="en-US" altLang="zh-CN" sz="2800"/>
              <a:t>3</a:t>
            </a:r>
            <a:r>
              <a:rPr lang="zh-CN" altLang="en-US" sz="2800"/>
              <a:t>暂估价；</a:t>
            </a:r>
            <a:endParaRPr lang="zh-CN" altLang="en-US" sz="2800"/>
          </a:p>
          <a:p>
            <a:r>
              <a:rPr lang="en-US" altLang="zh-CN" sz="2800"/>
              <a:t>4</a:t>
            </a:r>
            <a:r>
              <a:rPr lang="zh-CN" altLang="en-US" sz="2800"/>
              <a:t>总承包服务费；</a:t>
            </a:r>
            <a:r>
              <a:rPr lang="en-US" altLang="zh-CN" sz="2800"/>
              <a:t>5</a:t>
            </a:r>
            <a:r>
              <a:rPr lang="zh-CN" altLang="en-US" sz="2800"/>
              <a:t>计日工；</a:t>
            </a:r>
            <a:r>
              <a:rPr lang="en-US" altLang="zh-CN" sz="2800"/>
              <a:t>6</a:t>
            </a:r>
            <a:r>
              <a:rPr lang="zh-CN" altLang="en-US" sz="2800"/>
              <a:t>物价变化；</a:t>
            </a:r>
            <a:endParaRPr lang="zh-CN" altLang="en-US" sz="2800"/>
          </a:p>
          <a:p>
            <a:r>
              <a:rPr lang="en-US" altLang="zh-CN" sz="2800"/>
              <a:t>7</a:t>
            </a:r>
            <a:r>
              <a:rPr lang="zh-CN" altLang="en-US" sz="2800"/>
              <a:t>法律法规及政策性变化；</a:t>
            </a:r>
            <a:endParaRPr lang="zh-CN" altLang="en-US" sz="2800"/>
          </a:p>
          <a:p>
            <a:r>
              <a:rPr lang="en-US" altLang="zh-CN" sz="2800"/>
              <a:t>8</a:t>
            </a:r>
            <a:r>
              <a:rPr lang="zh-CN" altLang="en-US" sz="2800"/>
              <a:t>工程变更；</a:t>
            </a:r>
            <a:r>
              <a:rPr lang="en-US" altLang="zh-CN" sz="2800"/>
              <a:t>9</a:t>
            </a:r>
            <a:r>
              <a:rPr lang="zh-CN" altLang="en-US" sz="2800"/>
              <a:t>新增工程；</a:t>
            </a:r>
            <a:r>
              <a:rPr lang="en-US" altLang="zh-CN" sz="2800"/>
              <a:t>10</a:t>
            </a:r>
            <a:r>
              <a:rPr lang="zh-CN" altLang="en-US" sz="2800"/>
              <a:t>工程索赔；</a:t>
            </a:r>
            <a:endParaRPr lang="zh-CN" altLang="en-US" sz="2800"/>
          </a:p>
          <a:p>
            <a:r>
              <a:rPr lang="en-US" altLang="zh-CN" sz="2800"/>
              <a:t>11</a:t>
            </a:r>
            <a:r>
              <a:rPr lang="zh-CN" altLang="en-US" sz="2800"/>
              <a:t>发承包双方约定的其他调整事项。</a:t>
            </a:r>
            <a:endParaRPr lang="zh-CN" altLang="en-US" sz="2800"/>
          </a:p>
          <a:p>
            <a:r>
              <a:rPr lang="zh-CN" altLang="en-US" sz="2800">
                <a:sym typeface="+mn-ea"/>
              </a:rPr>
              <a:t>（</a:t>
            </a:r>
            <a:r>
              <a:rPr lang="en-US" altLang="zh-CN" sz="2800">
                <a:solidFill>
                  <a:srgbClr val="FF0000"/>
                </a:solidFill>
                <a:sym typeface="+mn-ea"/>
              </a:rPr>
              <a:t>13</a:t>
            </a:r>
            <a:r>
              <a:rPr lang="zh-CN" altLang="en-US" sz="2800">
                <a:solidFill>
                  <a:srgbClr val="FF0000"/>
                </a:solidFill>
                <a:sym typeface="+mn-ea"/>
              </a:rPr>
              <a:t>清单：</a:t>
            </a:r>
            <a:r>
              <a:rPr lang="zh-CN" altLang="en-US" sz="2800">
                <a:sym typeface="+mn-ea"/>
              </a:rPr>
              <a:t>法律法规变化；工程变更；</a:t>
            </a:r>
            <a:r>
              <a:rPr lang="zh-CN" altLang="en-US" sz="2800">
                <a:solidFill>
                  <a:srgbClr val="00B050"/>
                </a:solidFill>
                <a:sym typeface="+mn-ea"/>
              </a:rPr>
              <a:t>项目特征不符</a:t>
            </a:r>
            <a:r>
              <a:rPr lang="zh-CN" altLang="en-US" sz="2800">
                <a:sym typeface="+mn-ea"/>
              </a:rPr>
              <a:t>；</a:t>
            </a:r>
            <a:r>
              <a:rPr lang="zh-CN" altLang="en-US" sz="2800">
                <a:solidFill>
                  <a:srgbClr val="00B050"/>
                </a:solidFill>
                <a:sym typeface="+mn-ea"/>
              </a:rPr>
              <a:t>工程量清单缺项</a:t>
            </a:r>
            <a:r>
              <a:rPr lang="zh-CN" altLang="en-US" sz="2800">
                <a:sym typeface="+mn-ea"/>
              </a:rPr>
              <a:t>；</a:t>
            </a:r>
            <a:r>
              <a:rPr lang="zh-CN" altLang="en-US" sz="2800">
                <a:solidFill>
                  <a:srgbClr val="00B050"/>
                </a:solidFill>
                <a:sym typeface="+mn-ea"/>
              </a:rPr>
              <a:t>工程量偏差</a:t>
            </a:r>
            <a:r>
              <a:rPr lang="zh-CN" altLang="en-US" sz="2800">
                <a:sym typeface="+mn-ea"/>
              </a:rPr>
              <a:t>；计日工；物价变化；暂估价；</a:t>
            </a:r>
            <a:r>
              <a:rPr lang="zh-CN" altLang="en-US" sz="2800">
                <a:solidFill>
                  <a:srgbClr val="00B050"/>
                </a:solidFill>
                <a:sym typeface="+mn-ea"/>
              </a:rPr>
              <a:t>不可抗力</a:t>
            </a:r>
            <a:r>
              <a:rPr lang="zh-CN" altLang="en-US" sz="2800">
                <a:sym typeface="+mn-ea"/>
              </a:rPr>
              <a:t>；</a:t>
            </a:r>
            <a:r>
              <a:rPr lang="zh-CN" altLang="en-US" sz="2800">
                <a:solidFill>
                  <a:srgbClr val="00B050"/>
                </a:solidFill>
                <a:sym typeface="+mn-ea"/>
              </a:rPr>
              <a:t>提前竣工</a:t>
            </a:r>
            <a:r>
              <a:rPr lang="zh-CN" altLang="en-US" sz="2800">
                <a:sym typeface="+mn-ea"/>
              </a:rPr>
              <a:t>（赶工补偿）；</a:t>
            </a:r>
            <a:r>
              <a:rPr lang="zh-CN" altLang="en-US" sz="2800">
                <a:solidFill>
                  <a:srgbClr val="00B050"/>
                </a:solidFill>
                <a:sym typeface="+mn-ea"/>
              </a:rPr>
              <a:t>误期赔偿</a:t>
            </a:r>
            <a:r>
              <a:rPr lang="zh-CN" altLang="en-US" sz="2800">
                <a:sym typeface="+mn-ea"/>
              </a:rPr>
              <a:t>；索赔；</a:t>
            </a:r>
            <a:r>
              <a:rPr lang="zh-CN" altLang="en-US" sz="2800">
                <a:solidFill>
                  <a:srgbClr val="00B050"/>
                </a:solidFill>
                <a:sym typeface="+mn-ea"/>
              </a:rPr>
              <a:t>现场签证</a:t>
            </a:r>
            <a:r>
              <a:rPr lang="zh-CN" altLang="en-US" sz="2800">
                <a:sym typeface="+mn-ea"/>
              </a:rPr>
              <a:t>；暂列金额；）</a:t>
            </a:r>
            <a:endParaRPr lang="en-US" altLang="zh-CN" sz="2800">
              <a:sym typeface="+mn-ea"/>
            </a:endParaRPr>
          </a:p>
          <a:p>
            <a:endParaRPr lang="zh-CN" altLang="en-US" sz="28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8.2</a:t>
            </a:r>
            <a:r>
              <a:rPr lang="zh-CN" altLang="en-US"/>
              <a:t>工程量</a:t>
            </a:r>
            <a:r>
              <a:rPr lang="zh-CN" altLang="en-US">
                <a:solidFill>
                  <a:srgbClr val="FF0000"/>
                </a:solidFill>
              </a:rPr>
              <a:t>清单缺陷</a:t>
            </a:r>
            <a:endParaRPr lang="zh-CN" altLang="en-US"/>
          </a:p>
          <a:p>
            <a:r>
              <a:rPr lang="en-US" altLang="zh-CN"/>
              <a:t>8.2.1</a:t>
            </a:r>
            <a:r>
              <a:rPr lang="zh-CN" altLang="en-US"/>
              <a:t>采用</a:t>
            </a:r>
            <a:r>
              <a:rPr lang="zh-CN" altLang="en-US">
                <a:solidFill>
                  <a:srgbClr val="FF0000"/>
                </a:solidFill>
              </a:rPr>
              <a:t>单价合同</a:t>
            </a:r>
            <a:r>
              <a:rPr lang="zh-CN" altLang="en-US"/>
              <a:t>的工程，应依据本标准第</a:t>
            </a:r>
            <a:r>
              <a:rPr lang="en-US" altLang="zh-CN"/>
              <a:t>7.2.1</a:t>
            </a:r>
            <a:r>
              <a:rPr lang="zh-CN" altLang="en-US"/>
              <a:t>条的规定重新计量合同图纸的分部分项工程项目清单的所有清单项目及工程量，并按下列规定调整其与已标价工程量清单存在差异的工程量</a:t>
            </a:r>
            <a:r>
              <a:rPr lang="zh-CN" altLang="en-US">
                <a:solidFill>
                  <a:srgbClr val="00B050"/>
                </a:solidFill>
              </a:rPr>
              <a:t>清单缺陷</a:t>
            </a:r>
            <a:r>
              <a:rPr lang="zh-CN" altLang="en-US"/>
              <a:t>引起的合同价格：</a:t>
            </a:r>
            <a:endParaRPr lang="zh-CN" altLang="en-US"/>
          </a:p>
          <a:p>
            <a:r>
              <a:rPr lang="en-US" altLang="zh-CN"/>
              <a:t>1</a:t>
            </a:r>
            <a:r>
              <a:rPr lang="zh-CN" altLang="en-US"/>
              <a:t>工程量</a:t>
            </a:r>
            <a:r>
              <a:rPr lang="zh-CN" altLang="en-US">
                <a:solidFill>
                  <a:srgbClr val="00B050"/>
                </a:solidFill>
              </a:rPr>
              <a:t>清单缺陷</a:t>
            </a:r>
            <a:r>
              <a:rPr lang="zh-CN" altLang="en-US"/>
              <a:t>引起</a:t>
            </a:r>
            <a:r>
              <a:rPr lang="zh-CN" altLang="en-US">
                <a:solidFill>
                  <a:srgbClr val="00B050"/>
                </a:solidFill>
              </a:rPr>
              <a:t>清单项目变化</a:t>
            </a:r>
            <a:r>
              <a:rPr lang="en-US" altLang="zh-CN"/>
              <a:t>(</a:t>
            </a:r>
            <a:r>
              <a:rPr lang="zh-CN" altLang="en-US"/>
              <a:t>项目增减</a:t>
            </a:r>
            <a:r>
              <a:rPr lang="en-US" altLang="zh-CN"/>
              <a:t>),</a:t>
            </a:r>
            <a:r>
              <a:rPr lang="zh-CN" altLang="en-US"/>
              <a:t>或清单工程量增加或减少且增减工程量</a:t>
            </a:r>
            <a:r>
              <a:rPr lang="zh-CN" altLang="en-US">
                <a:solidFill>
                  <a:srgbClr val="FF0000"/>
                </a:solidFill>
              </a:rPr>
              <a:t>未超过</a:t>
            </a:r>
            <a:r>
              <a:rPr lang="zh-CN" altLang="en-US"/>
              <a:t>相应清单项目合同清单所含工程量的</a:t>
            </a:r>
            <a:r>
              <a:rPr lang="en-US" altLang="zh-CN">
                <a:solidFill>
                  <a:srgbClr val="FF0000"/>
                </a:solidFill>
              </a:rPr>
              <a:t>15%</a:t>
            </a:r>
            <a:r>
              <a:rPr lang="en-US" altLang="zh-CN"/>
              <a:t>(</a:t>
            </a:r>
            <a:r>
              <a:rPr lang="zh-CN" altLang="en-US"/>
              <a:t>含</a:t>
            </a:r>
            <a:r>
              <a:rPr lang="en-US" altLang="zh-CN"/>
              <a:t>15%)</a:t>
            </a:r>
            <a:r>
              <a:rPr lang="zh-CN" altLang="en-US"/>
              <a:t>的，应按本标准第</a:t>
            </a:r>
            <a:r>
              <a:rPr lang="en-US" altLang="zh-CN"/>
              <a:t>8.9.1</a:t>
            </a:r>
            <a:r>
              <a:rPr lang="zh-CN" altLang="en-US"/>
              <a:t>条的规定计算调整合同</a:t>
            </a:r>
            <a:r>
              <a:rPr lang="zh-CN" altLang="en-US"/>
              <a:t>价格</a:t>
            </a:r>
            <a:r>
              <a:rPr lang="zh-CN" altLang="en-US"/>
              <a:t>；</a:t>
            </a:r>
            <a:endParaRPr lang="zh-CN" altLang="en-US"/>
          </a:p>
          <a:p>
            <a:r>
              <a:rPr lang="en-US" altLang="zh-CN"/>
              <a:t>2</a:t>
            </a:r>
            <a:r>
              <a:rPr lang="zh-CN" altLang="en-US"/>
              <a:t>工程量</a:t>
            </a:r>
            <a:r>
              <a:rPr lang="zh-CN" altLang="en-US">
                <a:solidFill>
                  <a:srgbClr val="00B050"/>
                </a:solidFill>
              </a:rPr>
              <a:t>清单缺陷</a:t>
            </a:r>
            <a:r>
              <a:rPr lang="zh-CN" altLang="en-US"/>
              <a:t>引起清单工程量增加或减少，且增减工程量</a:t>
            </a:r>
            <a:r>
              <a:rPr lang="zh-CN" altLang="en-US">
                <a:solidFill>
                  <a:srgbClr val="FF0000"/>
                </a:solidFill>
              </a:rPr>
              <a:t>超过</a:t>
            </a:r>
            <a:r>
              <a:rPr lang="zh-CN" altLang="en-US"/>
              <a:t>相应清单项目合同清单所含工程量的</a:t>
            </a:r>
            <a:r>
              <a:rPr lang="en-US" altLang="zh-CN">
                <a:solidFill>
                  <a:srgbClr val="FF0000"/>
                </a:solidFill>
              </a:rPr>
              <a:t>15%</a:t>
            </a:r>
            <a:r>
              <a:rPr lang="en-US" altLang="zh-CN"/>
              <a:t>(</a:t>
            </a:r>
            <a:r>
              <a:rPr lang="zh-CN" altLang="en-US"/>
              <a:t>不含</a:t>
            </a:r>
            <a:r>
              <a:rPr lang="en-US" altLang="zh-CN"/>
              <a:t>15%)</a:t>
            </a:r>
            <a:r>
              <a:rPr lang="zh-CN" altLang="en-US"/>
              <a:t>的，应按本标准第</a:t>
            </a:r>
            <a:r>
              <a:rPr lang="en-US" altLang="zh-CN"/>
              <a:t>8.9.2</a:t>
            </a:r>
            <a:r>
              <a:rPr lang="zh-CN" altLang="en-US"/>
              <a:t>条的规定计算调整合同价格。</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8.9</a:t>
            </a:r>
            <a:r>
              <a:rPr lang="zh-CN" altLang="en-US">
                <a:solidFill>
                  <a:srgbClr val="FF0000"/>
                </a:solidFill>
              </a:rPr>
              <a:t>工程变更</a:t>
            </a:r>
            <a:endParaRPr lang="zh-CN" altLang="en-US"/>
          </a:p>
          <a:p>
            <a:r>
              <a:rPr lang="en-US" altLang="zh-CN"/>
              <a:t>8.9.1</a:t>
            </a:r>
            <a:r>
              <a:rPr lang="zh-CN" altLang="en-US"/>
              <a:t>采用</a:t>
            </a:r>
            <a:r>
              <a:rPr lang="zh-CN" altLang="en-US">
                <a:solidFill>
                  <a:srgbClr val="FF0000"/>
                </a:solidFill>
              </a:rPr>
              <a:t>单价合同</a:t>
            </a:r>
            <a:r>
              <a:rPr lang="zh-CN" altLang="en-US"/>
              <a:t>的工程，因工程变更或工程量清单缺陷引起分部分项工程的清单项目变化</a:t>
            </a:r>
            <a:r>
              <a:rPr lang="en-US" altLang="zh-CN"/>
              <a:t>(</a:t>
            </a:r>
            <a:r>
              <a:rPr lang="zh-CN" altLang="en-US"/>
              <a:t>项目增减</a:t>
            </a:r>
            <a:r>
              <a:rPr lang="en-US" altLang="zh-CN"/>
              <a:t>),</a:t>
            </a:r>
            <a:r>
              <a:rPr lang="zh-CN" altLang="en-US"/>
              <a:t>或清单工程量发生变化且工程量变化</a:t>
            </a:r>
            <a:r>
              <a:rPr lang="zh-CN" altLang="en-US">
                <a:solidFill>
                  <a:srgbClr val="FF0000"/>
                </a:solidFill>
              </a:rPr>
              <a:t>不超出</a:t>
            </a:r>
            <a:r>
              <a:rPr lang="en-US" altLang="zh-CN">
                <a:solidFill>
                  <a:srgbClr val="FF0000"/>
                </a:solidFill>
              </a:rPr>
              <a:t>15%</a:t>
            </a:r>
            <a:r>
              <a:rPr lang="en-US" altLang="zh-CN"/>
              <a:t>(</a:t>
            </a:r>
            <a:r>
              <a:rPr lang="zh-CN" altLang="en-US"/>
              <a:t>含</a:t>
            </a:r>
            <a:r>
              <a:rPr lang="en-US" altLang="zh-CN"/>
              <a:t>15%)</a:t>
            </a:r>
            <a:r>
              <a:rPr lang="zh-CN" altLang="en-US"/>
              <a:t>时，发承包双方应依据本标准第</a:t>
            </a:r>
            <a:r>
              <a:rPr lang="en-US" altLang="zh-CN"/>
              <a:t>7.1</a:t>
            </a:r>
            <a:r>
              <a:rPr lang="zh-CN" altLang="en-US"/>
              <a:t>节、第</a:t>
            </a:r>
            <a:r>
              <a:rPr lang="en-US" altLang="zh-CN"/>
              <a:t>7.2</a:t>
            </a:r>
            <a:r>
              <a:rPr lang="zh-CN" altLang="en-US"/>
              <a:t>节、第</a:t>
            </a:r>
            <a:r>
              <a:rPr lang="en-US" altLang="zh-CN"/>
              <a:t>7.4</a:t>
            </a:r>
            <a:r>
              <a:rPr lang="zh-CN" altLang="en-US"/>
              <a:t>节规定确认的工程变更或工程量清单缺陷引起变化的工程量，按下列规定确定综</a:t>
            </a:r>
            <a:r>
              <a:rPr lang="zh-CN" altLang="en-US"/>
              <a:t>合单价并计价，调整合同价格：</a:t>
            </a:r>
            <a:endParaRPr lang="zh-CN" altLang="en-US"/>
          </a:p>
          <a:p>
            <a:r>
              <a:rPr lang="en-US" altLang="zh-CN"/>
              <a:t>1</a:t>
            </a:r>
            <a:r>
              <a:rPr lang="zh-CN" altLang="en-US">
                <a:solidFill>
                  <a:srgbClr val="00B050"/>
                </a:solidFill>
              </a:rPr>
              <a:t>相同</a:t>
            </a:r>
            <a:r>
              <a:rPr lang="zh-CN" altLang="en-US"/>
              <a:t>施工条件下实施</a:t>
            </a:r>
            <a:r>
              <a:rPr lang="zh-CN" altLang="en-US">
                <a:solidFill>
                  <a:srgbClr val="00B050"/>
                </a:solidFill>
              </a:rPr>
              <a:t>相同</a:t>
            </a:r>
            <a:r>
              <a:rPr lang="zh-CN" altLang="en-US"/>
              <a:t>项目特征的清单项目，应采用相应的合同单价；</a:t>
            </a:r>
            <a:endParaRPr lang="zh-CN" altLang="en-US"/>
          </a:p>
          <a:p>
            <a:r>
              <a:rPr lang="en-US" altLang="zh-CN"/>
              <a:t>2</a:t>
            </a:r>
            <a:r>
              <a:rPr lang="zh-CN" altLang="en-US">
                <a:solidFill>
                  <a:srgbClr val="00B050"/>
                </a:solidFill>
              </a:rPr>
              <a:t>相同</a:t>
            </a:r>
            <a:r>
              <a:rPr lang="zh-CN" altLang="en-US"/>
              <a:t>施工条件下实施</a:t>
            </a:r>
            <a:r>
              <a:rPr lang="zh-CN" altLang="en-US">
                <a:solidFill>
                  <a:srgbClr val="00B050"/>
                </a:solidFill>
              </a:rPr>
              <a:t>类似</a:t>
            </a:r>
            <a:r>
              <a:rPr lang="zh-CN" altLang="en-US"/>
              <a:t>项目特征的清单项目或</a:t>
            </a:r>
            <a:r>
              <a:rPr lang="zh-CN" altLang="en-US">
                <a:solidFill>
                  <a:srgbClr val="00B050"/>
                </a:solidFill>
              </a:rPr>
              <a:t>类似</a:t>
            </a:r>
            <a:r>
              <a:rPr lang="zh-CN" altLang="en-US"/>
              <a:t>施工条件下实施</a:t>
            </a:r>
            <a:r>
              <a:rPr lang="zh-CN" altLang="en-US">
                <a:solidFill>
                  <a:srgbClr val="00B050"/>
                </a:solidFill>
              </a:rPr>
              <a:t>相同</a:t>
            </a:r>
            <a:r>
              <a:rPr lang="zh-CN" altLang="en-US"/>
              <a:t>项目特征的清单项目，应采用</a:t>
            </a:r>
            <a:r>
              <a:rPr lang="zh-CN" altLang="en-US">
                <a:solidFill>
                  <a:srgbClr val="00B050"/>
                </a:solidFill>
              </a:rPr>
              <a:t>类似清单</a:t>
            </a:r>
            <a:r>
              <a:rPr lang="zh-CN" altLang="en-US"/>
              <a:t>项目的合同单价</a:t>
            </a:r>
            <a:r>
              <a:rPr lang="zh-CN" altLang="en-US">
                <a:solidFill>
                  <a:srgbClr val="00B050"/>
                </a:solidFill>
              </a:rPr>
              <a:t>换算调整</a:t>
            </a:r>
            <a:r>
              <a:rPr lang="zh-CN" altLang="en-US"/>
              <a:t>后的综合单价；</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3</a:t>
            </a:r>
            <a:r>
              <a:rPr lang="zh-CN" altLang="en-US">
                <a:solidFill>
                  <a:srgbClr val="00B050"/>
                </a:solidFill>
                <a:sym typeface="+mn-ea"/>
              </a:rPr>
              <a:t>相同</a:t>
            </a:r>
            <a:r>
              <a:rPr lang="zh-CN" altLang="en-US">
                <a:sym typeface="+mn-ea"/>
              </a:rPr>
              <a:t>施工条件下实施</a:t>
            </a:r>
            <a:r>
              <a:rPr lang="zh-CN" altLang="en-US">
                <a:solidFill>
                  <a:srgbClr val="00B050"/>
                </a:solidFill>
                <a:sym typeface="+mn-ea"/>
              </a:rPr>
              <a:t>不同</a:t>
            </a:r>
            <a:r>
              <a:rPr lang="zh-CN" altLang="en-US">
                <a:sym typeface="+mn-ea"/>
              </a:rPr>
              <a:t>项目特征的清单项目或</a:t>
            </a:r>
            <a:r>
              <a:rPr lang="zh-CN" altLang="en-US">
                <a:solidFill>
                  <a:srgbClr val="00B050"/>
                </a:solidFill>
                <a:sym typeface="+mn-ea"/>
              </a:rPr>
              <a:t>不同</a:t>
            </a:r>
            <a:r>
              <a:rPr lang="zh-CN" altLang="en-US">
                <a:sym typeface="+mn-ea"/>
              </a:rPr>
              <a:t>施工条件下实施</a:t>
            </a:r>
            <a:r>
              <a:rPr lang="zh-CN" altLang="en-US">
                <a:solidFill>
                  <a:srgbClr val="00B050"/>
                </a:solidFill>
                <a:sym typeface="+mn-ea"/>
              </a:rPr>
              <a:t>相同</a:t>
            </a:r>
            <a:r>
              <a:rPr lang="zh-CN" altLang="en-US">
                <a:sym typeface="+mn-ea"/>
              </a:rPr>
              <a:t>项目特征的清单项目，可依据工程实施情况，结合</a:t>
            </a:r>
            <a:r>
              <a:rPr lang="zh-CN" altLang="en-US">
                <a:solidFill>
                  <a:srgbClr val="00B050"/>
                </a:solidFill>
                <a:sym typeface="+mn-ea"/>
              </a:rPr>
              <a:t>类似项目</a:t>
            </a:r>
            <a:r>
              <a:rPr lang="zh-CN" altLang="en-US">
                <a:sym typeface="+mn-ea"/>
              </a:rPr>
              <a:t>的合同单价</a:t>
            </a:r>
            <a:r>
              <a:rPr lang="zh-CN" altLang="en-US">
                <a:solidFill>
                  <a:srgbClr val="FF0000"/>
                </a:solidFill>
                <a:sym typeface="+mn-ea"/>
              </a:rPr>
              <a:t>计价规则</a:t>
            </a:r>
            <a:r>
              <a:rPr lang="zh-CN" altLang="en-US">
                <a:sym typeface="+mn-ea"/>
              </a:rPr>
              <a:t>及</a:t>
            </a:r>
            <a:r>
              <a:rPr lang="zh-CN" altLang="en-US">
                <a:solidFill>
                  <a:srgbClr val="00B050"/>
                </a:solidFill>
                <a:sym typeface="+mn-ea"/>
              </a:rPr>
              <a:t>报价水平</a:t>
            </a:r>
            <a:r>
              <a:rPr lang="zh-CN" altLang="en-US">
                <a:sym typeface="+mn-ea"/>
              </a:rPr>
              <a:t>，协商确定</a:t>
            </a:r>
            <a:r>
              <a:rPr lang="zh-CN" altLang="en-US">
                <a:solidFill>
                  <a:srgbClr val="00B050"/>
                </a:solidFill>
                <a:sym typeface="+mn-ea"/>
              </a:rPr>
              <a:t>市场合理</a:t>
            </a:r>
            <a:r>
              <a:rPr lang="zh-CN" altLang="en-US">
                <a:sym typeface="+mn-ea"/>
              </a:rPr>
              <a:t>的综合</a:t>
            </a:r>
            <a:r>
              <a:rPr lang="zh-CN" altLang="en-US">
                <a:sym typeface="+mn-ea"/>
              </a:rPr>
              <a:t>单价</a:t>
            </a:r>
            <a:r>
              <a:rPr lang="zh-CN" altLang="en-US">
                <a:sym typeface="+mn-ea"/>
              </a:rPr>
              <a:t>；</a:t>
            </a:r>
            <a:endParaRPr lang="zh-CN" altLang="en-US"/>
          </a:p>
          <a:p>
            <a:r>
              <a:rPr lang="en-US" altLang="zh-CN">
                <a:sym typeface="+mn-ea"/>
              </a:rPr>
              <a:t>4</a:t>
            </a:r>
            <a:r>
              <a:rPr lang="zh-CN" altLang="en-US">
                <a:solidFill>
                  <a:srgbClr val="00B050"/>
                </a:solidFill>
                <a:sym typeface="+mn-ea"/>
              </a:rPr>
              <a:t>不同</a:t>
            </a:r>
            <a:r>
              <a:rPr lang="zh-CN" altLang="en-US">
                <a:sym typeface="+mn-ea"/>
              </a:rPr>
              <a:t>施工条件下实施</a:t>
            </a:r>
            <a:r>
              <a:rPr lang="zh-CN" altLang="en-US">
                <a:solidFill>
                  <a:srgbClr val="00B050"/>
                </a:solidFill>
                <a:sym typeface="+mn-ea"/>
              </a:rPr>
              <a:t>不同</a:t>
            </a:r>
            <a:r>
              <a:rPr lang="zh-CN" altLang="en-US">
                <a:sym typeface="+mn-ea"/>
              </a:rPr>
              <a:t>项目特征的清单项目，可依据工程实施情况，结合</a:t>
            </a:r>
            <a:r>
              <a:rPr lang="zh-CN" altLang="en-US">
                <a:solidFill>
                  <a:srgbClr val="FF0000"/>
                </a:solidFill>
                <a:sym typeface="+mn-ea"/>
              </a:rPr>
              <a:t>同类</a:t>
            </a:r>
            <a:r>
              <a:rPr lang="zh-CN" altLang="en-US">
                <a:sym typeface="+mn-ea"/>
              </a:rPr>
              <a:t>工程</a:t>
            </a:r>
            <a:r>
              <a:rPr lang="zh-CN" altLang="en-US">
                <a:solidFill>
                  <a:srgbClr val="FF0000"/>
                </a:solidFill>
                <a:sym typeface="+mn-ea"/>
              </a:rPr>
              <a:t>类似</a:t>
            </a:r>
            <a:r>
              <a:rPr lang="zh-CN" altLang="en-US">
                <a:sym typeface="+mn-ea"/>
              </a:rPr>
              <a:t>清单项目的综合单价，协商确定</a:t>
            </a:r>
            <a:r>
              <a:rPr lang="zh-CN" altLang="en-US">
                <a:solidFill>
                  <a:srgbClr val="FF0000"/>
                </a:solidFill>
                <a:sym typeface="+mn-ea"/>
              </a:rPr>
              <a:t>市场合理</a:t>
            </a:r>
            <a:r>
              <a:rPr lang="zh-CN" altLang="en-US">
                <a:sym typeface="+mn-ea"/>
              </a:rPr>
              <a:t>的综合单价；</a:t>
            </a:r>
            <a:endParaRPr lang="zh-CN" altLang="en-US"/>
          </a:p>
          <a:p>
            <a:r>
              <a:rPr lang="en-US" altLang="zh-CN">
                <a:sym typeface="+mn-ea"/>
              </a:rPr>
              <a:t>5</a:t>
            </a:r>
            <a:r>
              <a:rPr lang="zh-CN" altLang="en-US">
                <a:sym typeface="+mn-ea"/>
              </a:rPr>
              <a:t>因减少或取消清单项目的工程变更</a:t>
            </a:r>
            <a:r>
              <a:rPr lang="zh-CN" altLang="en-US">
                <a:solidFill>
                  <a:srgbClr val="FF0000"/>
                </a:solidFill>
                <a:sym typeface="+mn-ea"/>
              </a:rPr>
              <a:t>显著改变</a:t>
            </a:r>
            <a:r>
              <a:rPr lang="zh-CN" altLang="en-US">
                <a:sym typeface="+mn-ea"/>
              </a:rPr>
              <a:t>了实施中的工程</a:t>
            </a:r>
            <a:r>
              <a:rPr lang="zh-CN" altLang="en-US">
                <a:solidFill>
                  <a:srgbClr val="FF0000"/>
                </a:solidFill>
                <a:sym typeface="+mn-ea"/>
              </a:rPr>
              <a:t>施工条件</a:t>
            </a:r>
            <a:r>
              <a:rPr lang="zh-CN" altLang="en-US">
                <a:sym typeface="+mn-ea"/>
              </a:rPr>
              <a:t>，可根据实施工程的具体情况、</a:t>
            </a:r>
            <a:r>
              <a:rPr lang="zh-CN" altLang="en-US">
                <a:solidFill>
                  <a:srgbClr val="00B050"/>
                </a:solidFill>
                <a:sym typeface="+mn-ea"/>
              </a:rPr>
              <a:t>市场价格</a:t>
            </a:r>
            <a:r>
              <a:rPr lang="zh-CN" altLang="en-US">
                <a:sym typeface="+mn-ea"/>
              </a:rPr>
              <a:t>、合同单价</a:t>
            </a:r>
            <a:r>
              <a:rPr lang="zh-CN" altLang="en-US">
                <a:solidFill>
                  <a:srgbClr val="00B050"/>
                </a:solidFill>
                <a:sym typeface="+mn-ea"/>
              </a:rPr>
              <a:t>计价规则</a:t>
            </a:r>
            <a:r>
              <a:rPr lang="zh-CN" altLang="en-US">
                <a:sym typeface="+mn-ea"/>
              </a:rPr>
              <a:t>及</a:t>
            </a:r>
            <a:r>
              <a:rPr lang="zh-CN" altLang="en-US">
                <a:solidFill>
                  <a:srgbClr val="00B050"/>
                </a:solidFill>
                <a:sym typeface="+mn-ea"/>
              </a:rPr>
              <a:t>报价水平</a:t>
            </a:r>
            <a:r>
              <a:rPr lang="zh-CN" altLang="en-US">
                <a:sym typeface="+mn-ea"/>
              </a:rPr>
              <a:t>协商确定工程变更的综合单价。</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8.9.2</a:t>
            </a:r>
            <a:r>
              <a:rPr lang="zh-CN" altLang="en-US"/>
              <a:t>采用</a:t>
            </a:r>
            <a:r>
              <a:rPr lang="zh-CN" altLang="en-US">
                <a:solidFill>
                  <a:srgbClr val="FF0000"/>
                </a:solidFill>
              </a:rPr>
              <a:t>单价合同</a:t>
            </a:r>
            <a:r>
              <a:rPr lang="zh-CN" altLang="en-US"/>
              <a:t>的工程，因工程变更或工程量清单缺陷引起分部分项工程的清单工程量发生变化，且工程量变化</a:t>
            </a:r>
            <a:r>
              <a:rPr lang="zh-CN" altLang="en-US">
                <a:solidFill>
                  <a:srgbClr val="FF0000"/>
                </a:solidFill>
              </a:rPr>
              <a:t>超出</a:t>
            </a:r>
            <a:r>
              <a:rPr lang="en-US" altLang="zh-CN">
                <a:solidFill>
                  <a:srgbClr val="FF0000"/>
                </a:solidFill>
              </a:rPr>
              <a:t>15%</a:t>
            </a:r>
            <a:r>
              <a:rPr lang="en-US" altLang="zh-CN"/>
              <a:t>(</a:t>
            </a:r>
            <a:r>
              <a:rPr lang="zh-CN" altLang="en-US"/>
              <a:t>不含</a:t>
            </a:r>
            <a:r>
              <a:rPr lang="en-US" altLang="zh-CN"/>
              <a:t>15%)</a:t>
            </a:r>
            <a:r>
              <a:rPr lang="zh-CN" altLang="en-US"/>
              <a:t>时，发承包双方应按本标准第</a:t>
            </a:r>
            <a:r>
              <a:rPr lang="en-US" altLang="zh-CN"/>
              <a:t>7.1</a:t>
            </a:r>
            <a:r>
              <a:rPr lang="zh-CN" altLang="en-US"/>
              <a:t>节、第</a:t>
            </a:r>
            <a:r>
              <a:rPr lang="en-US" altLang="zh-CN"/>
              <a:t>7.2</a:t>
            </a:r>
            <a:r>
              <a:rPr lang="zh-CN" altLang="en-US"/>
              <a:t>节、第</a:t>
            </a:r>
            <a:r>
              <a:rPr lang="en-US" altLang="zh-CN"/>
              <a:t>7.4</a:t>
            </a:r>
            <a:r>
              <a:rPr lang="zh-CN" altLang="en-US"/>
              <a:t>节规定</a:t>
            </a:r>
            <a:r>
              <a:rPr lang="zh-CN" altLang="en-US"/>
              <a:t>确认的工程变更或工程量清单缺陷引起变化的工程量，按下列规定调整合同价格：</a:t>
            </a:r>
            <a:endParaRPr lang="zh-CN" altLang="en-US"/>
          </a:p>
          <a:p>
            <a:r>
              <a:rPr lang="en-US" altLang="zh-CN"/>
              <a:t>1</a:t>
            </a:r>
            <a:r>
              <a:rPr lang="zh-CN" altLang="en-US"/>
              <a:t>如工程变更或工程量清单缺陷引起</a:t>
            </a:r>
            <a:r>
              <a:rPr lang="zh-CN" altLang="en-US">
                <a:solidFill>
                  <a:srgbClr val="FF0000"/>
                </a:solidFill>
              </a:rPr>
              <a:t>增加</a:t>
            </a:r>
            <a:r>
              <a:rPr lang="zh-CN" altLang="en-US"/>
              <a:t>清单项目及</a:t>
            </a:r>
            <a:r>
              <a:rPr lang="zh-CN" altLang="en-US">
                <a:solidFill>
                  <a:srgbClr val="00B050"/>
                </a:solidFill>
              </a:rPr>
              <a:t>相应清单项目工程量</a:t>
            </a:r>
            <a:r>
              <a:rPr lang="zh-CN" altLang="en-US"/>
              <a:t>的，可依据本标准第</a:t>
            </a:r>
            <a:r>
              <a:rPr lang="en-US" altLang="zh-CN"/>
              <a:t>8.9.1</a:t>
            </a:r>
            <a:r>
              <a:rPr lang="zh-CN" altLang="en-US"/>
              <a:t>条的规定，并结合因</a:t>
            </a:r>
            <a:r>
              <a:rPr lang="zh-CN" altLang="en-US">
                <a:solidFill>
                  <a:srgbClr val="00B050"/>
                </a:solidFill>
              </a:rPr>
              <a:t>增加工程数量</a:t>
            </a:r>
            <a:r>
              <a:rPr lang="zh-CN" altLang="en-US"/>
              <a:t>引起的人工及材料采购</a:t>
            </a:r>
            <a:r>
              <a:rPr lang="zh-CN" altLang="en-US">
                <a:solidFill>
                  <a:srgbClr val="00B050"/>
                </a:solidFill>
              </a:rPr>
              <a:t>价格优惠</a:t>
            </a:r>
            <a:r>
              <a:rPr lang="zh-CN" altLang="en-US"/>
              <a:t>的影响，在</a:t>
            </a:r>
            <a:r>
              <a:rPr lang="zh-CN" altLang="en-US">
                <a:solidFill>
                  <a:srgbClr val="FF0000"/>
                </a:solidFill>
              </a:rPr>
              <a:t>合理下调</a:t>
            </a:r>
            <a:r>
              <a:rPr lang="zh-CN" altLang="en-US"/>
              <a:t>其合同单</a:t>
            </a:r>
            <a:r>
              <a:rPr lang="zh-CN" altLang="en-US"/>
              <a:t>价及新增综合单价后，计算相应清单项目价格，调整合同价格；</a:t>
            </a:r>
            <a:endParaRPr lang="en-US" altLang="zh-CN"/>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2</a:t>
            </a:r>
            <a:r>
              <a:rPr lang="zh-CN" altLang="en-US">
                <a:sym typeface="+mn-ea"/>
              </a:rPr>
              <a:t>如工程变更或工程量清单缺陷引起</a:t>
            </a:r>
            <a:r>
              <a:rPr lang="zh-CN" altLang="en-US">
                <a:solidFill>
                  <a:srgbClr val="FF0000"/>
                </a:solidFill>
                <a:sym typeface="+mn-ea"/>
              </a:rPr>
              <a:t>减少</a:t>
            </a:r>
            <a:r>
              <a:rPr lang="zh-CN" altLang="en-US">
                <a:sym typeface="+mn-ea"/>
              </a:rPr>
              <a:t>清单项目及</a:t>
            </a:r>
            <a:r>
              <a:rPr lang="zh-CN" altLang="en-US">
                <a:solidFill>
                  <a:srgbClr val="00B050"/>
                </a:solidFill>
                <a:sym typeface="+mn-ea"/>
              </a:rPr>
              <a:t>相应清单项目工程量</a:t>
            </a:r>
            <a:r>
              <a:rPr lang="zh-CN" altLang="en-US">
                <a:sym typeface="+mn-ea"/>
              </a:rPr>
              <a:t>的，可依据本标准第</a:t>
            </a:r>
            <a:r>
              <a:rPr lang="en-US" altLang="zh-CN">
                <a:sym typeface="+mn-ea"/>
              </a:rPr>
              <a:t>8.9.1</a:t>
            </a:r>
            <a:r>
              <a:rPr lang="zh-CN" altLang="en-US">
                <a:sym typeface="+mn-ea"/>
              </a:rPr>
              <a:t>条的规定，并结合因</a:t>
            </a:r>
            <a:r>
              <a:rPr lang="zh-CN" altLang="en-US">
                <a:solidFill>
                  <a:srgbClr val="FF0000"/>
                </a:solidFill>
                <a:sym typeface="+mn-ea"/>
              </a:rPr>
              <a:t>减少工程数量</a:t>
            </a:r>
            <a:r>
              <a:rPr lang="zh-CN" altLang="en-US">
                <a:sym typeface="+mn-ea"/>
              </a:rPr>
              <a:t>引起的人工及材料采购价格</a:t>
            </a:r>
            <a:r>
              <a:rPr lang="zh-CN" altLang="en-US">
                <a:solidFill>
                  <a:srgbClr val="00B050"/>
                </a:solidFill>
                <a:sym typeface="+mn-ea"/>
              </a:rPr>
              <a:t>失去优惠</a:t>
            </a:r>
            <a:r>
              <a:rPr lang="zh-CN" altLang="en-US">
                <a:sym typeface="+mn-ea"/>
              </a:rPr>
              <a:t>的影响，在</a:t>
            </a:r>
            <a:r>
              <a:rPr lang="zh-CN" altLang="en-US">
                <a:solidFill>
                  <a:srgbClr val="FF0000"/>
                </a:solidFill>
                <a:sym typeface="+mn-ea"/>
              </a:rPr>
              <a:t>合理上调</a:t>
            </a:r>
            <a:r>
              <a:rPr lang="zh-CN" altLang="en-US">
                <a:sym typeface="+mn-ea"/>
              </a:rPr>
              <a:t>其合同单价及新增综合单价后，计算相应清单项目价格，调整合同价格。</a:t>
            </a:r>
            <a:endParaRPr lang="zh-CN" altLang="en-US" sz="2800"/>
          </a:p>
          <a:p>
            <a:endParaRPr lang="zh-CN" altLang="en-US" sz="28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8.2.2</a:t>
            </a:r>
            <a:r>
              <a:rPr lang="zh-CN" altLang="en-US">
                <a:sym typeface="+mn-ea"/>
              </a:rPr>
              <a:t>采用</a:t>
            </a:r>
            <a:r>
              <a:rPr lang="zh-CN" altLang="en-US">
                <a:solidFill>
                  <a:srgbClr val="FF0000"/>
                </a:solidFill>
                <a:sym typeface="+mn-ea"/>
              </a:rPr>
              <a:t>单价合同</a:t>
            </a:r>
            <a:r>
              <a:rPr lang="zh-CN" altLang="en-US">
                <a:sym typeface="+mn-ea"/>
              </a:rPr>
              <a:t>的工程，按照本标准第</a:t>
            </a:r>
            <a:r>
              <a:rPr lang="en-US" altLang="zh-CN">
                <a:sym typeface="+mn-ea"/>
              </a:rPr>
              <a:t>8.2.1</a:t>
            </a:r>
            <a:r>
              <a:rPr lang="zh-CN" altLang="en-US">
                <a:sym typeface="+mn-ea"/>
              </a:rPr>
              <a:t>条的规定完成工程量</a:t>
            </a:r>
            <a:r>
              <a:rPr lang="zh-CN" altLang="en-US">
                <a:solidFill>
                  <a:srgbClr val="00B050"/>
                </a:solidFill>
                <a:sym typeface="+mn-ea"/>
              </a:rPr>
              <a:t>清单缺陷修正</a:t>
            </a:r>
            <a:r>
              <a:rPr lang="en-US" altLang="zh-CN">
                <a:sym typeface="+mn-ea"/>
              </a:rPr>
              <a:t>的，除</a:t>
            </a:r>
            <a:r>
              <a:rPr lang="en-US" altLang="zh-CN">
                <a:solidFill>
                  <a:srgbClr val="FF0000"/>
                </a:solidFill>
                <a:sym typeface="+mn-ea"/>
              </a:rPr>
              <a:t>安全生产措施</a:t>
            </a:r>
            <a:r>
              <a:rPr lang="zh-CN" altLang="en-US">
                <a:sym typeface="+mn-ea"/>
              </a:rPr>
              <a:t>项目及本标准第</a:t>
            </a:r>
            <a:r>
              <a:rPr lang="en-US" altLang="zh-CN">
                <a:sym typeface="+mn-ea"/>
              </a:rPr>
              <a:t>7.2.1</a:t>
            </a:r>
            <a:r>
              <a:rPr lang="zh-CN" altLang="en-US">
                <a:sym typeface="+mn-ea"/>
              </a:rPr>
              <a:t>条第</a:t>
            </a:r>
            <a:r>
              <a:rPr lang="en-US" altLang="zh-CN">
                <a:sym typeface="+mn-ea"/>
              </a:rPr>
              <a:t>2</a:t>
            </a:r>
            <a:r>
              <a:rPr lang="zh-CN" altLang="en-US">
                <a:sym typeface="+mn-ea"/>
              </a:rPr>
              <a:t>款规定的</a:t>
            </a:r>
            <a:r>
              <a:rPr lang="zh-CN" altLang="en-US">
                <a:solidFill>
                  <a:srgbClr val="00B050"/>
                </a:solidFill>
                <a:sym typeface="+mn-ea"/>
              </a:rPr>
              <a:t>措施项目</a:t>
            </a:r>
            <a:r>
              <a:rPr lang="zh-CN" altLang="en-US">
                <a:sym typeface="+mn-ea"/>
              </a:rPr>
              <a:t>外，合同清单的</a:t>
            </a:r>
            <a:r>
              <a:rPr lang="zh-CN" altLang="en-US">
                <a:solidFill>
                  <a:srgbClr val="00B050"/>
                </a:solidFill>
                <a:sym typeface="+mn-ea"/>
              </a:rPr>
              <a:t>措施项目</a:t>
            </a:r>
            <a:r>
              <a:rPr lang="zh-CN" altLang="en-US">
                <a:sym typeface="+mn-ea"/>
              </a:rPr>
              <a:t>清单及合同</a:t>
            </a:r>
            <a:r>
              <a:rPr lang="zh-CN" altLang="en-US">
                <a:solidFill>
                  <a:srgbClr val="00B050"/>
                </a:solidFill>
                <a:sym typeface="+mn-ea"/>
              </a:rPr>
              <a:t>工期</a:t>
            </a:r>
            <a:r>
              <a:rPr lang="zh-CN" altLang="en-US">
                <a:solidFill>
                  <a:srgbClr val="FF0000"/>
                </a:solidFill>
                <a:sym typeface="+mn-ea"/>
              </a:rPr>
              <a:t>均不应予调整</a:t>
            </a:r>
            <a:r>
              <a:rPr lang="zh-CN" altLang="en-US">
                <a:sym typeface="+mn-ea"/>
              </a:rPr>
              <a:t>。</a:t>
            </a:r>
            <a:endParaRPr lang="zh-CN" altLang="en-US"/>
          </a:p>
          <a:p>
            <a:r>
              <a:rPr lang="zh-CN" altLang="en-US" sz="2800">
                <a:sym typeface="+mn-ea"/>
              </a:rPr>
              <a:t>（</a:t>
            </a:r>
            <a:r>
              <a:rPr lang="en-US" altLang="zh-CN" sz="2800">
                <a:sym typeface="+mn-ea"/>
              </a:rPr>
              <a:t>7.2.1</a:t>
            </a:r>
            <a:r>
              <a:rPr lang="zh-CN" altLang="en-US" sz="2800">
                <a:solidFill>
                  <a:srgbClr val="FF0000"/>
                </a:solidFill>
                <a:sym typeface="+mn-ea"/>
              </a:rPr>
              <a:t>单价合同</a:t>
            </a:r>
            <a:r>
              <a:rPr lang="zh-CN" altLang="en-US" sz="2800">
                <a:sym typeface="+mn-ea"/>
              </a:rPr>
              <a:t>的分部分项工程项目清单工程量应按下列规定计算：</a:t>
            </a:r>
            <a:endParaRPr lang="en-US" altLang="zh-CN" sz="2800">
              <a:sym typeface="+mn-ea"/>
            </a:endParaRPr>
          </a:p>
          <a:p>
            <a:r>
              <a:rPr lang="en-US" altLang="zh-CN" sz="2800">
                <a:sym typeface="+mn-ea"/>
              </a:rPr>
              <a:t>2</a:t>
            </a:r>
            <a:r>
              <a:rPr lang="zh-CN" altLang="en-US" sz="2800">
                <a:sym typeface="+mn-ea"/>
              </a:rPr>
              <a:t>以</a:t>
            </a:r>
            <a:r>
              <a:rPr lang="zh-CN" altLang="en-US" sz="2800">
                <a:solidFill>
                  <a:srgbClr val="FF0000"/>
                </a:solidFill>
                <a:sym typeface="+mn-ea"/>
              </a:rPr>
              <a:t>综合单价</a:t>
            </a:r>
            <a:r>
              <a:rPr lang="zh-CN" altLang="en-US" sz="2800">
                <a:sym typeface="+mn-ea"/>
              </a:rPr>
              <a:t>形式计价，在分部分项工程项目清单中所列属于</a:t>
            </a:r>
            <a:r>
              <a:rPr lang="zh-CN" altLang="en-US" sz="2800">
                <a:solidFill>
                  <a:srgbClr val="00B050"/>
                </a:solidFill>
                <a:sym typeface="+mn-ea"/>
              </a:rPr>
              <a:t>措施项目的模板</a:t>
            </a:r>
            <a:r>
              <a:rPr lang="zh-CN" altLang="en-US" sz="2800">
                <a:sym typeface="+mn-ea"/>
              </a:rPr>
              <a:t>等工程及合同约定</a:t>
            </a:r>
            <a:r>
              <a:rPr lang="zh-CN" altLang="en-US" sz="2800">
                <a:solidFill>
                  <a:srgbClr val="00B050"/>
                </a:solidFill>
                <a:sym typeface="+mn-ea"/>
              </a:rPr>
              <a:t>应予计量</a:t>
            </a:r>
            <a:r>
              <a:rPr lang="zh-CN" altLang="en-US" sz="2800">
                <a:sym typeface="+mn-ea"/>
              </a:rPr>
              <a:t>的其他措施项目，可按本条第</a:t>
            </a:r>
            <a:r>
              <a:rPr lang="en-US" altLang="zh-CN" sz="2800">
                <a:sym typeface="+mn-ea"/>
              </a:rPr>
              <a:t>1</a:t>
            </a:r>
            <a:r>
              <a:rPr lang="zh-CN" altLang="en-US" sz="2800">
                <a:sym typeface="+mn-ea"/>
              </a:rPr>
              <a:t>款的规定执行。）</a:t>
            </a:r>
            <a:endParaRPr lang="zh-CN" altLang="en-US" sz="2800">
              <a:sym typeface="+mn-ea"/>
            </a:endParaRPr>
          </a:p>
          <a:p>
            <a:endParaRPr lang="zh-CN" altLang="en-US" sz="28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8.2.3</a:t>
            </a:r>
            <a:r>
              <a:rPr lang="zh-CN" altLang="en-US">
                <a:sym typeface="+mn-ea"/>
              </a:rPr>
              <a:t>采用</a:t>
            </a:r>
            <a:r>
              <a:rPr lang="zh-CN" altLang="en-US">
                <a:solidFill>
                  <a:srgbClr val="FF0000"/>
                </a:solidFill>
                <a:sym typeface="+mn-ea"/>
              </a:rPr>
              <a:t>总价合同</a:t>
            </a:r>
            <a:r>
              <a:rPr lang="zh-CN" altLang="en-US">
                <a:sym typeface="+mn-ea"/>
              </a:rPr>
              <a:t>的工程，</a:t>
            </a:r>
            <a:r>
              <a:rPr lang="zh-CN" altLang="en-US">
                <a:solidFill>
                  <a:srgbClr val="00B050"/>
                </a:solidFill>
                <a:sym typeface="+mn-ea"/>
              </a:rPr>
              <a:t>合同价格</a:t>
            </a:r>
            <a:r>
              <a:rPr lang="zh-CN" altLang="en-US">
                <a:sym typeface="+mn-ea"/>
              </a:rPr>
              <a:t>及合同</a:t>
            </a:r>
            <a:r>
              <a:rPr lang="zh-CN" altLang="en-US">
                <a:solidFill>
                  <a:srgbClr val="00B050"/>
                </a:solidFill>
                <a:sym typeface="+mn-ea"/>
              </a:rPr>
              <a:t>工期</a:t>
            </a:r>
            <a:r>
              <a:rPr lang="zh-CN" altLang="en-US">
                <a:solidFill>
                  <a:srgbClr val="FF0000"/>
                </a:solidFill>
                <a:sym typeface="+mn-ea"/>
              </a:rPr>
              <a:t>不应因</a:t>
            </a:r>
            <a:r>
              <a:rPr lang="zh-CN" altLang="en-US">
                <a:sym typeface="+mn-ea"/>
              </a:rPr>
              <a:t>合同</a:t>
            </a:r>
            <a:r>
              <a:rPr lang="zh-CN" altLang="en-US">
                <a:solidFill>
                  <a:srgbClr val="00B050"/>
                </a:solidFill>
                <a:sym typeface="+mn-ea"/>
              </a:rPr>
              <a:t>清单缺陷</a:t>
            </a:r>
            <a:r>
              <a:rPr lang="zh-CN" altLang="en-US">
                <a:solidFill>
                  <a:srgbClr val="FF0000"/>
                </a:solidFill>
                <a:sym typeface="+mn-ea"/>
              </a:rPr>
              <a:t>而调整</a:t>
            </a:r>
            <a:r>
              <a:rPr lang="zh-CN" altLang="en-US">
                <a:sym typeface="+mn-ea"/>
              </a:rPr>
              <a:t>。</a:t>
            </a:r>
            <a:endParaRPr lang="zh-CN" altLang="en-US">
              <a:sym typeface="+mn-ea"/>
            </a:endParaRPr>
          </a:p>
          <a:p>
            <a:r>
              <a:rPr lang="zh-CN" altLang="en-US">
                <a:sym typeface="+mn-ea"/>
              </a:rPr>
              <a:t>如存在合同约定的分部分项工程项目清单工程量为</a:t>
            </a:r>
            <a:r>
              <a:rPr lang="zh-CN" altLang="en-US">
                <a:solidFill>
                  <a:srgbClr val="FF0000"/>
                </a:solidFill>
                <a:sym typeface="+mn-ea"/>
              </a:rPr>
              <a:t>暂定数量单价计价</a:t>
            </a:r>
            <a:r>
              <a:rPr lang="zh-CN" altLang="en-US">
                <a:sym typeface="+mn-ea"/>
              </a:rPr>
              <a:t>的项目，可按本标准第</a:t>
            </a:r>
            <a:r>
              <a:rPr lang="en-US" altLang="zh-CN">
                <a:sym typeface="+mn-ea"/>
              </a:rPr>
              <a:t>7.2.1</a:t>
            </a:r>
            <a:r>
              <a:rPr lang="zh-CN" altLang="en-US">
                <a:sym typeface="+mn-ea"/>
              </a:rPr>
              <a:t>条、第</a:t>
            </a:r>
            <a:r>
              <a:rPr lang="en-US" altLang="zh-CN">
                <a:sym typeface="+mn-ea"/>
              </a:rPr>
              <a:t>8.2.1</a:t>
            </a:r>
            <a:r>
              <a:rPr lang="zh-CN" altLang="en-US">
                <a:sym typeface="+mn-ea"/>
              </a:rPr>
              <a:t>条的规定调整。</a:t>
            </a:r>
            <a:endParaRPr lang="zh-CN" altLang="en-US">
              <a:sym typeface="+mn-ea"/>
            </a:endParaRPr>
          </a:p>
          <a:p>
            <a:r>
              <a:rPr lang="zh-CN" altLang="en-US" sz="2300">
                <a:sym typeface="+mn-ea"/>
              </a:rPr>
              <a:t>（</a:t>
            </a:r>
            <a:r>
              <a:rPr lang="en-US" altLang="zh-CN" sz="2300">
                <a:sym typeface="+mn-ea"/>
              </a:rPr>
              <a:t>7.2.1</a:t>
            </a:r>
            <a:r>
              <a:rPr lang="zh-CN" altLang="en-US" sz="2300">
                <a:solidFill>
                  <a:srgbClr val="FF0000"/>
                </a:solidFill>
                <a:sym typeface="+mn-ea"/>
              </a:rPr>
              <a:t>单价合同</a:t>
            </a:r>
            <a:r>
              <a:rPr lang="zh-CN" altLang="en-US" sz="2300">
                <a:sym typeface="+mn-ea"/>
              </a:rPr>
              <a:t>的分部分项工程项目清单工程量计算</a:t>
            </a:r>
            <a:endParaRPr lang="zh-CN" altLang="en-US" sz="2300">
              <a:sym typeface="+mn-ea"/>
            </a:endParaRPr>
          </a:p>
          <a:p>
            <a:r>
              <a:rPr lang="en-US" altLang="zh-CN" sz="2300">
                <a:sym typeface="+mn-ea"/>
              </a:rPr>
              <a:t>8.2.1</a:t>
            </a:r>
            <a:r>
              <a:rPr lang="zh-CN" altLang="en-US" sz="2300">
                <a:sym typeface="+mn-ea"/>
              </a:rPr>
              <a:t>采用</a:t>
            </a:r>
            <a:r>
              <a:rPr lang="zh-CN" altLang="en-US" sz="2300">
                <a:solidFill>
                  <a:srgbClr val="FF0000"/>
                </a:solidFill>
                <a:sym typeface="+mn-ea"/>
              </a:rPr>
              <a:t>单价合同</a:t>
            </a:r>
            <a:r>
              <a:rPr lang="zh-CN" altLang="en-US" sz="2300">
                <a:sym typeface="+mn-ea"/>
              </a:rPr>
              <a:t>的工程，应依据本标准第</a:t>
            </a:r>
            <a:r>
              <a:rPr lang="en-US" altLang="zh-CN" sz="2300">
                <a:sym typeface="+mn-ea"/>
              </a:rPr>
              <a:t>7.2.1</a:t>
            </a:r>
            <a:r>
              <a:rPr lang="zh-CN" altLang="en-US" sz="2300">
                <a:sym typeface="+mn-ea"/>
              </a:rPr>
              <a:t>条的规定重新计量合同图纸的分部分项工程项目清单的所有清单项目及工程量，并按下列规定调整其与已标价工程量清单存在差异的工程量清单缺陷引起的合同价格：</a:t>
            </a:r>
            <a:endParaRPr lang="zh-CN" altLang="en-US" sz="2300"/>
          </a:p>
          <a:p>
            <a:r>
              <a:rPr lang="en-US" altLang="zh-CN" sz="2300">
                <a:sym typeface="+mn-ea"/>
              </a:rPr>
              <a:t>1</a:t>
            </a:r>
            <a:r>
              <a:rPr lang="zh-CN" altLang="en-US" sz="2300">
                <a:sym typeface="+mn-ea"/>
              </a:rPr>
              <a:t>工程量清单缺陷引起</a:t>
            </a:r>
            <a:r>
              <a:rPr lang="zh-CN" altLang="en-US" sz="2300">
                <a:solidFill>
                  <a:srgbClr val="00B050"/>
                </a:solidFill>
                <a:sym typeface="+mn-ea"/>
              </a:rPr>
              <a:t>清单项目变化</a:t>
            </a:r>
            <a:r>
              <a:rPr lang="en-US" altLang="zh-CN" sz="2300">
                <a:sym typeface="+mn-ea"/>
              </a:rPr>
              <a:t>(</a:t>
            </a:r>
            <a:r>
              <a:rPr lang="zh-CN" altLang="en-US" sz="2300">
                <a:sym typeface="+mn-ea"/>
              </a:rPr>
              <a:t>项目增减</a:t>
            </a:r>
            <a:r>
              <a:rPr lang="en-US" altLang="zh-CN" sz="2300">
                <a:sym typeface="+mn-ea"/>
              </a:rPr>
              <a:t>),</a:t>
            </a:r>
            <a:r>
              <a:rPr lang="zh-CN" altLang="en-US" sz="2300">
                <a:sym typeface="+mn-ea"/>
              </a:rPr>
              <a:t>或清单工程量增加或减少且增减工程量</a:t>
            </a:r>
            <a:r>
              <a:rPr lang="zh-CN" altLang="en-US" sz="2300">
                <a:solidFill>
                  <a:srgbClr val="FF0000"/>
                </a:solidFill>
                <a:sym typeface="+mn-ea"/>
              </a:rPr>
              <a:t>未超过</a:t>
            </a:r>
            <a:r>
              <a:rPr lang="zh-CN" altLang="en-US" sz="2300">
                <a:sym typeface="+mn-ea"/>
              </a:rPr>
              <a:t>相应清单项目合同清单所含工程量的</a:t>
            </a:r>
            <a:r>
              <a:rPr lang="en-US" altLang="zh-CN" sz="2300">
                <a:solidFill>
                  <a:srgbClr val="FF0000"/>
                </a:solidFill>
                <a:sym typeface="+mn-ea"/>
              </a:rPr>
              <a:t>15%</a:t>
            </a:r>
            <a:r>
              <a:rPr lang="en-US" altLang="zh-CN" sz="2300">
                <a:sym typeface="+mn-ea"/>
              </a:rPr>
              <a:t>(</a:t>
            </a:r>
            <a:r>
              <a:rPr lang="zh-CN" altLang="en-US" sz="2300">
                <a:sym typeface="+mn-ea"/>
              </a:rPr>
              <a:t>含</a:t>
            </a:r>
            <a:r>
              <a:rPr lang="en-US" altLang="zh-CN" sz="2300">
                <a:sym typeface="+mn-ea"/>
              </a:rPr>
              <a:t>15%)</a:t>
            </a:r>
            <a:r>
              <a:rPr lang="zh-CN" altLang="en-US" sz="2300">
                <a:sym typeface="+mn-ea"/>
              </a:rPr>
              <a:t>的，应按本标准第</a:t>
            </a:r>
            <a:r>
              <a:rPr lang="en-US" altLang="zh-CN" sz="2300">
                <a:sym typeface="+mn-ea"/>
              </a:rPr>
              <a:t>8.9.1</a:t>
            </a:r>
            <a:r>
              <a:rPr lang="zh-CN" altLang="en-US" sz="2300">
                <a:sym typeface="+mn-ea"/>
              </a:rPr>
              <a:t>条的规定计算调整合同价格；</a:t>
            </a:r>
            <a:endParaRPr lang="zh-CN" altLang="en-US" sz="2300"/>
          </a:p>
          <a:p>
            <a:r>
              <a:rPr lang="en-US" altLang="zh-CN" sz="2300">
                <a:sym typeface="+mn-ea"/>
              </a:rPr>
              <a:t>2</a:t>
            </a:r>
            <a:r>
              <a:rPr lang="zh-CN" altLang="en-US" sz="2300">
                <a:sym typeface="+mn-ea"/>
              </a:rPr>
              <a:t>工程量清单缺陷引起清单工程量增加或减少，且增减工程量</a:t>
            </a:r>
            <a:r>
              <a:rPr lang="zh-CN" altLang="en-US" sz="2300">
                <a:solidFill>
                  <a:srgbClr val="FF0000"/>
                </a:solidFill>
                <a:sym typeface="+mn-ea"/>
              </a:rPr>
              <a:t>超过</a:t>
            </a:r>
            <a:r>
              <a:rPr lang="zh-CN" altLang="en-US" sz="2300">
                <a:sym typeface="+mn-ea"/>
              </a:rPr>
              <a:t>相应清单项目合同清单所含工程量的</a:t>
            </a:r>
            <a:r>
              <a:rPr lang="en-US" altLang="zh-CN" sz="2300">
                <a:solidFill>
                  <a:srgbClr val="FF0000"/>
                </a:solidFill>
                <a:sym typeface="+mn-ea"/>
              </a:rPr>
              <a:t>15%</a:t>
            </a:r>
            <a:r>
              <a:rPr lang="en-US" altLang="zh-CN" sz="2300">
                <a:sym typeface="+mn-ea"/>
              </a:rPr>
              <a:t>(</a:t>
            </a:r>
            <a:r>
              <a:rPr lang="zh-CN" altLang="en-US" sz="2300">
                <a:sym typeface="+mn-ea"/>
              </a:rPr>
              <a:t>不含</a:t>
            </a:r>
            <a:r>
              <a:rPr lang="en-US" altLang="zh-CN" sz="2300">
                <a:sym typeface="+mn-ea"/>
              </a:rPr>
              <a:t>15%)</a:t>
            </a:r>
            <a:r>
              <a:rPr lang="zh-CN" altLang="en-US" sz="2300">
                <a:sym typeface="+mn-ea"/>
              </a:rPr>
              <a:t>的，应按本标准第</a:t>
            </a:r>
            <a:r>
              <a:rPr lang="en-US" altLang="zh-CN" sz="2300">
                <a:sym typeface="+mn-ea"/>
              </a:rPr>
              <a:t>8.9.2</a:t>
            </a:r>
            <a:r>
              <a:rPr lang="zh-CN" altLang="en-US" sz="2300">
                <a:sym typeface="+mn-ea"/>
              </a:rPr>
              <a:t>条的规定计算调整合同价格。）</a:t>
            </a:r>
            <a:endParaRPr lang="zh-CN" altLang="en-US" sz="2300"/>
          </a:p>
          <a:p>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8.3</a:t>
            </a:r>
            <a:r>
              <a:rPr lang="zh-CN" altLang="en-US">
                <a:solidFill>
                  <a:srgbClr val="FF0000"/>
                </a:solidFill>
              </a:rPr>
              <a:t>暂列金额</a:t>
            </a:r>
            <a:endParaRPr lang="zh-CN" altLang="en-US">
              <a:solidFill>
                <a:srgbClr val="FF0000"/>
              </a:solidFill>
            </a:endParaRPr>
          </a:p>
          <a:p>
            <a:r>
              <a:rPr lang="en-US" altLang="zh-CN"/>
              <a:t>8.3.1</a:t>
            </a:r>
            <a:r>
              <a:rPr lang="zh-CN" altLang="en-US"/>
              <a:t>合同总价内的暂列金额应由发包人掌握，依据发包人发出的指令使用。</a:t>
            </a:r>
            <a:endParaRPr lang="zh-CN" altLang="en-US"/>
          </a:p>
          <a:p>
            <a:r>
              <a:rPr lang="en-US" altLang="zh-CN"/>
              <a:t>8.3.2</a:t>
            </a:r>
            <a:r>
              <a:rPr lang="zh-CN" altLang="en-US"/>
              <a:t>合同总价内的暂列金额用于</a:t>
            </a:r>
            <a:r>
              <a:rPr lang="zh-CN" altLang="en-US">
                <a:solidFill>
                  <a:srgbClr val="FF0000"/>
                </a:solidFill>
              </a:rPr>
              <a:t>未能完全预见</a:t>
            </a:r>
            <a:r>
              <a:rPr lang="zh-CN" altLang="en-US"/>
              <a:t>或详细说明的工程的，发承包双方应根据双方确认的</a:t>
            </a:r>
            <a:r>
              <a:rPr lang="zh-CN" altLang="en-US">
                <a:solidFill>
                  <a:srgbClr val="00B050"/>
                </a:solidFill>
              </a:rPr>
              <a:t>施工图纸</a:t>
            </a:r>
            <a:r>
              <a:rPr lang="zh-CN" altLang="en-US"/>
              <a:t>计算分部分项工程项目清单工程量，按</a:t>
            </a:r>
            <a:r>
              <a:rPr lang="zh-CN" altLang="en-US">
                <a:solidFill>
                  <a:srgbClr val="00B050"/>
                </a:solidFill>
              </a:rPr>
              <a:t>合同单价</a:t>
            </a:r>
            <a:r>
              <a:rPr lang="zh-CN" altLang="en-US"/>
              <a:t>计算调整价格；完成相关工程引起</a:t>
            </a:r>
            <a:r>
              <a:rPr lang="zh-CN" altLang="en-US">
                <a:solidFill>
                  <a:srgbClr val="FF0000"/>
                </a:solidFill>
              </a:rPr>
              <a:t>措施项目</a:t>
            </a:r>
            <a:r>
              <a:rPr lang="zh-CN" altLang="en-US"/>
              <a:t>费用变化的，可按本标准</a:t>
            </a:r>
            <a:r>
              <a:rPr lang="zh-CN" altLang="en-US">
                <a:solidFill>
                  <a:srgbClr val="00B050"/>
                </a:solidFill>
              </a:rPr>
              <a:t>第</a:t>
            </a:r>
            <a:r>
              <a:rPr lang="en-US" altLang="zh-CN">
                <a:solidFill>
                  <a:srgbClr val="00B050"/>
                </a:solidFill>
              </a:rPr>
              <a:t>8.9</a:t>
            </a:r>
            <a:r>
              <a:rPr lang="zh-CN" altLang="en-US">
                <a:solidFill>
                  <a:srgbClr val="00B050"/>
                </a:solidFill>
              </a:rPr>
              <a:t>节</a:t>
            </a:r>
            <a:r>
              <a:rPr lang="zh-CN" altLang="en-US"/>
              <a:t>的规定计算调整。合同价格应按所确定的调整价格与暂列金额的</a:t>
            </a:r>
            <a:r>
              <a:rPr lang="zh-CN" altLang="en-US">
                <a:solidFill>
                  <a:srgbClr val="00B050"/>
                </a:solidFill>
              </a:rPr>
              <a:t>差异</a:t>
            </a:r>
            <a:r>
              <a:rPr lang="zh-CN" altLang="en-US"/>
              <a:t>进行</a:t>
            </a:r>
            <a:r>
              <a:rPr lang="zh-CN" altLang="en-US">
                <a:solidFill>
                  <a:srgbClr val="00B050"/>
                </a:solidFill>
              </a:rPr>
              <a:t>调整</a:t>
            </a:r>
            <a:r>
              <a:rPr lang="zh-CN" altLang="en-US"/>
              <a:t>。</a:t>
            </a:r>
            <a:r>
              <a:rPr lang="zh-CN" altLang="en-US">
                <a:solidFill>
                  <a:srgbClr val="00B050"/>
                </a:solidFill>
              </a:rPr>
              <a:t>（</a:t>
            </a:r>
            <a:r>
              <a:rPr lang="en-US" altLang="zh-CN">
                <a:solidFill>
                  <a:srgbClr val="00B050"/>
                </a:solidFill>
                <a:sym typeface="+mn-ea"/>
              </a:rPr>
              <a:t>8.9</a:t>
            </a:r>
            <a:r>
              <a:rPr lang="zh-CN" altLang="en-US">
                <a:solidFill>
                  <a:srgbClr val="00B050"/>
                </a:solidFill>
                <a:sym typeface="+mn-ea"/>
              </a:rPr>
              <a:t>工程变更</a:t>
            </a:r>
            <a:r>
              <a:rPr lang="zh-CN" altLang="en-US">
                <a:solidFill>
                  <a:srgbClr val="00B050"/>
                </a:solidFill>
              </a:rPr>
              <a:t>）</a:t>
            </a:r>
            <a:endParaRPr lang="zh-CN" altLang="en-US">
              <a:solidFill>
                <a:srgbClr val="00B050"/>
              </a:solidFill>
            </a:endParaRPr>
          </a:p>
          <a:p>
            <a:r>
              <a:rPr lang="en-US" altLang="zh-CN"/>
              <a:t>8.3.3</a:t>
            </a:r>
            <a:r>
              <a:rPr lang="zh-CN" altLang="en-US"/>
              <a:t>合同总价内的暂列金额用于工程</a:t>
            </a:r>
            <a:r>
              <a:rPr lang="zh-CN" altLang="en-US">
                <a:solidFill>
                  <a:srgbClr val="FF0000"/>
                </a:solidFill>
              </a:rPr>
              <a:t>合同价格调整</a:t>
            </a:r>
            <a:r>
              <a:rPr lang="zh-CN" altLang="en-US"/>
              <a:t>的，发承包双方应按本标准第</a:t>
            </a:r>
            <a:r>
              <a:rPr lang="en-US" altLang="zh-CN"/>
              <a:t>7</a:t>
            </a:r>
            <a:r>
              <a:rPr lang="zh-CN" altLang="en-US"/>
              <a:t>章、第</a:t>
            </a:r>
            <a:r>
              <a:rPr lang="en-US" altLang="zh-CN"/>
              <a:t>8</a:t>
            </a:r>
            <a:r>
              <a:rPr lang="zh-CN" altLang="en-US"/>
              <a:t>章的规定计算调整价格，合同价格应按所确定的调整价格与暂列金额的</a:t>
            </a:r>
            <a:r>
              <a:rPr lang="zh-CN" altLang="en-US">
                <a:solidFill>
                  <a:srgbClr val="00B050"/>
                </a:solidFill>
              </a:rPr>
              <a:t>差异</a:t>
            </a:r>
            <a:r>
              <a:rPr lang="zh-CN" altLang="en-US"/>
              <a:t>进行</a:t>
            </a:r>
            <a:r>
              <a:rPr lang="zh-CN" altLang="en-US">
                <a:solidFill>
                  <a:srgbClr val="00B050"/>
                </a:solidFill>
              </a:rPr>
              <a:t>调整</a:t>
            </a:r>
            <a:r>
              <a:rPr lang="zh-CN" altLang="en-US"/>
              <a:t>。</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8.3.4</a:t>
            </a:r>
            <a:r>
              <a:rPr lang="zh-CN" altLang="en-US"/>
              <a:t>发生</a:t>
            </a:r>
            <a:r>
              <a:rPr lang="zh-CN" altLang="en-US">
                <a:solidFill>
                  <a:srgbClr val="00B050"/>
                </a:solidFill>
              </a:rPr>
              <a:t>工程变更、工程索赔</a:t>
            </a:r>
            <a:r>
              <a:rPr lang="zh-CN" altLang="en-US"/>
              <a:t>而引起</a:t>
            </a:r>
            <a:r>
              <a:rPr lang="zh-CN" altLang="en-US">
                <a:solidFill>
                  <a:srgbClr val="FF0000"/>
                </a:solidFill>
              </a:rPr>
              <a:t>措施项目、合同工期</a:t>
            </a:r>
            <a:r>
              <a:rPr lang="zh-CN" altLang="en-US"/>
              <a:t>变化的，应分别按本标准第</a:t>
            </a:r>
            <a:r>
              <a:rPr lang="en-US" altLang="zh-CN"/>
              <a:t>8.9</a:t>
            </a:r>
            <a:r>
              <a:rPr lang="zh-CN" altLang="en-US"/>
              <a:t>节、第</a:t>
            </a:r>
            <a:r>
              <a:rPr lang="en-US" altLang="zh-CN"/>
              <a:t>8.11</a:t>
            </a:r>
            <a:r>
              <a:rPr lang="zh-CN" altLang="en-US"/>
              <a:t>节规定调整措施项目费用和合同工期，合同价格应按所确定的调整价格与</a:t>
            </a:r>
            <a:r>
              <a:rPr lang="zh-CN" altLang="en-US">
                <a:solidFill>
                  <a:srgbClr val="FF0000"/>
                </a:solidFill>
              </a:rPr>
              <a:t>暂列金额</a:t>
            </a:r>
            <a:r>
              <a:rPr lang="zh-CN" altLang="en-US">
                <a:solidFill>
                  <a:srgbClr val="00B050"/>
                </a:solidFill>
                <a:sym typeface="+mn-ea"/>
              </a:rPr>
              <a:t>的差异调整；发生其他用于合同价格调整</a:t>
            </a:r>
            <a:r>
              <a:rPr lang="zh-CN" altLang="en-US"/>
              <a:t>的</a:t>
            </a:r>
            <a:r>
              <a:rPr lang="zh-CN" altLang="en-US">
                <a:solidFill>
                  <a:srgbClr val="FF0000"/>
                </a:solidFill>
              </a:rPr>
              <a:t>暂列金额事件</a:t>
            </a:r>
            <a:r>
              <a:rPr lang="zh-CN" altLang="en-US"/>
              <a:t>的，合同清单的</a:t>
            </a:r>
            <a:r>
              <a:rPr lang="zh-CN" altLang="en-US">
                <a:solidFill>
                  <a:srgbClr val="FF0000"/>
                </a:solidFill>
              </a:rPr>
              <a:t>措施项目费与合同工期均不应做调整</a:t>
            </a:r>
            <a:r>
              <a:rPr lang="zh-CN" altLang="en-US"/>
              <a:t>。</a:t>
            </a:r>
            <a:endParaRPr lang="zh-CN" altLang="en-US"/>
          </a:p>
          <a:p>
            <a:r>
              <a:rPr lang="zh-CN" altLang="en-US">
                <a:solidFill>
                  <a:srgbClr val="00B050"/>
                </a:solidFill>
                <a:sym typeface="+mn-ea"/>
              </a:rPr>
              <a:t>（</a:t>
            </a:r>
            <a:r>
              <a:rPr lang="en-US" altLang="zh-CN">
                <a:solidFill>
                  <a:srgbClr val="00B050"/>
                </a:solidFill>
                <a:sym typeface="+mn-ea"/>
              </a:rPr>
              <a:t>8.9</a:t>
            </a:r>
            <a:r>
              <a:rPr lang="zh-CN" altLang="en-US">
                <a:solidFill>
                  <a:srgbClr val="00B050"/>
                </a:solidFill>
                <a:sym typeface="+mn-ea"/>
              </a:rPr>
              <a:t>工程变更；</a:t>
            </a:r>
            <a:r>
              <a:rPr lang="en-US" altLang="zh-CN">
                <a:solidFill>
                  <a:srgbClr val="00B050"/>
                </a:solidFill>
                <a:sym typeface="+mn-ea"/>
              </a:rPr>
              <a:t>8.11</a:t>
            </a:r>
            <a:r>
              <a:rPr lang="zh-CN" altLang="en-US">
                <a:solidFill>
                  <a:srgbClr val="00B050"/>
                </a:solidFill>
                <a:sym typeface="+mn-ea"/>
              </a:rPr>
              <a:t>工程索赔）</a:t>
            </a:r>
            <a:endParaRPr lang="zh-CN" altLang="en-US">
              <a:solidFill>
                <a:srgbClr val="00B050"/>
              </a:solidFill>
            </a:endParaRPr>
          </a:p>
          <a:p>
            <a:r>
              <a:rPr lang="en-US" altLang="zh-CN"/>
              <a:t>8.3.5</a:t>
            </a:r>
            <a:r>
              <a:rPr lang="zh-CN" altLang="en-US"/>
              <a:t>在合同履行过程中</a:t>
            </a:r>
            <a:r>
              <a:rPr lang="zh-CN" altLang="en-US">
                <a:solidFill>
                  <a:srgbClr val="00B050"/>
                </a:solidFill>
              </a:rPr>
              <a:t>没有发生</a:t>
            </a:r>
            <a:r>
              <a:rPr lang="en-US" altLang="zh-CN"/>
              <a:t>暂列金额调整事件的，合同总价包括的暂列金额应在</a:t>
            </a:r>
            <a:r>
              <a:rPr lang="en-US" altLang="zh-CN">
                <a:solidFill>
                  <a:srgbClr val="00B050"/>
                </a:solidFill>
              </a:rPr>
              <a:t>结算时全部扣除</a:t>
            </a:r>
            <a:r>
              <a:rPr lang="zh-CN" altLang="en-US"/>
              <a:t>；如发生暂列金额调整事件的，发承包双方应按本标准第</a:t>
            </a:r>
            <a:r>
              <a:rPr lang="en-US" altLang="zh-CN"/>
              <a:t>8</a:t>
            </a:r>
            <a:r>
              <a:rPr lang="zh-CN" altLang="en-US"/>
              <a:t>章的相关规定进行暂列金额调整价格的申</a:t>
            </a:r>
            <a:r>
              <a:rPr lang="zh-CN" altLang="en-US"/>
              <a:t>报、核实及确定，并按本标准第</a:t>
            </a:r>
            <a:r>
              <a:rPr lang="en-US" altLang="zh-CN"/>
              <a:t>9</a:t>
            </a:r>
            <a:r>
              <a:rPr lang="zh-CN" altLang="en-US"/>
              <a:t>章、第</a:t>
            </a:r>
            <a:r>
              <a:rPr lang="en-US" altLang="zh-CN"/>
              <a:t>10</a:t>
            </a:r>
            <a:r>
              <a:rPr lang="zh-CN" altLang="en-US"/>
              <a:t>章的规定支付相应的价款。</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8.4</a:t>
            </a:r>
            <a:r>
              <a:rPr lang="en-US" altLang="zh-CN">
                <a:solidFill>
                  <a:srgbClr val="FF0000"/>
                </a:solidFill>
              </a:rPr>
              <a:t>暂估价</a:t>
            </a:r>
            <a:endParaRPr lang="zh-CN" altLang="en-US"/>
          </a:p>
          <a:p>
            <a:r>
              <a:rPr lang="en-US" altLang="zh-CN"/>
              <a:t>8.4.1</a:t>
            </a:r>
            <a:r>
              <a:rPr lang="zh-CN" altLang="en-US"/>
              <a:t>工程量清单中给定</a:t>
            </a:r>
            <a:r>
              <a:rPr lang="zh-CN" altLang="en-US">
                <a:solidFill>
                  <a:srgbClr val="00B050"/>
                </a:solidFill>
              </a:rPr>
              <a:t>暂估价的材料</a:t>
            </a:r>
            <a:r>
              <a:rPr lang="zh-CN" altLang="en-US"/>
              <a:t>和</a:t>
            </a:r>
            <a:r>
              <a:rPr lang="en-US" altLang="zh-CN"/>
              <a:t>(</a:t>
            </a:r>
            <a:r>
              <a:rPr lang="zh-CN" altLang="en-US"/>
              <a:t>或</a:t>
            </a:r>
            <a:r>
              <a:rPr lang="en-US" altLang="zh-CN"/>
              <a:t>)</a:t>
            </a:r>
            <a:r>
              <a:rPr lang="zh-CN" altLang="en-US">
                <a:solidFill>
                  <a:srgbClr val="00B050"/>
                </a:solidFill>
              </a:rPr>
              <a:t>暂估价的专业工程</a:t>
            </a:r>
            <a:r>
              <a:rPr lang="zh-CN" altLang="en-US"/>
              <a:t>属于依法</a:t>
            </a:r>
            <a:r>
              <a:rPr lang="zh-CN" altLang="en-US">
                <a:solidFill>
                  <a:srgbClr val="FF0000"/>
                </a:solidFill>
              </a:rPr>
              <a:t>必须招标</a:t>
            </a:r>
            <a:r>
              <a:rPr lang="zh-CN" altLang="en-US"/>
              <a:t>的，应以招标确定的</a:t>
            </a:r>
            <a:r>
              <a:rPr lang="zh-CN" altLang="en-US">
                <a:solidFill>
                  <a:srgbClr val="FF0000"/>
                </a:solidFill>
              </a:rPr>
              <a:t>材料税前价格</a:t>
            </a:r>
            <a:r>
              <a:rPr lang="zh-CN" altLang="en-US"/>
              <a:t>和</a:t>
            </a:r>
            <a:r>
              <a:rPr lang="en-US" altLang="zh-CN"/>
              <a:t>(</a:t>
            </a:r>
            <a:r>
              <a:rPr lang="zh-CN" altLang="en-US"/>
              <a:t>或</a:t>
            </a:r>
            <a:r>
              <a:rPr lang="en-US" altLang="zh-CN"/>
              <a:t>)</a:t>
            </a:r>
            <a:r>
              <a:rPr lang="zh-CN" altLang="en-US">
                <a:solidFill>
                  <a:srgbClr val="FF0000"/>
                </a:solidFill>
              </a:rPr>
              <a:t>含税专业分包工程价</a:t>
            </a:r>
            <a:r>
              <a:rPr lang="zh-CN" altLang="en-US"/>
              <a:t>格</a:t>
            </a:r>
            <a:r>
              <a:rPr lang="zh-CN" altLang="en-US">
                <a:solidFill>
                  <a:schemeClr val="tx1"/>
                </a:solidFill>
              </a:rPr>
              <a:t>取代</a:t>
            </a:r>
            <a:r>
              <a:rPr lang="zh-CN" altLang="en-US"/>
              <a:t>暂估价，调整合同价格。</a:t>
            </a:r>
            <a:endParaRPr lang="zh-CN" altLang="en-US"/>
          </a:p>
          <a:p>
            <a:r>
              <a:rPr lang="en-US" altLang="zh-CN"/>
              <a:t>8.4.2</a:t>
            </a:r>
            <a:r>
              <a:rPr lang="zh-CN" altLang="en-US"/>
              <a:t>由</a:t>
            </a:r>
            <a:r>
              <a:rPr lang="zh-CN" altLang="en-US">
                <a:solidFill>
                  <a:srgbClr val="00B050"/>
                </a:solidFill>
              </a:rPr>
              <a:t>发包人</a:t>
            </a:r>
            <a:r>
              <a:rPr lang="zh-CN" altLang="en-US"/>
              <a:t>作为招标人进行暂估价材料、暂估价专业工程招标的，发包人应承担</a:t>
            </a:r>
            <a:r>
              <a:rPr lang="zh-CN" altLang="en-US">
                <a:solidFill>
                  <a:srgbClr val="00B050"/>
                </a:solidFill>
              </a:rPr>
              <a:t>组织招标</a:t>
            </a:r>
            <a:r>
              <a:rPr lang="zh-CN" altLang="en-US"/>
              <a:t>工作有关的费用。需要承包人配合的，承包人应</a:t>
            </a:r>
            <a:r>
              <a:rPr lang="zh-CN" altLang="en-US">
                <a:solidFill>
                  <a:srgbClr val="00B050"/>
                </a:solidFill>
              </a:rPr>
              <a:t>自行承担</a:t>
            </a:r>
            <a:r>
              <a:rPr lang="zh-CN" altLang="en-US"/>
              <a:t>其配合费用。</a:t>
            </a:r>
            <a:endParaRPr lang="zh-CN" altLang="en-US"/>
          </a:p>
          <a:p>
            <a:r>
              <a:rPr lang="en-US" altLang="zh-CN"/>
              <a:t>8.4.3</a:t>
            </a:r>
            <a:r>
              <a:rPr lang="zh-CN" altLang="en-US"/>
              <a:t>由</a:t>
            </a:r>
            <a:r>
              <a:rPr lang="zh-CN" altLang="en-US">
                <a:solidFill>
                  <a:srgbClr val="00B050"/>
                </a:solidFill>
              </a:rPr>
              <a:t>承包人</a:t>
            </a:r>
            <a:r>
              <a:rPr lang="zh-CN" altLang="en-US"/>
              <a:t>作为招标人进行暂估价材料、暂估价专业工程招标的，承包人应承担</a:t>
            </a:r>
            <a:r>
              <a:rPr lang="zh-CN" altLang="en-US">
                <a:solidFill>
                  <a:srgbClr val="00B050"/>
                </a:solidFill>
              </a:rPr>
              <a:t>组织招标</a:t>
            </a:r>
            <a:r>
              <a:rPr lang="zh-CN" altLang="en-US"/>
              <a:t>工作有关的费用，其费用应被认为已经包括在承包人的投标总价</a:t>
            </a:r>
            <a:r>
              <a:rPr lang="en-US" altLang="zh-CN"/>
              <a:t>(</a:t>
            </a:r>
            <a:r>
              <a:rPr lang="zh-CN" altLang="en-US"/>
              <a:t>合同签订价格</a:t>
            </a:r>
            <a:r>
              <a:rPr lang="en-US" altLang="zh-CN"/>
              <a:t>)</a:t>
            </a:r>
            <a:r>
              <a:rPr lang="zh-CN" altLang="en-US"/>
              <a:t>中。需要发包人配合的，发包人应</a:t>
            </a:r>
            <a:r>
              <a:rPr lang="zh-CN" altLang="en-US">
                <a:solidFill>
                  <a:srgbClr val="00B050"/>
                </a:solidFill>
              </a:rPr>
              <a:t>自行承担</a:t>
            </a:r>
            <a:r>
              <a:rPr lang="zh-CN" altLang="en-US"/>
              <a:t>其配合费用。</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800">
                <a:sym typeface="+mn-ea"/>
              </a:rPr>
              <a:t>8.4.4</a:t>
            </a:r>
            <a:r>
              <a:rPr lang="zh-CN" altLang="en-US" sz="2800">
                <a:sym typeface="+mn-ea"/>
              </a:rPr>
              <a:t>由发包人和承包人</a:t>
            </a:r>
            <a:r>
              <a:rPr lang="zh-CN" altLang="en-US" sz="2800">
                <a:solidFill>
                  <a:srgbClr val="FF0000"/>
                </a:solidFill>
                <a:sym typeface="+mn-ea"/>
              </a:rPr>
              <a:t>共同作为招标人</a:t>
            </a:r>
            <a:r>
              <a:rPr lang="zh-CN" altLang="en-US" sz="2800">
                <a:sym typeface="+mn-ea"/>
              </a:rPr>
              <a:t>进行暂估价材料、暂估价专业工程招标的，发承包双方应</a:t>
            </a:r>
            <a:r>
              <a:rPr lang="zh-CN" altLang="en-US" sz="2800">
                <a:solidFill>
                  <a:srgbClr val="00B050"/>
                </a:solidFill>
                <a:sym typeface="+mn-ea"/>
              </a:rPr>
              <a:t>各自承担</a:t>
            </a:r>
            <a:r>
              <a:rPr lang="zh-CN" altLang="en-US" sz="2800">
                <a:sym typeface="+mn-ea"/>
              </a:rPr>
              <a:t>相应的费用。</a:t>
            </a:r>
            <a:endParaRPr lang="zh-CN" altLang="en-US" sz="2800"/>
          </a:p>
          <a:p>
            <a:r>
              <a:rPr lang="en-US" altLang="zh-CN" sz="2800"/>
              <a:t>8.4.5</a:t>
            </a:r>
            <a:r>
              <a:rPr lang="zh-CN" altLang="en-US" sz="2800"/>
              <a:t>工程量清单中给定</a:t>
            </a:r>
            <a:r>
              <a:rPr lang="zh-CN" altLang="en-US" sz="2800">
                <a:solidFill>
                  <a:srgbClr val="00B050"/>
                </a:solidFill>
              </a:rPr>
              <a:t>暂估价的材料</a:t>
            </a:r>
            <a:r>
              <a:rPr lang="zh-CN" altLang="en-US" sz="2800">
                <a:solidFill>
                  <a:srgbClr val="FF0000"/>
                </a:solidFill>
              </a:rPr>
              <a:t>不属于</a:t>
            </a:r>
            <a:r>
              <a:rPr lang="zh-CN" altLang="en-US" sz="2800"/>
              <a:t>依法必须招标的，可由</a:t>
            </a:r>
            <a:r>
              <a:rPr lang="zh-CN" altLang="en-US" sz="2800">
                <a:solidFill>
                  <a:srgbClr val="00B050"/>
                </a:solidFill>
              </a:rPr>
              <a:t>承包人</a:t>
            </a:r>
            <a:r>
              <a:rPr lang="zh-CN" altLang="en-US" sz="2800"/>
              <a:t>进行</a:t>
            </a:r>
            <a:r>
              <a:rPr lang="zh-CN" altLang="en-US" sz="2800">
                <a:solidFill>
                  <a:srgbClr val="FF0000"/>
                </a:solidFill>
              </a:rPr>
              <a:t>市场采购询价或自主报价</a:t>
            </a:r>
            <a:r>
              <a:rPr lang="zh-CN" altLang="en-US" sz="2800"/>
              <a:t>，经发包人</a:t>
            </a:r>
            <a:r>
              <a:rPr lang="zh-CN" altLang="en-US" sz="2800">
                <a:solidFill>
                  <a:srgbClr val="00B050"/>
                </a:solidFill>
              </a:rPr>
              <a:t>确认</a:t>
            </a:r>
            <a:r>
              <a:rPr lang="zh-CN" altLang="en-US" sz="2800"/>
              <a:t>价格后以税前价格取代暂估价，或可由发承包</a:t>
            </a:r>
            <a:r>
              <a:rPr lang="zh-CN" altLang="en-US" sz="2800">
                <a:solidFill>
                  <a:srgbClr val="FF0000"/>
                </a:solidFill>
              </a:rPr>
              <a:t>双方</a:t>
            </a:r>
            <a:r>
              <a:rPr lang="zh-CN" altLang="en-US" sz="2800">
                <a:solidFill>
                  <a:schemeClr val="tx1"/>
                </a:solidFill>
              </a:rPr>
              <a:t>共同询价</a:t>
            </a:r>
            <a:r>
              <a:rPr lang="zh-CN" altLang="en-US" sz="2800"/>
              <a:t>确认价格后以税前价格</a:t>
            </a:r>
            <a:r>
              <a:rPr lang="zh-CN" altLang="en-US" sz="2800"/>
              <a:t>取代暂估价，并计算相应价格调整引起的增值税变化，调整合同价格。</a:t>
            </a:r>
            <a:endParaRPr lang="zh-CN" altLang="en-US" sz="2800"/>
          </a:p>
          <a:p>
            <a:r>
              <a:rPr lang="en-US" altLang="zh-CN" sz="2800"/>
              <a:t>8.4.6</a:t>
            </a:r>
            <a:r>
              <a:rPr lang="zh-CN" altLang="en-US" sz="2800"/>
              <a:t>工程量清单中给定材料暂估价的清单项目价格调整，应</a:t>
            </a:r>
            <a:r>
              <a:rPr lang="zh-CN" altLang="en-US" sz="2800">
                <a:solidFill>
                  <a:srgbClr val="FF0000"/>
                </a:solidFill>
              </a:rPr>
              <a:t>只调整</a:t>
            </a:r>
            <a:r>
              <a:rPr lang="zh-CN" altLang="en-US" sz="2800"/>
              <a:t>综合单价的</a:t>
            </a:r>
            <a:r>
              <a:rPr lang="zh-CN" altLang="en-US" sz="2800">
                <a:solidFill>
                  <a:srgbClr val="00B050"/>
                </a:solidFill>
              </a:rPr>
              <a:t>材料暂估价</a:t>
            </a:r>
            <a:r>
              <a:rPr lang="zh-CN" altLang="en-US" sz="2800"/>
              <a:t>价格，合同清单中该清单项目的</a:t>
            </a:r>
            <a:r>
              <a:rPr lang="zh-CN" altLang="en-US" sz="2800">
                <a:solidFill>
                  <a:srgbClr val="00B050"/>
                </a:solidFill>
              </a:rPr>
              <a:t>综合单价</a:t>
            </a:r>
            <a:r>
              <a:rPr lang="zh-CN" altLang="en-US" sz="2800"/>
              <a:t>的</a:t>
            </a:r>
            <a:r>
              <a:rPr lang="zh-CN" altLang="en-US" sz="2800">
                <a:solidFill>
                  <a:srgbClr val="FF0000"/>
                </a:solidFill>
              </a:rPr>
              <a:t>其他费用不宜做调整</a:t>
            </a:r>
            <a:r>
              <a:rPr lang="zh-CN" altLang="en-US" sz="2800"/>
              <a:t>，调整后的合同单价可用于本标准第</a:t>
            </a:r>
            <a:r>
              <a:rPr lang="en-US" altLang="zh-CN" sz="2800"/>
              <a:t>8.2</a:t>
            </a:r>
            <a:r>
              <a:rPr lang="zh-CN" altLang="en-US" sz="2800"/>
              <a:t>节、第</a:t>
            </a:r>
            <a:r>
              <a:rPr lang="en-US" altLang="zh-CN" sz="2800"/>
              <a:t>8.3</a:t>
            </a:r>
            <a:r>
              <a:rPr lang="zh-CN" altLang="en-US" sz="2800"/>
              <a:t>节、第</a:t>
            </a:r>
            <a:r>
              <a:rPr lang="en-US" altLang="zh-CN" sz="2800"/>
              <a:t>8.9</a:t>
            </a:r>
            <a:r>
              <a:rPr lang="zh-CN" altLang="en-US" sz="2800"/>
              <a:t>节规定的工程量</a:t>
            </a:r>
            <a:r>
              <a:rPr lang="zh-CN" altLang="en-US" sz="2800">
                <a:solidFill>
                  <a:srgbClr val="00B050"/>
                </a:solidFill>
              </a:rPr>
              <a:t>清单缺陷、暂列金额、工程变更</a:t>
            </a:r>
            <a:r>
              <a:rPr lang="zh-CN" altLang="en-US" sz="2800"/>
              <a:t>的计价。</a:t>
            </a:r>
            <a:endParaRPr lang="zh-CN" altLang="en-US" sz="2800"/>
          </a:p>
          <a:p>
            <a:endParaRPr lang="zh-CN" altLang="en-US" sz="28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8.4.7</a:t>
            </a:r>
            <a:r>
              <a:rPr lang="zh-CN" altLang="en-US">
                <a:sym typeface="+mn-ea"/>
              </a:rPr>
              <a:t>工程量清单中给定</a:t>
            </a:r>
            <a:r>
              <a:rPr lang="zh-CN" altLang="en-US">
                <a:solidFill>
                  <a:srgbClr val="00B050"/>
                </a:solidFill>
                <a:sym typeface="+mn-ea"/>
              </a:rPr>
              <a:t>暂估价的专业工程</a:t>
            </a:r>
            <a:r>
              <a:rPr lang="zh-CN" altLang="en-US">
                <a:solidFill>
                  <a:srgbClr val="FF0000"/>
                </a:solidFill>
                <a:sym typeface="+mn-ea"/>
              </a:rPr>
              <a:t>不属于</a:t>
            </a:r>
            <a:r>
              <a:rPr lang="zh-CN" altLang="en-US">
                <a:sym typeface="+mn-ea"/>
              </a:rPr>
              <a:t>依法必须招标的，可按本标准</a:t>
            </a:r>
            <a:r>
              <a:rPr lang="zh-CN" altLang="en-US">
                <a:solidFill>
                  <a:srgbClr val="00B050"/>
                </a:solidFill>
                <a:sym typeface="+mn-ea"/>
              </a:rPr>
              <a:t>第</a:t>
            </a:r>
            <a:r>
              <a:rPr lang="en-US" altLang="zh-CN">
                <a:solidFill>
                  <a:srgbClr val="00B050"/>
                </a:solidFill>
                <a:sym typeface="+mn-ea"/>
              </a:rPr>
              <a:t>8.10</a:t>
            </a:r>
            <a:r>
              <a:rPr lang="zh-CN" altLang="en-US">
                <a:solidFill>
                  <a:srgbClr val="00B050"/>
                </a:solidFill>
                <a:sym typeface="+mn-ea"/>
              </a:rPr>
              <a:t>节</a:t>
            </a:r>
            <a:r>
              <a:rPr lang="zh-CN" altLang="en-US">
                <a:sym typeface="+mn-ea"/>
              </a:rPr>
              <a:t>的相关规定确定</a:t>
            </a:r>
            <a:r>
              <a:rPr lang="zh-CN" altLang="en-US">
                <a:solidFill>
                  <a:srgbClr val="FF0000"/>
                </a:solidFill>
                <a:sym typeface="+mn-ea"/>
              </a:rPr>
              <a:t>含增值税</a:t>
            </a:r>
            <a:r>
              <a:rPr lang="zh-CN" altLang="en-US">
                <a:sym typeface="+mn-ea"/>
              </a:rPr>
              <a:t>专业工程价格，并以此取代专业工程暂估价，或可由发承包</a:t>
            </a:r>
            <a:r>
              <a:rPr lang="zh-CN" altLang="en-US">
                <a:solidFill>
                  <a:srgbClr val="FF0000"/>
                </a:solidFill>
                <a:sym typeface="+mn-ea"/>
              </a:rPr>
              <a:t>双方共同招标</a:t>
            </a:r>
            <a:r>
              <a:rPr lang="zh-CN" altLang="en-US">
                <a:sym typeface="+mn-ea"/>
              </a:rPr>
              <a:t>确定含增值税</a:t>
            </a:r>
            <a:r>
              <a:rPr lang="zh-CN" altLang="en-US">
                <a:sym typeface="+mn-ea"/>
              </a:rPr>
              <a:t>专业分包工程价格取代专业工程暂估价，调整合同价格。</a:t>
            </a:r>
            <a:endParaRPr lang="zh-CN" altLang="en-US">
              <a:sym typeface="+mn-ea"/>
            </a:endParaRPr>
          </a:p>
          <a:p>
            <a:r>
              <a:rPr lang="zh-CN" altLang="en-US">
                <a:solidFill>
                  <a:srgbClr val="00B050"/>
                </a:solidFill>
                <a:sym typeface="+mn-ea"/>
              </a:rPr>
              <a:t>（</a:t>
            </a:r>
            <a:r>
              <a:rPr lang="en-US" altLang="zh-CN">
                <a:solidFill>
                  <a:srgbClr val="00B050"/>
                </a:solidFill>
                <a:sym typeface="+mn-ea"/>
              </a:rPr>
              <a:t>8.10</a:t>
            </a:r>
            <a:r>
              <a:rPr lang="zh-CN" altLang="en-US">
                <a:solidFill>
                  <a:srgbClr val="00B050"/>
                </a:solidFill>
                <a:sym typeface="+mn-ea"/>
              </a:rPr>
              <a:t>新增工程）</a:t>
            </a:r>
            <a:endParaRPr lang="zh-CN" altLang="en-US">
              <a:solidFill>
                <a:srgbClr val="00B050"/>
              </a:solidFill>
            </a:endParaRPr>
          </a:p>
          <a:p>
            <a:r>
              <a:rPr lang="en-US" altLang="zh-CN">
                <a:sym typeface="+mn-ea"/>
              </a:rPr>
              <a:t>8.4.8</a:t>
            </a:r>
            <a:r>
              <a:rPr lang="zh-CN" altLang="en-US">
                <a:solidFill>
                  <a:srgbClr val="00B050"/>
                </a:solidFill>
                <a:sym typeface="+mn-ea"/>
              </a:rPr>
              <a:t>承包人</a:t>
            </a:r>
            <a:r>
              <a:rPr lang="zh-CN" altLang="en-US">
                <a:sym typeface="+mn-ea"/>
              </a:rPr>
              <a:t>参加由发包人作为招标人的暂估价专业工程投标并</a:t>
            </a:r>
            <a:r>
              <a:rPr lang="zh-CN" altLang="en-US">
                <a:solidFill>
                  <a:srgbClr val="00B050"/>
                </a:solidFill>
                <a:sym typeface="+mn-ea"/>
              </a:rPr>
              <a:t>中标</a:t>
            </a:r>
            <a:r>
              <a:rPr lang="zh-CN" altLang="en-US">
                <a:sym typeface="+mn-ea"/>
              </a:rPr>
              <a:t>的，应按本标准第</a:t>
            </a:r>
            <a:r>
              <a:rPr lang="en-US" altLang="zh-CN">
                <a:sym typeface="+mn-ea"/>
              </a:rPr>
              <a:t>8.5.3</a:t>
            </a:r>
            <a:r>
              <a:rPr lang="zh-CN" altLang="en-US">
                <a:sym typeface="+mn-ea"/>
              </a:rPr>
              <a:t>条的规定</a:t>
            </a:r>
            <a:r>
              <a:rPr lang="zh-CN" altLang="en-US">
                <a:solidFill>
                  <a:srgbClr val="FF0000"/>
                </a:solidFill>
                <a:sym typeface="+mn-ea"/>
              </a:rPr>
              <a:t>扣减</a:t>
            </a:r>
            <a:r>
              <a:rPr lang="zh-CN" altLang="en-US">
                <a:sym typeface="+mn-ea"/>
              </a:rPr>
              <a:t>该专业工程的</a:t>
            </a:r>
            <a:r>
              <a:rPr lang="zh-CN" altLang="en-US">
                <a:solidFill>
                  <a:srgbClr val="FF0000"/>
                </a:solidFill>
                <a:sym typeface="+mn-ea"/>
              </a:rPr>
              <a:t>总承包服务费</a:t>
            </a:r>
            <a:r>
              <a:rPr lang="zh-CN" altLang="en-US">
                <a:sym typeface="+mn-ea"/>
              </a:rPr>
              <a:t>。</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8.5</a:t>
            </a:r>
            <a:r>
              <a:rPr lang="zh-CN" altLang="en-US">
                <a:solidFill>
                  <a:srgbClr val="FF0000"/>
                </a:solidFill>
              </a:rPr>
              <a:t>总承包服务费</a:t>
            </a:r>
            <a:endParaRPr lang="zh-CN" altLang="en-US"/>
          </a:p>
          <a:p>
            <a:r>
              <a:rPr lang="en-US" altLang="zh-CN"/>
              <a:t>8.5.1</a:t>
            </a:r>
            <a:r>
              <a:rPr lang="zh-CN" altLang="en-US"/>
              <a:t>若合同约定的</a:t>
            </a:r>
            <a:r>
              <a:rPr lang="zh-CN" altLang="en-US">
                <a:solidFill>
                  <a:srgbClr val="00B050"/>
                </a:solidFill>
              </a:rPr>
              <a:t>发包人提供材料</a:t>
            </a:r>
            <a:r>
              <a:rPr lang="zh-CN" altLang="en-US">
                <a:solidFill>
                  <a:srgbClr val="FF0000"/>
                </a:solidFill>
              </a:rPr>
              <a:t>变更为</a:t>
            </a:r>
            <a:r>
              <a:rPr lang="zh-CN" altLang="en-US"/>
              <a:t>承包人提供的，发承包双方应按本标准第</a:t>
            </a:r>
            <a:r>
              <a:rPr lang="en-US" altLang="zh-CN"/>
              <a:t>3.6.6</a:t>
            </a:r>
            <a:r>
              <a:rPr lang="zh-CN" altLang="en-US"/>
              <a:t>条的规定调整相应分部分项工程项目清单的</a:t>
            </a:r>
            <a:r>
              <a:rPr lang="zh-CN" altLang="en-US">
                <a:solidFill>
                  <a:srgbClr val="00B050"/>
                </a:solidFill>
              </a:rPr>
              <a:t>综合单价</a:t>
            </a:r>
            <a:r>
              <a:rPr lang="zh-CN" altLang="en-US"/>
              <a:t>，并</a:t>
            </a:r>
            <a:r>
              <a:rPr lang="zh-CN" altLang="en-US">
                <a:solidFill>
                  <a:srgbClr val="00B050"/>
                </a:solidFill>
              </a:rPr>
              <a:t>扣除</a:t>
            </a:r>
            <a:r>
              <a:rPr lang="zh-CN" altLang="en-US"/>
              <a:t>合同总价中计取的相应发包人提供材料的</a:t>
            </a:r>
            <a:r>
              <a:rPr lang="zh-CN" altLang="en-US">
                <a:solidFill>
                  <a:srgbClr val="00B050"/>
                </a:solidFill>
              </a:rPr>
              <a:t>总承包服务费</a:t>
            </a:r>
            <a:r>
              <a:rPr lang="zh-CN" altLang="en-US"/>
              <a:t>。</a:t>
            </a:r>
            <a:endParaRPr lang="zh-CN" altLang="en-US"/>
          </a:p>
          <a:p>
            <a:r>
              <a:rPr lang="zh-CN" altLang="en-US">
                <a:solidFill>
                  <a:srgbClr val="00B050"/>
                </a:solidFill>
                <a:sym typeface="+mn-ea"/>
              </a:rPr>
              <a:t>（综合单价</a:t>
            </a:r>
            <a:r>
              <a:rPr lang="en-US" altLang="zh-CN">
                <a:solidFill>
                  <a:srgbClr val="00B050"/>
                </a:solidFill>
                <a:sym typeface="+mn-ea"/>
              </a:rPr>
              <a:t>=</a:t>
            </a:r>
            <a:r>
              <a:rPr lang="zh-CN" altLang="en-US">
                <a:solidFill>
                  <a:srgbClr val="00B050"/>
                </a:solidFill>
                <a:sym typeface="+mn-ea"/>
              </a:rPr>
              <a:t>合同单价</a:t>
            </a:r>
            <a:r>
              <a:rPr lang="en-US" altLang="zh-CN">
                <a:solidFill>
                  <a:srgbClr val="00B050"/>
                </a:solidFill>
                <a:sym typeface="+mn-ea"/>
              </a:rPr>
              <a:t>+</a:t>
            </a:r>
            <a:r>
              <a:rPr lang="zh-CN" altLang="en-US">
                <a:solidFill>
                  <a:srgbClr val="00B050"/>
                </a:solidFill>
                <a:sym typeface="+mn-ea"/>
              </a:rPr>
              <a:t>已确认材料价格</a:t>
            </a:r>
            <a:r>
              <a:rPr lang="en-US" altLang="en-US">
                <a:solidFill>
                  <a:srgbClr val="00B050"/>
                </a:solidFill>
                <a:sym typeface="+mn-ea"/>
              </a:rPr>
              <a:t>×</a:t>
            </a:r>
            <a:r>
              <a:rPr lang="en-US" altLang="zh-CN">
                <a:solidFill>
                  <a:srgbClr val="00B050"/>
                </a:solidFill>
                <a:sym typeface="+mn-ea"/>
              </a:rPr>
              <a:t>(1+</a:t>
            </a:r>
            <a:r>
              <a:rPr lang="zh-CN" altLang="en-US">
                <a:solidFill>
                  <a:srgbClr val="00B050"/>
                </a:solidFill>
                <a:sym typeface="+mn-ea"/>
              </a:rPr>
              <a:t>损耗率</a:t>
            </a:r>
            <a:r>
              <a:rPr lang="en-US" altLang="zh-CN">
                <a:solidFill>
                  <a:srgbClr val="00B050"/>
                </a:solidFill>
                <a:sym typeface="+mn-ea"/>
              </a:rPr>
              <a:t>)</a:t>
            </a:r>
            <a:r>
              <a:rPr lang="en-US" altLang="en-US">
                <a:solidFill>
                  <a:srgbClr val="00B050"/>
                </a:solidFill>
                <a:sym typeface="+mn-ea"/>
              </a:rPr>
              <a:t>×</a:t>
            </a:r>
            <a:r>
              <a:rPr lang="en-US" altLang="zh-CN">
                <a:solidFill>
                  <a:srgbClr val="00B050"/>
                </a:solidFill>
                <a:sym typeface="+mn-ea"/>
              </a:rPr>
              <a:t>(1+</a:t>
            </a:r>
            <a:r>
              <a:rPr lang="zh-CN" altLang="en-US">
                <a:solidFill>
                  <a:srgbClr val="00B050"/>
                </a:solidFill>
                <a:sym typeface="+mn-ea"/>
              </a:rPr>
              <a:t>管理费费率</a:t>
            </a:r>
            <a:r>
              <a:rPr lang="en-US" altLang="zh-CN">
                <a:solidFill>
                  <a:srgbClr val="00B050"/>
                </a:solidFill>
                <a:sym typeface="+mn-ea"/>
              </a:rPr>
              <a:t>)</a:t>
            </a:r>
            <a:r>
              <a:rPr lang="en-US" altLang="en-US">
                <a:solidFill>
                  <a:srgbClr val="00B050"/>
                </a:solidFill>
                <a:sym typeface="+mn-ea"/>
              </a:rPr>
              <a:t>×</a:t>
            </a:r>
            <a:r>
              <a:rPr lang="en-US" altLang="zh-CN">
                <a:solidFill>
                  <a:srgbClr val="00B050"/>
                </a:solidFill>
                <a:sym typeface="+mn-ea"/>
              </a:rPr>
              <a:t>(1+</a:t>
            </a:r>
            <a:r>
              <a:rPr lang="zh-CN" altLang="en-US">
                <a:solidFill>
                  <a:srgbClr val="00B050"/>
                </a:solidFill>
                <a:sym typeface="+mn-ea"/>
              </a:rPr>
              <a:t>利润率</a:t>
            </a:r>
            <a:r>
              <a:rPr lang="en-US" altLang="zh-CN">
                <a:solidFill>
                  <a:srgbClr val="00B050"/>
                </a:solidFill>
                <a:sym typeface="+mn-ea"/>
              </a:rPr>
              <a:t>)(3.6.6)</a:t>
            </a:r>
            <a:r>
              <a:rPr lang="zh-CN" altLang="en-US">
                <a:solidFill>
                  <a:srgbClr val="00B050"/>
                </a:solidFill>
                <a:sym typeface="+mn-ea"/>
              </a:rPr>
              <a:t>）</a:t>
            </a:r>
            <a:endParaRPr lang="en-US" altLang="zh-CN">
              <a:solidFill>
                <a:srgbClr val="00B050"/>
              </a:solidFill>
            </a:endParaRPr>
          </a:p>
          <a:p>
            <a:r>
              <a:rPr lang="en-US" altLang="zh-CN"/>
              <a:t>8.5.2</a:t>
            </a:r>
            <a:r>
              <a:rPr lang="zh-CN" altLang="en-US"/>
              <a:t>若合同履行过程中发生合同约定的</a:t>
            </a:r>
            <a:r>
              <a:rPr lang="zh-CN" altLang="en-US">
                <a:solidFill>
                  <a:srgbClr val="00B050"/>
                </a:solidFill>
              </a:rPr>
              <a:t>承包人提供材料</a:t>
            </a:r>
            <a:r>
              <a:rPr lang="zh-CN" altLang="en-US">
                <a:solidFill>
                  <a:srgbClr val="FF0000"/>
                </a:solidFill>
              </a:rPr>
              <a:t>变更为</a:t>
            </a:r>
            <a:r>
              <a:rPr lang="zh-CN" altLang="en-US"/>
              <a:t>发包人提供的，发承包双方应按本标准第</a:t>
            </a:r>
            <a:r>
              <a:rPr lang="en-US" altLang="zh-CN"/>
              <a:t>3.7.4</a:t>
            </a:r>
            <a:r>
              <a:rPr lang="zh-CN" altLang="en-US"/>
              <a:t>条的规定计算变更为发包人提供材料所</a:t>
            </a:r>
            <a:r>
              <a:rPr lang="zh-CN" altLang="en-US">
                <a:solidFill>
                  <a:srgbClr val="FF0000"/>
                </a:solidFill>
              </a:rPr>
              <a:t>增加</a:t>
            </a:r>
            <a:r>
              <a:rPr lang="zh-CN" altLang="en-US"/>
              <a:t>的</a:t>
            </a:r>
            <a:r>
              <a:rPr lang="zh-CN" altLang="en-US">
                <a:solidFill>
                  <a:srgbClr val="00B050"/>
                </a:solidFill>
              </a:rPr>
              <a:t>总承包服务费</a:t>
            </a:r>
            <a:r>
              <a:rPr lang="zh-CN" altLang="en-US"/>
              <a:t>，调整合同价格。</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800"/>
              <a:t>8.5.3</a:t>
            </a:r>
            <a:r>
              <a:rPr lang="zh-CN" altLang="en-US" sz="2800"/>
              <a:t>若合同履行过程中发生</a:t>
            </a:r>
            <a:r>
              <a:rPr lang="zh-CN" altLang="en-US" sz="2800">
                <a:solidFill>
                  <a:srgbClr val="00B050"/>
                </a:solidFill>
              </a:rPr>
              <a:t>暂估价</a:t>
            </a:r>
            <a:r>
              <a:rPr lang="zh-CN" altLang="en-US" sz="2800">
                <a:solidFill>
                  <a:srgbClr val="FF0000"/>
                </a:solidFill>
              </a:rPr>
              <a:t>专业分包</a:t>
            </a:r>
            <a:r>
              <a:rPr lang="zh-CN" altLang="en-US" sz="2800"/>
              <a:t>工程、发包人</a:t>
            </a:r>
            <a:r>
              <a:rPr lang="zh-CN" altLang="en-US" sz="2800">
                <a:solidFill>
                  <a:srgbClr val="00B050"/>
                </a:solidFill>
              </a:rPr>
              <a:t>直接发包</a:t>
            </a:r>
            <a:r>
              <a:rPr lang="zh-CN" altLang="en-US" sz="2800"/>
              <a:t>的专业工程</a:t>
            </a:r>
            <a:r>
              <a:rPr lang="zh-CN" altLang="en-US" sz="2800">
                <a:solidFill>
                  <a:srgbClr val="00B050"/>
                </a:solidFill>
              </a:rPr>
              <a:t>取消</a:t>
            </a:r>
            <a:r>
              <a:rPr lang="en-US" altLang="zh-CN" sz="2800"/>
              <a:t>，或确定由</a:t>
            </a:r>
            <a:r>
              <a:rPr lang="en-US" altLang="zh-CN" sz="2800">
                <a:solidFill>
                  <a:srgbClr val="00B050"/>
                </a:solidFill>
              </a:rPr>
              <a:t>承包人负责完成</a:t>
            </a:r>
            <a:r>
              <a:rPr lang="zh-CN" altLang="en-US" sz="2800"/>
              <a:t>，或承包人按本标准第</a:t>
            </a:r>
            <a:r>
              <a:rPr lang="en-US" altLang="zh-CN" sz="2800"/>
              <a:t>8.4.8</a:t>
            </a:r>
            <a:r>
              <a:rPr lang="zh-CN" altLang="en-US" sz="2800"/>
              <a:t>条的规定</a:t>
            </a:r>
            <a:r>
              <a:rPr lang="zh-CN" altLang="en-US" sz="2800">
                <a:solidFill>
                  <a:srgbClr val="00B050"/>
                </a:solidFill>
              </a:rPr>
              <a:t>中标</a:t>
            </a:r>
            <a:r>
              <a:rPr lang="zh-CN" altLang="en-US" sz="2800"/>
              <a:t>，或在承包人的合同工程已</a:t>
            </a:r>
            <a:r>
              <a:rPr lang="zh-CN" altLang="en-US" sz="2800">
                <a:solidFill>
                  <a:srgbClr val="00B050"/>
                </a:solidFill>
              </a:rPr>
              <a:t>竣工且撤离现场</a:t>
            </a:r>
            <a:r>
              <a:rPr lang="zh-CN" altLang="en-US" sz="2800"/>
              <a:t>后进行的，发承包双方应</a:t>
            </a:r>
            <a:r>
              <a:rPr lang="zh-CN" altLang="en-US" sz="2800">
                <a:solidFill>
                  <a:srgbClr val="FF0000"/>
                </a:solidFill>
              </a:rPr>
              <a:t>扣除</a:t>
            </a:r>
            <a:r>
              <a:rPr lang="zh-CN" altLang="en-US" sz="2800"/>
              <a:t>合同总价中计取的相应专业分包工程、直接发包的专业工程的</a:t>
            </a:r>
            <a:r>
              <a:rPr lang="zh-CN" altLang="en-US" sz="2800">
                <a:solidFill>
                  <a:srgbClr val="FF0000"/>
                </a:solidFill>
              </a:rPr>
              <a:t>总承包服务费</a:t>
            </a:r>
            <a:r>
              <a:rPr lang="zh-CN" altLang="en-US" sz="2800"/>
              <a:t>。</a:t>
            </a:r>
            <a:endParaRPr lang="zh-CN" altLang="en-US" sz="2800"/>
          </a:p>
          <a:p>
            <a:r>
              <a:rPr lang="en-US" altLang="zh-CN" sz="2800"/>
              <a:t>8.5.4</a:t>
            </a:r>
            <a:r>
              <a:rPr lang="zh-CN" altLang="en-US" sz="2800"/>
              <a:t>若总承包服务费</a:t>
            </a:r>
            <a:r>
              <a:rPr lang="zh-CN" altLang="en-US" sz="2800">
                <a:solidFill>
                  <a:srgbClr val="FF0000"/>
                </a:solidFill>
              </a:rPr>
              <a:t>以项计价</a:t>
            </a:r>
            <a:r>
              <a:rPr lang="zh-CN" altLang="en-US" sz="2800"/>
              <a:t>的，总承包服务费除可按本标准第</a:t>
            </a:r>
            <a:r>
              <a:rPr lang="en-US" altLang="zh-CN" sz="2800"/>
              <a:t>8.4.8</a:t>
            </a:r>
            <a:r>
              <a:rPr lang="zh-CN" altLang="en-US" sz="2800"/>
              <a:t>条、第</a:t>
            </a:r>
            <a:r>
              <a:rPr lang="en-US" altLang="zh-CN" sz="2800"/>
              <a:t>8.5.1</a:t>
            </a:r>
            <a:r>
              <a:rPr lang="zh-CN" altLang="en-US" sz="2800"/>
              <a:t>条～第</a:t>
            </a:r>
            <a:r>
              <a:rPr lang="en-US" altLang="zh-CN" sz="2800"/>
              <a:t>8.5.3</a:t>
            </a:r>
            <a:r>
              <a:rPr lang="zh-CN" altLang="en-US" sz="2800"/>
              <a:t>条、第</a:t>
            </a:r>
            <a:r>
              <a:rPr lang="en-US" altLang="zh-CN" sz="2800"/>
              <a:t>8.5.5</a:t>
            </a:r>
            <a:r>
              <a:rPr lang="zh-CN" altLang="en-US" sz="2800"/>
              <a:t>条的规定扣减或调整外，应为</a:t>
            </a:r>
            <a:r>
              <a:rPr lang="zh-CN" altLang="en-US" sz="2800">
                <a:solidFill>
                  <a:srgbClr val="FF0000"/>
                </a:solidFill>
              </a:rPr>
              <a:t>风险包干</a:t>
            </a:r>
            <a:r>
              <a:rPr lang="zh-CN" altLang="en-US" sz="2800"/>
              <a:t>，</a:t>
            </a:r>
            <a:r>
              <a:rPr lang="zh-CN" altLang="en-US" sz="2800">
                <a:solidFill>
                  <a:srgbClr val="00B050"/>
                </a:solidFill>
              </a:rPr>
              <a:t>工程结算不应作调整</a:t>
            </a:r>
            <a:r>
              <a:rPr lang="en-US" altLang="zh-CN" sz="2800"/>
              <a:t>。</a:t>
            </a:r>
            <a:endParaRPr lang="en-US" altLang="zh-CN" sz="2800"/>
          </a:p>
          <a:p>
            <a:r>
              <a:rPr lang="en-US" altLang="zh-CN" sz="2800"/>
              <a:t>如总承包服务费以</a:t>
            </a:r>
            <a:r>
              <a:rPr lang="en-US" altLang="zh-CN" sz="2800">
                <a:solidFill>
                  <a:srgbClr val="FF0000"/>
                </a:solidFill>
              </a:rPr>
              <a:t>费率计价</a:t>
            </a:r>
            <a:r>
              <a:rPr lang="zh-CN" altLang="en-US" sz="2800"/>
              <a:t>，且合同</a:t>
            </a:r>
            <a:r>
              <a:rPr lang="zh-CN" altLang="en-US" sz="2800">
                <a:solidFill>
                  <a:srgbClr val="FF0000"/>
                </a:solidFill>
              </a:rPr>
              <a:t>未约定</a:t>
            </a:r>
            <a:r>
              <a:rPr lang="zh-CN" altLang="en-US" sz="2800"/>
              <a:t>费率计价基础或约定不明的，总承包服务费应按本标准第</a:t>
            </a:r>
            <a:r>
              <a:rPr lang="en-US" altLang="zh-CN" sz="2800"/>
              <a:t>8.4.8</a:t>
            </a:r>
            <a:r>
              <a:rPr lang="zh-CN" altLang="en-US" sz="2800"/>
              <a:t>条、第</a:t>
            </a:r>
            <a:r>
              <a:rPr lang="en-US" altLang="zh-CN" sz="2800"/>
              <a:t>8.5.1</a:t>
            </a:r>
            <a:r>
              <a:rPr lang="zh-CN" altLang="en-US" sz="2800"/>
              <a:t>条</a:t>
            </a:r>
            <a:r>
              <a:rPr lang="en-US" altLang="zh-CN" sz="2800"/>
              <a:t>~</a:t>
            </a:r>
            <a:r>
              <a:rPr lang="zh-CN" altLang="en-US" sz="2800"/>
              <a:t>第</a:t>
            </a:r>
            <a:r>
              <a:rPr lang="en-US" altLang="zh-CN" sz="2800"/>
              <a:t>8.5.3</a:t>
            </a:r>
            <a:r>
              <a:rPr lang="zh-CN" altLang="en-US" sz="2800"/>
              <a:t>条、第</a:t>
            </a:r>
            <a:r>
              <a:rPr lang="en-US" altLang="zh-CN" sz="2800"/>
              <a:t>8.5.5</a:t>
            </a:r>
            <a:r>
              <a:rPr lang="zh-CN" altLang="en-US" sz="2800"/>
              <a:t>条的规定进行调整，工程结算时可按</a:t>
            </a:r>
            <a:r>
              <a:rPr lang="zh-CN" altLang="en-US" sz="2800">
                <a:solidFill>
                  <a:srgbClr val="00B050"/>
                </a:solidFill>
              </a:rPr>
              <a:t>专业分包工程、直接发包的专业工程的合同价、发包人提供材料的供货合同价</a:t>
            </a:r>
            <a:r>
              <a:rPr lang="zh-CN" altLang="en-US" sz="2800"/>
              <a:t>进行计算。</a:t>
            </a:r>
            <a:endParaRPr lang="zh-CN" altLang="en-US" sz="28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8.5.5</a:t>
            </a:r>
            <a:r>
              <a:rPr lang="zh-CN" altLang="en-US"/>
              <a:t>发包人批准的</a:t>
            </a:r>
            <a:r>
              <a:rPr lang="zh-CN" altLang="en-US">
                <a:solidFill>
                  <a:srgbClr val="FF0000"/>
                </a:solidFill>
              </a:rPr>
              <a:t>专业分包</a:t>
            </a:r>
            <a:r>
              <a:rPr lang="zh-CN" altLang="en-US"/>
              <a:t>工程发生</a:t>
            </a:r>
            <a:r>
              <a:rPr lang="zh-CN" altLang="en-US">
                <a:solidFill>
                  <a:srgbClr val="00B050"/>
                </a:solidFill>
              </a:rPr>
              <a:t>工程变更</a:t>
            </a:r>
            <a:r>
              <a:rPr lang="zh-CN" altLang="en-US"/>
              <a:t>或</a:t>
            </a:r>
            <a:r>
              <a:rPr lang="zh-CN" altLang="en-US">
                <a:solidFill>
                  <a:srgbClr val="00B050"/>
                </a:solidFill>
              </a:rPr>
              <a:t>发包人原因</a:t>
            </a:r>
            <a:r>
              <a:rPr lang="zh-CN" altLang="en-US"/>
              <a:t>引起相关专业分包工程、直接发包的专业工程的实质性</a:t>
            </a:r>
            <a:r>
              <a:rPr lang="zh-CN" altLang="en-US">
                <a:solidFill>
                  <a:srgbClr val="FF0000"/>
                </a:solidFill>
              </a:rPr>
              <a:t>工期改变</a:t>
            </a:r>
            <a:r>
              <a:rPr lang="zh-CN" altLang="en-US"/>
              <a:t>，发承包双方可按下式计算调整受影响的专业分包工程</a:t>
            </a:r>
            <a:r>
              <a:rPr lang="en-US" altLang="zh-CN"/>
              <a:t>(</a:t>
            </a:r>
            <a:r>
              <a:rPr lang="zh-CN" altLang="en-US"/>
              <a:t>或直接发包专业工程</a:t>
            </a:r>
            <a:r>
              <a:rPr lang="en-US" altLang="zh-CN"/>
              <a:t>)</a:t>
            </a:r>
            <a:r>
              <a:rPr lang="zh-CN" altLang="en-US">
                <a:solidFill>
                  <a:srgbClr val="FF0000"/>
                </a:solidFill>
              </a:rPr>
              <a:t>总承包服务费</a:t>
            </a:r>
            <a:r>
              <a:rPr lang="zh-CN" altLang="en-US"/>
              <a:t>：</a:t>
            </a:r>
            <a:endParaRPr lang="zh-CN" altLang="en-US"/>
          </a:p>
          <a:p>
            <a:r>
              <a:rPr lang="zh-CN" altLang="en-US" sz="2600"/>
              <a:t>总承包服务费调整价款</a:t>
            </a:r>
            <a:r>
              <a:rPr lang="en-US" altLang="zh-CN" sz="2600"/>
              <a:t>=</a:t>
            </a:r>
            <a:endParaRPr lang="en-US" altLang="zh-CN" sz="2600"/>
          </a:p>
          <a:p>
            <a:r>
              <a:rPr lang="zh-CN" altLang="en-US" sz="2600"/>
              <a:t>受影响专业分包工程</a:t>
            </a:r>
            <a:r>
              <a:rPr lang="en-US" altLang="zh-CN" sz="2600"/>
              <a:t>(</a:t>
            </a:r>
            <a:r>
              <a:rPr lang="zh-CN" altLang="en-US" sz="2600"/>
              <a:t>或直接发包专业工程</a:t>
            </a:r>
            <a:r>
              <a:rPr lang="en-US" altLang="zh-CN" sz="2600"/>
              <a:t>)</a:t>
            </a:r>
            <a:r>
              <a:rPr lang="zh-CN" altLang="en-US" sz="2600"/>
              <a:t>延误的工期</a:t>
            </a:r>
            <a:r>
              <a:rPr lang="en-US" altLang="en-US" sz="2600"/>
              <a:t>×</a:t>
            </a:r>
            <a:r>
              <a:rPr lang="zh-CN" altLang="en-US" sz="2600"/>
              <a:t>受影响专业分包工程</a:t>
            </a:r>
            <a:r>
              <a:rPr lang="en-US" altLang="zh-CN" sz="2600"/>
              <a:t>(</a:t>
            </a:r>
            <a:r>
              <a:rPr lang="zh-CN" altLang="en-US" sz="2600"/>
              <a:t>或直接发包专业工程</a:t>
            </a:r>
            <a:r>
              <a:rPr lang="en-US" altLang="zh-CN" sz="2600"/>
              <a:t>)</a:t>
            </a:r>
            <a:r>
              <a:rPr lang="zh-CN" altLang="en-US" sz="2600"/>
              <a:t>总承包服务费</a:t>
            </a:r>
            <a:r>
              <a:rPr lang="en-US" altLang="zh-CN" sz="2600"/>
              <a:t>/</a:t>
            </a:r>
            <a:r>
              <a:rPr lang="zh-CN" altLang="en-US" sz="2600"/>
              <a:t>受影响专业分包工程</a:t>
            </a:r>
            <a:r>
              <a:rPr lang="en-US" altLang="zh-CN" sz="2600"/>
              <a:t>(</a:t>
            </a:r>
            <a:r>
              <a:rPr lang="zh-CN" altLang="en-US" sz="2600"/>
              <a:t>或直接发包专业工程</a:t>
            </a:r>
            <a:r>
              <a:rPr lang="en-US" altLang="zh-CN" sz="2600"/>
              <a:t>)</a:t>
            </a:r>
            <a:r>
              <a:rPr lang="zh-CN" altLang="en-US" sz="2600"/>
              <a:t>工期</a:t>
            </a:r>
            <a:r>
              <a:rPr lang="en-US" altLang="zh-CN" sz="2600"/>
              <a:t>(8.5.5)</a:t>
            </a:r>
            <a:endParaRPr lang="en-US" altLang="zh-CN" sz="2600"/>
          </a:p>
          <a:p>
            <a:r>
              <a:rPr lang="en-US" altLang="zh-CN"/>
              <a:t>8.5.6</a:t>
            </a:r>
            <a:r>
              <a:rPr lang="zh-CN" altLang="en-US">
                <a:solidFill>
                  <a:srgbClr val="00B050"/>
                </a:solidFill>
              </a:rPr>
              <a:t>承包人原因</a:t>
            </a:r>
            <a:r>
              <a:rPr lang="zh-CN" altLang="en-US"/>
              <a:t>引起相关专业分包工程、直接发包专业工程的实质性</a:t>
            </a:r>
            <a:r>
              <a:rPr lang="zh-CN" altLang="en-US">
                <a:solidFill>
                  <a:srgbClr val="FF0000"/>
                </a:solidFill>
              </a:rPr>
              <a:t>工期延长</a:t>
            </a:r>
            <a:r>
              <a:rPr lang="zh-CN" altLang="en-US"/>
              <a:t>，承包人应向发包人赔偿本标准第</a:t>
            </a:r>
            <a:r>
              <a:rPr lang="en-US" altLang="zh-CN"/>
              <a:t>8.11.18</a:t>
            </a:r>
            <a:r>
              <a:rPr lang="zh-CN" altLang="en-US"/>
              <a:t>条规定的</a:t>
            </a:r>
            <a:r>
              <a:rPr lang="zh-CN" altLang="en-US">
                <a:solidFill>
                  <a:srgbClr val="FF0000"/>
                </a:solidFill>
              </a:rPr>
              <a:t>误期赔偿费</a:t>
            </a:r>
            <a:r>
              <a:rPr lang="zh-CN" altLang="en-US"/>
              <a:t>。</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8.6</a:t>
            </a:r>
            <a:r>
              <a:rPr lang="zh-CN" altLang="en-US">
                <a:solidFill>
                  <a:srgbClr val="FF0000"/>
                </a:solidFill>
              </a:rPr>
              <a:t>计日工</a:t>
            </a:r>
            <a:endParaRPr lang="zh-CN" altLang="en-US">
              <a:solidFill>
                <a:srgbClr val="FF0000"/>
              </a:solidFill>
            </a:endParaRPr>
          </a:p>
          <a:p>
            <a:r>
              <a:rPr lang="en-US" altLang="zh-CN"/>
              <a:t>8.6.1</a:t>
            </a:r>
            <a:r>
              <a:rPr lang="zh-CN" altLang="en-US"/>
              <a:t>合同工程发生不宜按</a:t>
            </a:r>
            <a:r>
              <a:rPr lang="zh-CN" altLang="en-US">
                <a:solidFill>
                  <a:srgbClr val="00B050"/>
                </a:solidFill>
              </a:rPr>
              <a:t>合同约定</a:t>
            </a:r>
            <a:r>
              <a:rPr lang="zh-CN" altLang="en-US"/>
              <a:t>和相关工程国家及行业工程量</a:t>
            </a:r>
            <a:r>
              <a:rPr lang="zh-CN" altLang="en-US">
                <a:solidFill>
                  <a:srgbClr val="00B050"/>
                </a:solidFill>
              </a:rPr>
              <a:t>清单计价标准</a:t>
            </a:r>
            <a:r>
              <a:rPr lang="zh-CN" altLang="en-US"/>
              <a:t>等计价的，发承包双</a:t>
            </a:r>
            <a:r>
              <a:rPr lang="zh-CN" altLang="en-US"/>
              <a:t>方可采用计日工方式进行计价。</a:t>
            </a:r>
            <a:endParaRPr lang="zh-CN" altLang="en-US"/>
          </a:p>
          <a:p>
            <a:r>
              <a:rPr lang="en-US" altLang="zh-CN"/>
              <a:t>8.6.2</a:t>
            </a:r>
            <a:r>
              <a:rPr lang="zh-CN" altLang="en-US"/>
              <a:t>采用计日工方式进行计价的工程或工作，应按本标准</a:t>
            </a:r>
            <a:r>
              <a:rPr lang="zh-CN" altLang="en-US">
                <a:solidFill>
                  <a:srgbClr val="00B050"/>
                </a:solidFill>
              </a:rPr>
              <a:t>第</a:t>
            </a:r>
            <a:r>
              <a:rPr lang="en-US" altLang="zh-CN">
                <a:solidFill>
                  <a:srgbClr val="00B050"/>
                </a:solidFill>
              </a:rPr>
              <a:t>7.5</a:t>
            </a:r>
            <a:r>
              <a:rPr lang="zh-CN" altLang="en-US">
                <a:solidFill>
                  <a:srgbClr val="00B050"/>
                </a:solidFill>
              </a:rPr>
              <a:t>节</a:t>
            </a:r>
            <a:r>
              <a:rPr lang="zh-CN" altLang="en-US"/>
              <a:t>的规定计量，依据合同清单中</a:t>
            </a:r>
            <a:r>
              <a:rPr lang="zh-CN" altLang="en-US">
                <a:solidFill>
                  <a:srgbClr val="00B050"/>
                </a:solidFill>
              </a:rPr>
              <a:t>计日工</a:t>
            </a:r>
            <a:r>
              <a:rPr lang="zh-CN" altLang="en-US"/>
              <a:t>清单项目的</a:t>
            </a:r>
            <a:r>
              <a:rPr lang="zh-CN" altLang="en-US">
                <a:solidFill>
                  <a:srgbClr val="00B050"/>
                </a:solidFill>
              </a:rPr>
              <a:t>综合单价</a:t>
            </a:r>
            <a:r>
              <a:rPr lang="zh-CN" altLang="en-US"/>
              <a:t>计价。</a:t>
            </a:r>
            <a:endParaRPr lang="zh-CN" altLang="en-US"/>
          </a:p>
          <a:p>
            <a:r>
              <a:rPr lang="zh-CN" altLang="en-US">
                <a:solidFill>
                  <a:srgbClr val="00B050"/>
                </a:solidFill>
                <a:sym typeface="+mn-ea"/>
              </a:rPr>
              <a:t>（</a:t>
            </a:r>
            <a:r>
              <a:rPr lang="en-US" altLang="zh-CN">
                <a:solidFill>
                  <a:srgbClr val="00B050"/>
                </a:solidFill>
                <a:sym typeface="+mn-ea"/>
              </a:rPr>
              <a:t>7.5</a:t>
            </a:r>
            <a:r>
              <a:rPr lang="zh-CN" altLang="en-US">
                <a:solidFill>
                  <a:srgbClr val="00B050"/>
                </a:solidFill>
                <a:sym typeface="+mn-ea"/>
              </a:rPr>
              <a:t>计日工计量）</a:t>
            </a:r>
            <a:endParaRPr lang="zh-CN" altLang="en-US">
              <a:solidFill>
                <a:srgbClr val="00B050"/>
              </a:solidFill>
              <a:sym typeface="+mn-ea"/>
            </a:endParaRPr>
          </a:p>
          <a:p>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800">
                <a:sym typeface="+mn-ea"/>
              </a:rPr>
              <a:t>8.6.3</a:t>
            </a:r>
            <a:r>
              <a:rPr lang="zh-CN" altLang="en-US" sz="2800">
                <a:sym typeface="+mn-ea"/>
              </a:rPr>
              <a:t>合同清单中</a:t>
            </a:r>
            <a:r>
              <a:rPr lang="zh-CN" altLang="en-US" sz="2800">
                <a:solidFill>
                  <a:srgbClr val="00B050"/>
                </a:solidFill>
                <a:sym typeface="+mn-ea"/>
              </a:rPr>
              <a:t>没有</a:t>
            </a:r>
            <a:r>
              <a:rPr lang="zh-CN" altLang="en-US" sz="2800">
                <a:sym typeface="+mn-ea"/>
              </a:rPr>
              <a:t>已标价计日工清单项目或已标价计日工清单项目</a:t>
            </a:r>
            <a:r>
              <a:rPr lang="zh-CN" altLang="en-US" sz="2800">
                <a:solidFill>
                  <a:srgbClr val="00B050"/>
                </a:solidFill>
                <a:sym typeface="+mn-ea"/>
              </a:rPr>
              <a:t>没有适用</a:t>
            </a:r>
            <a:r>
              <a:rPr lang="zh-CN" altLang="en-US" sz="2800">
                <a:sym typeface="+mn-ea"/>
              </a:rPr>
              <a:t>综合单价的，可按下</a:t>
            </a:r>
            <a:r>
              <a:rPr lang="zh-CN" altLang="en-US" sz="2800">
                <a:sym typeface="+mn-ea"/>
              </a:rPr>
              <a:t>列规定确定计日工综合单价：</a:t>
            </a:r>
            <a:endParaRPr lang="zh-CN" altLang="en-US" sz="2800"/>
          </a:p>
          <a:p>
            <a:r>
              <a:rPr lang="en-US" altLang="zh-CN" sz="2800">
                <a:sym typeface="+mn-ea"/>
              </a:rPr>
              <a:t>1</a:t>
            </a:r>
            <a:r>
              <a:rPr lang="zh-CN" altLang="en-US" sz="2800">
                <a:sym typeface="+mn-ea"/>
              </a:rPr>
              <a:t>人工费、材料费、施工机具使用费可按合同约定的</a:t>
            </a:r>
            <a:r>
              <a:rPr lang="zh-CN" altLang="en-US" sz="2800">
                <a:solidFill>
                  <a:srgbClr val="00B050"/>
                </a:solidFill>
                <a:sym typeface="+mn-ea"/>
              </a:rPr>
              <a:t>市场价格信息</a:t>
            </a:r>
            <a:r>
              <a:rPr lang="zh-CN" altLang="en-US" sz="2800">
                <a:sym typeface="+mn-ea"/>
              </a:rPr>
              <a:t>来源所发布工程</a:t>
            </a:r>
            <a:r>
              <a:rPr lang="zh-CN" altLang="en-US" sz="2800">
                <a:solidFill>
                  <a:srgbClr val="00B050"/>
                </a:solidFill>
                <a:sym typeface="+mn-ea"/>
              </a:rPr>
              <a:t>价格信息</a:t>
            </a:r>
            <a:r>
              <a:rPr lang="zh-CN" altLang="en-US" sz="2800">
                <a:sym typeface="+mn-ea"/>
              </a:rPr>
              <a:t>确定。</a:t>
            </a:r>
            <a:endParaRPr lang="zh-CN" altLang="en-US" sz="2800">
              <a:sym typeface="+mn-ea"/>
            </a:endParaRPr>
          </a:p>
          <a:p>
            <a:r>
              <a:rPr lang="zh-CN" altLang="en-US" sz="2800">
                <a:sym typeface="+mn-ea"/>
              </a:rPr>
              <a:t>合同没约定或约定不明的，可依据工程所在地工程</a:t>
            </a:r>
            <a:r>
              <a:rPr lang="zh-CN" altLang="en-US" sz="2800">
                <a:solidFill>
                  <a:srgbClr val="00B050"/>
                </a:solidFill>
                <a:sym typeface="+mn-ea"/>
              </a:rPr>
              <a:t>造价管理部门</a:t>
            </a:r>
            <a:r>
              <a:rPr lang="zh-CN" altLang="en-US" sz="2800">
                <a:sym typeface="+mn-ea"/>
              </a:rPr>
              <a:t>或行业发布的工程</a:t>
            </a:r>
            <a:r>
              <a:rPr lang="zh-CN" altLang="en-US" sz="2800">
                <a:solidFill>
                  <a:srgbClr val="00B050"/>
                </a:solidFill>
                <a:sym typeface="+mn-ea"/>
              </a:rPr>
              <a:t>价格信息</a:t>
            </a:r>
            <a:r>
              <a:rPr lang="zh-CN" altLang="en-US" sz="2800">
                <a:sym typeface="+mn-ea"/>
              </a:rPr>
              <a:t>中的不含税人工、材料、施工机具租赁市场价格信息，以及合同清单中</a:t>
            </a:r>
            <a:r>
              <a:rPr lang="zh-CN" altLang="en-US" sz="2800">
                <a:solidFill>
                  <a:srgbClr val="FF0000"/>
                </a:solidFill>
                <a:sym typeface="+mn-ea"/>
              </a:rPr>
              <a:t>类似</a:t>
            </a:r>
            <a:r>
              <a:rPr lang="zh-CN" altLang="en-US" sz="2800">
                <a:sym typeface="+mn-ea"/>
              </a:rPr>
              <a:t>清单项目</a:t>
            </a:r>
            <a:r>
              <a:rPr lang="zh-CN" altLang="en-US" sz="2800">
                <a:solidFill>
                  <a:srgbClr val="FF0000"/>
                </a:solidFill>
                <a:sym typeface="+mn-ea"/>
              </a:rPr>
              <a:t>综合单价分析表</a:t>
            </a:r>
            <a:r>
              <a:rPr lang="zh-CN" altLang="en-US" sz="2800">
                <a:sym typeface="+mn-ea"/>
              </a:rPr>
              <a:t>中的明细价</a:t>
            </a:r>
            <a:r>
              <a:rPr lang="zh-CN" altLang="en-US" sz="2800">
                <a:sym typeface="+mn-ea"/>
              </a:rPr>
              <a:t>格组成等确定相应计日工综合单价。</a:t>
            </a:r>
            <a:endParaRPr lang="zh-CN" altLang="en-US" sz="2800"/>
          </a:p>
          <a:p>
            <a:r>
              <a:rPr lang="en-US" altLang="zh-CN" sz="2800">
                <a:sym typeface="+mn-ea"/>
              </a:rPr>
              <a:t>2</a:t>
            </a:r>
            <a:r>
              <a:rPr lang="zh-CN" altLang="en-US" sz="2800">
                <a:sym typeface="+mn-ea"/>
              </a:rPr>
              <a:t>工程所在地工程造价管理部门及行业发布的工程价格信息中</a:t>
            </a:r>
            <a:r>
              <a:rPr lang="zh-CN" altLang="en-US" sz="2800">
                <a:solidFill>
                  <a:srgbClr val="FF0000"/>
                </a:solidFill>
                <a:sym typeface="+mn-ea"/>
              </a:rPr>
              <a:t>没有</a:t>
            </a:r>
            <a:r>
              <a:rPr lang="zh-CN" altLang="en-US" sz="2800">
                <a:sym typeface="+mn-ea"/>
              </a:rPr>
              <a:t>相关</a:t>
            </a:r>
            <a:r>
              <a:rPr lang="zh-CN" altLang="en-US" sz="2800">
                <a:solidFill>
                  <a:srgbClr val="00B050"/>
                </a:solidFill>
                <a:sym typeface="+mn-ea"/>
              </a:rPr>
              <a:t>市场价格信息</a:t>
            </a:r>
            <a:r>
              <a:rPr lang="zh-CN" altLang="en-US" sz="2800">
                <a:sym typeface="+mn-ea"/>
              </a:rPr>
              <a:t>的，可依据经发承包</a:t>
            </a:r>
            <a:r>
              <a:rPr lang="zh-CN" altLang="en-US" sz="2800">
                <a:solidFill>
                  <a:srgbClr val="FF0000"/>
                </a:solidFill>
                <a:sym typeface="+mn-ea"/>
              </a:rPr>
              <a:t>双方确认</a:t>
            </a:r>
            <a:r>
              <a:rPr lang="zh-CN" altLang="en-US" sz="2800">
                <a:sym typeface="+mn-ea"/>
              </a:rPr>
              <a:t>的承包人</a:t>
            </a:r>
            <a:r>
              <a:rPr lang="zh-CN" altLang="en-US" sz="2800">
                <a:solidFill>
                  <a:srgbClr val="FF0000"/>
                </a:solidFill>
                <a:sym typeface="+mn-ea"/>
              </a:rPr>
              <a:t>采购单价</a:t>
            </a:r>
            <a:r>
              <a:rPr lang="zh-CN" altLang="en-US" sz="2800">
                <a:sym typeface="+mn-ea"/>
              </a:rPr>
              <a:t>，以及合同清单中</a:t>
            </a:r>
            <a:r>
              <a:rPr lang="zh-CN" altLang="en-US" sz="2800">
                <a:solidFill>
                  <a:srgbClr val="FF0000"/>
                </a:solidFill>
                <a:sym typeface="+mn-ea"/>
              </a:rPr>
              <a:t>类似清单</a:t>
            </a:r>
            <a:r>
              <a:rPr lang="zh-CN" altLang="en-US" sz="2800">
                <a:sym typeface="+mn-ea"/>
              </a:rPr>
              <a:t>项目</a:t>
            </a:r>
            <a:r>
              <a:rPr lang="zh-CN" altLang="en-US" sz="2800">
                <a:solidFill>
                  <a:srgbClr val="00B050"/>
                </a:solidFill>
                <a:sym typeface="+mn-ea"/>
              </a:rPr>
              <a:t>综合单价分析表</a:t>
            </a:r>
            <a:r>
              <a:rPr lang="zh-CN" altLang="en-US" sz="2800">
                <a:sym typeface="+mn-ea"/>
              </a:rPr>
              <a:t>中的明细价格组</a:t>
            </a:r>
            <a:r>
              <a:rPr lang="zh-CN" altLang="en-US" sz="2800">
                <a:sym typeface="+mn-ea"/>
              </a:rPr>
              <a:t>成等确定相应计日工综合单价。</a:t>
            </a:r>
            <a:endParaRPr lang="zh-CN" altLang="en-US" sz="2800"/>
          </a:p>
          <a:p>
            <a:endParaRPr lang="zh-CN" altLang="en-US" sz="28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8.6.4</a:t>
            </a:r>
            <a:r>
              <a:rPr lang="zh-CN" altLang="en-US"/>
              <a:t>采用计日工计价的，</a:t>
            </a:r>
            <a:r>
              <a:rPr lang="zh-CN" altLang="en-US">
                <a:solidFill>
                  <a:srgbClr val="FF0000"/>
                </a:solidFill>
              </a:rPr>
              <a:t>计日工综合单价</a:t>
            </a:r>
            <a:r>
              <a:rPr lang="zh-CN" altLang="en-US"/>
              <a:t>应包括计日工项目</a:t>
            </a:r>
            <a:r>
              <a:rPr lang="zh-CN" altLang="en-US">
                <a:solidFill>
                  <a:srgbClr val="00B050"/>
                </a:solidFill>
              </a:rPr>
              <a:t>随机发生、少量发生</a:t>
            </a:r>
            <a:r>
              <a:rPr lang="zh-CN" altLang="en-US"/>
              <a:t>等特点造成的</a:t>
            </a:r>
            <a:r>
              <a:rPr lang="zh-CN" altLang="en-US">
                <a:solidFill>
                  <a:srgbClr val="FF0000"/>
                </a:solidFill>
              </a:rPr>
              <a:t>额外增加费用</a:t>
            </a:r>
            <a:r>
              <a:rPr lang="zh-CN" altLang="en-US"/>
              <a:t>和计日工项目发生的</a:t>
            </a:r>
            <a:r>
              <a:rPr lang="zh-CN" altLang="en-US">
                <a:solidFill>
                  <a:srgbClr val="FF0000"/>
                </a:solidFill>
              </a:rPr>
              <a:t>措施项目费用</a:t>
            </a:r>
            <a:r>
              <a:rPr lang="zh-CN" altLang="en-US"/>
              <a:t>，合同总价中的</a:t>
            </a:r>
            <a:r>
              <a:rPr lang="zh-CN" altLang="en-US">
                <a:solidFill>
                  <a:srgbClr val="FF0000"/>
                </a:solidFill>
              </a:rPr>
              <a:t>措施项目</a:t>
            </a:r>
            <a:r>
              <a:rPr lang="zh-CN" altLang="en-US"/>
              <a:t>费用</a:t>
            </a:r>
            <a:r>
              <a:rPr lang="zh-CN" altLang="en-US">
                <a:solidFill>
                  <a:srgbClr val="00B050"/>
                </a:solidFill>
              </a:rPr>
              <a:t>不应因发生计日工而调整</a:t>
            </a:r>
            <a:r>
              <a:rPr lang="zh-CN" altLang="en-US"/>
              <a:t>。</a:t>
            </a:r>
            <a:endParaRPr lang="zh-CN" altLang="en-US"/>
          </a:p>
          <a:p>
            <a:r>
              <a:rPr lang="en-US" altLang="zh-CN"/>
              <a:t>8.6.5</a:t>
            </a:r>
            <a:r>
              <a:rPr lang="zh-CN" altLang="en-US"/>
              <a:t>工程结算时，按合同约定</a:t>
            </a:r>
            <a:r>
              <a:rPr lang="zh-CN" altLang="en-US">
                <a:solidFill>
                  <a:srgbClr val="FF0000"/>
                </a:solidFill>
              </a:rPr>
              <a:t>应予计算</a:t>
            </a:r>
            <a:r>
              <a:rPr lang="zh-CN" altLang="en-US"/>
              <a:t>的计日工项目应全部计算在结算总价内，但合同总价包含的合同清单中计日工清单项目应从结算总价中</a:t>
            </a:r>
            <a:r>
              <a:rPr lang="zh-CN" altLang="en-US">
                <a:solidFill>
                  <a:srgbClr val="FF0000"/>
                </a:solidFill>
              </a:rPr>
              <a:t>扣除</a:t>
            </a:r>
            <a:r>
              <a:rPr lang="zh-CN" altLang="en-US"/>
              <a:t>。</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800"/>
              <a:t>8.7</a:t>
            </a:r>
            <a:r>
              <a:rPr lang="zh-CN" altLang="en-US" sz="2800">
                <a:solidFill>
                  <a:srgbClr val="FF0000"/>
                </a:solidFill>
              </a:rPr>
              <a:t>物价变化</a:t>
            </a:r>
            <a:endParaRPr lang="zh-CN" altLang="en-US" sz="2800"/>
          </a:p>
          <a:p>
            <a:r>
              <a:rPr lang="en-US" altLang="zh-CN" sz="2800"/>
              <a:t>8.7.1</a:t>
            </a:r>
            <a:r>
              <a:rPr lang="zh-CN" altLang="en-US" sz="2800"/>
              <a:t>合同约定因物价变化引起合同清单的分部分项项目清单的</a:t>
            </a:r>
            <a:r>
              <a:rPr lang="zh-CN" altLang="en-US" sz="2800">
                <a:solidFill>
                  <a:srgbClr val="00B050"/>
                </a:solidFill>
              </a:rPr>
              <a:t>人工费、材料费、施工机具</a:t>
            </a:r>
            <a:r>
              <a:rPr lang="zh-CN" altLang="en-US" sz="2800"/>
              <a:t>使用费中的</a:t>
            </a:r>
            <a:r>
              <a:rPr lang="zh-CN" altLang="en-US" sz="2800">
                <a:solidFill>
                  <a:srgbClr val="FF0000"/>
                </a:solidFill>
              </a:rPr>
              <a:t>燃料动力费</a:t>
            </a:r>
            <a:r>
              <a:rPr lang="zh-CN" altLang="en-US" sz="2800"/>
              <a:t>进行价格调整的，应依据合同约定的</a:t>
            </a:r>
            <a:r>
              <a:rPr lang="zh-CN" altLang="en-US" sz="2800">
                <a:solidFill>
                  <a:srgbClr val="00B050"/>
                </a:solidFill>
              </a:rPr>
              <a:t>市场价格信息</a:t>
            </a:r>
            <a:r>
              <a:rPr lang="zh-CN" altLang="en-US" sz="2800"/>
              <a:t>来源所发布的</a:t>
            </a:r>
            <a:r>
              <a:rPr lang="zh-CN" altLang="en-US" sz="2800">
                <a:solidFill>
                  <a:srgbClr val="00B050"/>
                </a:solidFill>
              </a:rPr>
              <a:t>合同基准日</a:t>
            </a:r>
            <a:r>
              <a:rPr lang="zh-CN" altLang="en-US" sz="2800"/>
              <a:t>与</a:t>
            </a:r>
            <a:r>
              <a:rPr lang="zh-CN" altLang="en-US" sz="2800">
                <a:solidFill>
                  <a:srgbClr val="00B050"/>
                </a:solidFill>
              </a:rPr>
              <a:t>调价时间区段</a:t>
            </a:r>
            <a:r>
              <a:rPr lang="zh-CN" altLang="en-US" sz="2800"/>
              <a:t>相关人工费、材料费、施工机具使用费中的燃料动力费</a:t>
            </a:r>
            <a:r>
              <a:rPr lang="zh-CN" altLang="en-US" sz="2800">
                <a:solidFill>
                  <a:srgbClr val="00B050"/>
                </a:solidFill>
              </a:rPr>
              <a:t>市场价格信息</a:t>
            </a:r>
            <a:r>
              <a:rPr lang="zh-CN" altLang="en-US" sz="2800"/>
              <a:t>所反映的价格</a:t>
            </a:r>
            <a:r>
              <a:rPr lang="zh-CN" altLang="en-US" sz="2800">
                <a:solidFill>
                  <a:srgbClr val="00B050"/>
                </a:solidFill>
              </a:rPr>
              <a:t>波动幅度</a:t>
            </a:r>
            <a:r>
              <a:rPr lang="zh-CN" altLang="en-US" sz="2800"/>
              <a:t>，计算</a:t>
            </a:r>
            <a:r>
              <a:rPr lang="zh-CN" altLang="en-US" sz="2800"/>
              <a:t>调价区段超出合同约定幅度的人工费、材料费。施工机具使用费中的燃料动力费价差，并按本标准第</a:t>
            </a:r>
            <a:r>
              <a:rPr lang="en-US" altLang="zh-CN" sz="2800"/>
              <a:t>8.7.2</a:t>
            </a:r>
            <a:r>
              <a:rPr lang="zh-CN" altLang="en-US" sz="2800"/>
              <a:t>条～第</a:t>
            </a:r>
            <a:r>
              <a:rPr lang="en-US" altLang="zh-CN" sz="2800"/>
              <a:t>8.7.4</a:t>
            </a:r>
            <a:r>
              <a:rPr lang="zh-CN" altLang="en-US" sz="2800"/>
              <a:t>条的规定调整其价格。</a:t>
            </a:r>
            <a:endParaRPr lang="zh-CN" altLang="en-US" sz="2800"/>
          </a:p>
          <a:p>
            <a:r>
              <a:rPr lang="en-US" altLang="zh-CN" sz="2800"/>
              <a:t>8.7.2</a:t>
            </a:r>
            <a:r>
              <a:rPr lang="zh-CN" altLang="en-US" sz="2800"/>
              <a:t>合同约定调整的人工费、材料费、施工机具使用费中的</a:t>
            </a:r>
            <a:r>
              <a:rPr lang="zh-CN" altLang="en-US" sz="2800">
                <a:solidFill>
                  <a:srgbClr val="FF0000"/>
                </a:solidFill>
              </a:rPr>
              <a:t>燃料动力费</a:t>
            </a:r>
            <a:r>
              <a:rPr lang="zh-CN" altLang="en-US" sz="2800"/>
              <a:t>市场价格波动</a:t>
            </a:r>
            <a:r>
              <a:rPr lang="zh-CN" altLang="en-US" sz="2800">
                <a:solidFill>
                  <a:srgbClr val="00B050"/>
                </a:solidFill>
              </a:rPr>
              <a:t>超出</a:t>
            </a:r>
            <a:r>
              <a:rPr lang="zh-CN" altLang="en-US" sz="2800"/>
              <a:t>合同</a:t>
            </a:r>
            <a:r>
              <a:rPr lang="zh-CN" altLang="en-US" sz="2800">
                <a:solidFill>
                  <a:srgbClr val="00B050"/>
                </a:solidFill>
              </a:rPr>
              <a:t>约定幅度</a:t>
            </a:r>
            <a:r>
              <a:rPr lang="zh-CN" altLang="en-US" sz="2800"/>
              <a:t>，如合同未约定幅度或约定不明，其市场价格波动幅度</a:t>
            </a:r>
            <a:r>
              <a:rPr lang="zh-CN" altLang="en-US" sz="2800">
                <a:solidFill>
                  <a:srgbClr val="00B050"/>
                </a:solidFill>
              </a:rPr>
              <a:t>超出</a:t>
            </a:r>
            <a:r>
              <a:rPr lang="en-US" altLang="zh-CN" sz="2800">
                <a:solidFill>
                  <a:srgbClr val="00B050"/>
                </a:solidFill>
              </a:rPr>
              <a:t>5%</a:t>
            </a:r>
            <a:r>
              <a:rPr lang="zh-CN" altLang="en-US" sz="2800"/>
              <a:t>时，可按本标准附录</a:t>
            </a:r>
            <a:r>
              <a:rPr lang="en-US" altLang="zh-CN" sz="2800"/>
              <a:t>A</a:t>
            </a:r>
            <a:r>
              <a:rPr lang="zh-CN" altLang="en-US" sz="2800"/>
              <a:t>的方法之</a:t>
            </a:r>
            <a:r>
              <a:rPr lang="zh-CN" altLang="en-US" sz="2800"/>
              <a:t>一</a:t>
            </a:r>
            <a:r>
              <a:rPr lang="zh-CN" altLang="en-US" sz="2800"/>
              <a:t>调整合同价格。</a:t>
            </a:r>
            <a:endParaRPr lang="zh-CN" altLang="en-US" sz="28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8.7.3</a:t>
            </a:r>
            <a:r>
              <a:rPr lang="zh-CN" altLang="en-US"/>
              <a:t>若</a:t>
            </a:r>
            <a:r>
              <a:rPr lang="zh-CN" altLang="en-US">
                <a:solidFill>
                  <a:srgbClr val="00B050"/>
                </a:solidFill>
              </a:rPr>
              <a:t>不属于</a:t>
            </a:r>
            <a:r>
              <a:rPr lang="zh-CN" altLang="en-US"/>
              <a:t>合同约定调整的人工费、材料费、施工机具使用费中的燃料动力费的其他材料费市场价格出现</a:t>
            </a:r>
            <a:r>
              <a:rPr lang="zh-CN" altLang="en-US">
                <a:solidFill>
                  <a:srgbClr val="FF0000"/>
                </a:solidFill>
              </a:rPr>
              <a:t>异常变动</a:t>
            </a:r>
            <a:r>
              <a:rPr lang="zh-CN" altLang="en-US"/>
              <a:t>，且是发承包双方在订立合同时</a:t>
            </a:r>
            <a:r>
              <a:rPr lang="zh-CN" altLang="en-US">
                <a:solidFill>
                  <a:srgbClr val="FF0000"/>
                </a:solidFill>
              </a:rPr>
              <a:t>无法预见</a:t>
            </a:r>
            <a:r>
              <a:rPr lang="zh-CN" altLang="en-US"/>
              <a:t>的</a:t>
            </a:r>
            <a:r>
              <a:rPr lang="zh-CN" altLang="en-US">
                <a:solidFill>
                  <a:srgbClr val="00B050"/>
                </a:solidFill>
              </a:rPr>
              <a:t>重大变化</a:t>
            </a:r>
            <a:r>
              <a:rPr lang="zh-CN" altLang="en-US"/>
              <a:t>，继续履行合同对于受不利影响的合同一方</a:t>
            </a:r>
            <a:r>
              <a:rPr lang="zh-CN" altLang="en-US">
                <a:solidFill>
                  <a:srgbClr val="FF0000"/>
                </a:solidFill>
              </a:rPr>
              <a:t>明显不公平</a:t>
            </a:r>
            <a:r>
              <a:rPr lang="zh-CN" altLang="en-US"/>
              <a:t>的，发承包双方可按</a:t>
            </a:r>
            <a:r>
              <a:rPr lang="zh-CN" altLang="en-US">
                <a:solidFill>
                  <a:srgbClr val="00B050"/>
                </a:solidFill>
              </a:rPr>
              <a:t>风险合理分担</a:t>
            </a:r>
            <a:r>
              <a:rPr lang="zh-CN" altLang="en-US"/>
              <a:t>原则，</a:t>
            </a:r>
            <a:r>
              <a:rPr lang="zh-CN" altLang="en-US">
                <a:solidFill>
                  <a:srgbClr val="00B050"/>
                </a:solidFill>
              </a:rPr>
              <a:t>协商</a:t>
            </a:r>
            <a:r>
              <a:rPr lang="zh-CN" altLang="en-US"/>
              <a:t>合同</a:t>
            </a:r>
            <a:r>
              <a:rPr lang="zh-CN" altLang="en-US">
                <a:solidFill>
                  <a:srgbClr val="00B050"/>
                </a:solidFill>
              </a:rPr>
              <a:t>风险幅度或费用分担</a:t>
            </a:r>
            <a:r>
              <a:rPr lang="zh-CN" altLang="en-US"/>
              <a:t>比例，承担相关部分的增</a:t>
            </a:r>
            <a:r>
              <a:rPr lang="en-US" altLang="zh-CN"/>
              <a:t>(</a:t>
            </a:r>
            <a:r>
              <a:rPr lang="zh-CN" altLang="en-US"/>
              <a:t>减</a:t>
            </a:r>
            <a:r>
              <a:rPr lang="en-US" altLang="zh-CN"/>
              <a:t>)</a:t>
            </a:r>
            <a:r>
              <a:rPr lang="zh-CN" altLang="en-US"/>
              <a:t>价差或</a:t>
            </a:r>
            <a:r>
              <a:rPr lang="zh-CN" altLang="en-US">
                <a:solidFill>
                  <a:srgbClr val="00B050"/>
                </a:solidFill>
              </a:rPr>
              <a:t>据实调整</a:t>
            </a:r>
            <a:r>
              <a:rPr lang="zh-CN" altLang="en-US"/>
              <a:t>合同价格。</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8.7.4</a:t>
            </a:r>
            <a:r>
              <a:rPr lang="zh-CN" altLang="en-US">
                <a:sym typeface="+mn-ea"/>
              </a:rPr>
              <a:t>合同工程出现</a:t>
            </a:r>
            <a:r>
              <a:rPr lang="zh-CN" altLang="en-US">
                <a:solidFill>
                  <a:srgbClr val="FF0000"/>
                </a:solidFill>
                <a:sym typeface="+mn-ea"/>
              </a:rPr>
              <a:t>工期延长</a:t>
            </a:r>
            <a:r>
              <a:rPr lang="zh-CN" altLang="en-US">
                <a:sym typeface="+mn-ea"/>
              </a:rPr>
              <a:t>的，应按下列规定确定及调整合同履行期由于</a:t>
            </a:r>
            <a:r>
              <a:rPr lang="zh-CN" altLang="en-US">
                <a:solidFill>
                  <a:srgbClr val="FF0000"/>
                </a:solidFill>
                <a:sym typeface="+mn-ea"/>
              </a:rPr>
              <a:t>物价变化</a:t>
            </a:r>
            <a:r>
              <a:rPr lang="zh-CN" altLang="en-US">
                <a:sym typeface="+mn-ea"/>
              </a:rPr>
              <a:t>影响的价格：</a:t>
            </a:r>
            <a:endParaRPr lang="zh-CN" altLang="en-US"/>
          </a:p>
          <a:p>
            <a:r>
              <a:rPr lang="en-US" altLang="zh-CN">
                <a:sym typeface="+mn-ea"/>
              </a:rPr>
              <a:t>1</a:t>
            </a:r>
            <a:r>
              <a:rPr lang="zh-CN" altLang="en-US">
                <a:sym typeface="+mn-ea"/>
              </a:rPr>
              <a:t>因</a:t>
            </a:r>
            <a:r>
              <a:rPr lang="zh-CN" altLang="en-US">
                <a:solidFill>
                  <a:srgbClr val="00B050"/>
                </a:solidFill>
                <a:sym typeface="+mn-ea"/>
              </a:rPr>
              <a:t>发包人原因</a:t>
            </a:r>
            <a:r>
              <a:rPr lang="zh-CN" altLang="en-US">
                <a:sym typeface="+mn-ea"/>
              </a:rPr>
              <a:t>引起工期延长的，计划进度日期后续工程的价格，采用计划进度日期与实际进度</a:t>
            </a:r>
            <a:r>
              <a:rPr lang="zh-CN" altLang="en-US">
                <a:sym typeface="+mn-ea"/>
              </a:rPr>
              <a:t>日期两者的较高者；</a:t>
            </a:r>
            <a:endParaRPr lang="zh-CN" altLang="en-US"/>
          </a:p>
          <a:p>
            <a:r>
              <a:rPr lang="en-US" altLang="zh-CN">
                <a:sym typeface="+mn-ea"/>
              </a:rPr>
              <a:t>2</a:t>
            </a:r>
            <a:r>
              <a:rPr lang="zh-CN" altLang="en-US">
                <a:sym typeface="+mn-ea"/>
              </a:rPr>
              <a:t>因</a:t>
            </a:r>
            <a:r>
              <a:rPr lang="zh-CN" altLang="en-US">
                <a:solidFill>
                  <a:srgbClr val="00B050"/>
                </a:solidFill>
                <a:sym typeface="+mn-ea"/>
              </a:rPr>
              <a:t>承包人原因</a:t>
            </a:r>
            <a:r>
              <a:rPr lang="zh-CN" altLang="en-US">
                <a:sym typeface="+mn-ea"/>
              </a:rPr>
              <a:t>引起工期延长的，计划进度日期后续工程的价格，采用计划进度日期与实际进度</a:t>
            </a:r>
            <a:r>
              <a:rPr lang="zh-CN" altLang="en-US">
                <a:sym typeface="+mn-ea"/>
              </a:rPr>
              <a:t>日期两者的较低者；</a:t>
            </a:r>
            <a:endParaRPr lang="zh-CN" altLang="en-US"/>
          </a:p>
          <a:p>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800">
                <a:sym typeface="+mn-ea"/>
              </a:rPr>
              <a:t>3</a:t>
            </a:r>
            <a:r>
              <a:rPr lang="zh-CN" altLang="en-US" sz="2800">
                <a:sym typeface="+mn-ea"/>
              </a:rPr>
              <a:t>因</a:t>
            </a:r>
            <a:r>
              <a:rPr lang="zh-CN" altLang="en-US" sz="2800">
                <a:solidFill>
                  <a:srgbClr val="FF0000"/>
                </a:solidFill>
                <a:sym typeface="+mn-ea"/>
              </a:rPr>
              <a:t>非发承包双方原因</a:t>
            </a:r>
            <a:r>
              <a:rPr lang="zh-CN" altLang="en-US" sz="2800">
                <a:sym typeface="+mn-ea"/>
              </a:rPr>
              <a:t>引起</a:t>
            </a:r>
            <a:r>
              <a:rPr lang="zh-CN" altLang="en-US" sz="2800">
                <a:solidFill>
                  <a:srgbClr val="00B050"/>
                </a:solidFill>
                <a:sym typeface="+mn-ea"/>
              </a:rPr>
              <a:t>工期延长</a:t>
            </a:r>
            <a:r>
              <a:rPr lang="zh-CN" altLang="en-US" sz="2800">
                <a:sym typeface="+mn-ea"/>
              </a:rPr>
              <a:t>的，计划进度日期后续工程的价格应按本标准</a:t>
            </a:r>
            <a:r>
              <a:rPr lang="zh-CN" altLang="en-US" sz="2800">
                <a:solidFill>
                  <a:srgbClr val="00B050"/>
                </a:solidFill>
                <a:sym typeface="+mn-ea"/>
              </a:rPr>
              <a:t>第</a:t>
            </a:r>
            <a:r>
              <a:rPr lang="en-US" altLang="zh-CN" sz="2800">
                <a:solidFill>
                  <a:srgbClr val="00B050"/>
                </a:solidFill>
                <a:sym typeface="+mn-ea"/>
              </a:rPr>
              <a:t>8.7.2</a:t>
            </a:r>
            <a:r>
              <a:rPr lang="zh-CN" altLang="en-US" sz="2800">
                <a:solidFill>
                  <a:srgbClr val="00B050"/>
                </a:solidFill>
                <a:sym typeface="+mn-ea"/>
              </a:rPr>
              <a:t>条</a:t>
            </a:r>
            <a:r>
              <a:rPr lang="zh-CN" altLang="en-US" sz="2800">
                <a:sym typeface="+mn-ea"/>
              </a:rPr>
              <a:t>的规定调整，合同另有约定或法律法规及政策另有规定除外。</a:t>
            </a:r>
            <a:endParaRPr lang="zh-CN" altLang="en-US" sz="2800">
              <a:sym typeface="+mn-ea"/>
            </a:endParaRPr>
          </a:p>
          <a:p>
            <a:r>
              <a:rPr lang="zh-CN" altLang="en-US" sz="2800">
                <a:sym typeface="+mn-ea"/>
              </a:rPr>
              <a:t>（</a:t>
            </a:r>
            <a:r>
              <a:rPr lang="en-US" altLang="zh-CN" sz="2800">
                <a:sym typeface="+mn-ea"/>
              </a:rPr>
              <a:t>8.7.2</a:t>
            </a:r>
            <a:r>
              <a:rPr lang="zh-CN" altLang="en-US" sz="2800">
                <a:sym typeface="+mn-ea"/>
              </a:rPr>
              <a:t>合同约定调整的人工费、材料费、施工机具使用费中的燃料动力费市场价格波动</a:t>
            </a:r>
            <a:r>
              <a:rPr lang="zh-CN" altLang="en-US" sz="2800">
                <a:solidFill>
                  <a:srgbClr val="00B050"/>
                </a:solidFill>
                <a:sym typeface="+mn-ea"/>
              </a:rPr>
              <a:t>超出</a:t>
            </a:r>
            <a:r>
              <a:rPr lang="zh-CN" altLang="en-US" sz="2800">
                <a:sym typeface="+mn-ea"/>
              </a:rPr>
              <a:t>合同</a:t>
            </a:r>
            <a:r>
              <a:rPr lang="zh-CN" altLang="en-US" sz="2800">
                <a:solidFill>
                  <a:srgbClr val="00B050"/>
                </a:solidFill>
                <a:sym typeface="+mn-ea"/>
              </a:rPr>
              <a:t>约定幅度</a:t>
            </a:r>
            <a:r>
              <a:rPr lang="zh-CN" altLang="en-US" sz="2800">
                <a:sym typeface="+mn-ea"/>
              </a:rPr>
              <a:t>，如合同未约定幅度或约定不明，其市场价格波动幅度超出</a:t>
            </a:r>
            <a:r>
              <a:rPr lang="en-US" altLang="zh-CN" sz="2800">
                <a:solidFill>
                  <a:srgbClr val="00B050"/>
                </a:solidFill>
                <a:sym typeface="+mn-ea"/>
              </a:rPr>
              <a:t>5%</a:t>
            </a:r>
            <a:r>
              <a:rPr lang="zh-CN" altLang="en-US" sz="2800">
                <a:sym typeface="+mn-ea"/>
              </a:rPr>
              <a:t>时，可按本标准附录</a:t>
            </a:r>
            <a:r>
              <a:rPr lang="en-US" altLang="zh-CN" sz="2800">
                <a:sym typeface="+mn-ea"/>
              </a:rPr>
              <a:t>A</a:t>
            </a:r>
            <a:r>
              <a:rPr lang="zh-CN" altLang="en-US" sz="2800">
                <a:sym typeface="+mn-ea"/>
              </a:rPr>
              <a:t>的方法之一调整合同价格。）</a:t>
            </a:r>
            <a:endParaRPr lang="zh-CN" altLang="en-US" sz="2800">
              <a:sym typeface="+mn-ea"/>
            </a:endParaRPr>
          </a:p>
          <a:p>
            <a:r>
              <a:rPr lang="en-US" altLang="zh-CN"/>
              <a:t>8.7.5</a:t>
            </a:r>
            <a:r>
              <a:rPr lang="zh-CN" altLang="en-US"/>
              <a:t>本标准第</a:t>
            </a:r>
            <a:r>
              <a:rPr lang="en-US" altLang="zh-CN"/>
              <a:t>8.7.2</a:t>
            </a:r>
            <a:r>
              <a:rPr lang="zh-CN" altLang="en-US"/>
              <a:t>条</a:t>
            </a:r>
            <a:r>
              <a:rPr lang="en-US" altLang="zh-CN"/>
              <a:t>~</a:t>
            </a:r>
            <a:r>
              <a:rPr lang="zh-CN" altLang="en-US"/>
              <a:t>第</a:t>
            </a:r>
            <a:r>
              <a:rPr lang="en-US" altLang="zh-CN"/>
              <a:t>8.7.4</a:t>
            </a:r>
            <a:r>
              <a:rPr lang="zh-CN" altLang="en-US"/>
              <a:t>条规定的</a:t>
            </a:r>
            <a:r>
              <a:rPr lang="zh-CN" altLang="en-US">
                <a:solidFill>
                  <a:srgbClr val="00B050"/>
                </a:solidFill>
              </a:rPr>
              <a:t>材料费调整不宜用于</a:t>
            </a:r>
            <a:r>
              <a:rPr lang="zh-CN" altLang="en-US"/>
              <a:t>发包人提供材料的清单项目和材</a:t>
            </a:r>
            <a:r>
              <a:rPr lang="zh-CN" altLang="en-US"/>
              <a:t>料暂估价的清单项目。发包人提供材料的清单项目可由发包人按实际变化调整，但不列入合同总价；材</a:t>
            </a:r>
            <a:r>
              <a:rPr lang="zh-CN" altLang="en-US"/>
              <a:t>料暂估价的清单项目可按本标准第</a:t>
            </a:r>
            <a:r>
              <a:rPr lang="en-US" altLang="zh-CN"/>
              <a:t>8.4</a:t>
            </a:r>
            <a:r>
              <a:rPr lang="zh-CN" altLang="en-US"/>
              <a:t>节的规定执行。</a:t>
            </a:r>
            <a:endParaRPr lang="zh-CN" altLang="en-US"/>
          </a:p>
          <a:p>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600">
                <a:sym typeface="+mn-ea"/>
              </a:rPr>
              <a:t>8.7.6</a:t>
            </a:r>
            <a:r>
              <a:rPr lang="zh-CN" altLang="en-US" sz="2600">
                <a:sym typeface="+mn-ea"/>
              </a:rPr>
              <a:t>除合同另有约定外，</a:t>
            </a:r>
            <a:r>
              <a:rPr lang="zh-CN" altLang="en-US" sz="2600">
                <a:solidFill>
                  <a:srgbClr val="00B050"/>
                </a:solidFill>
                <a:sym typeface="+mn-ea"/>
              </a:rPr>
              <a:t>承包人</a:t>
            </a:r>
            <a:r>
              <a:rPr lang="zh-CN" altLang="en-US" sz="2600">
                <a:sym typeface="+mn-ea"/>
              </a:rPr>
              <a:t>按合同履行及完成工程所发生的下列费用</a:t>
            </a:r>
            <a:r>
              <a:rPr lang="zh-CN" altLang="en-US" sz="2600">
                <a:solidFill>
                  <a:srgbClr val="00B050"/>
                </a:solidFill>
                <a:sym typeface="+mn-ea"/>
              </a:rPr>
              <a:t>不应因物价变化而调整</a:t>
            </a:r>
            <a:r>
              <a:rPr lang="zh-CN" altLang="en-US" sz="2600">
                <a:sym typeface="+mn-ea"/>
              </a:rPr>
              <a:t>合</a:t>
            </a:r>
            <a:r>
              <a:rPr lang="zh-CN" altLang="en-US" sz="2600">
                <a:sym typeface="+mn-ea"/>
              </a:rPr>
              <a:t>同总价和合同单价：</a:t>
            </a:r>
            <a:endParaRPr lang="zh-CN" altLang="en-US" sz="2600"/>
          </a:p>
          <a:p>
            <a:r>
              <a:rPr lang="en-US" altLang="zh-CN" sz="2600">
                <a:sym typeface="+mn-ea"/>
              </a:rPr>
              <a:t>1</a:t>
            </a:r>
            <a:r>
              <a:rPr lang="zh-CN" altLang="en-US" sz="2600">
                <a:sym typeface="+mn-ea"/>
              </a:rPr>
              <a:t>施工耗材费用；</a:t>
            </a:r>
            <a:endParaRPr lang="zh-CN" altLang="en-US" sz="2600"/>
          </a:p>
          <a:p>
            <a:r>
              <a:rPr lang="en-US" altLang="zh-CN" sz="2600">
                <a:sym typeface="+mn-ea"/>
              </a:rPr>
              <a:t>2</a:t>
            </a:r>
            <a:r>
              <a:rPr lang="zh-CN" altLang="en-US" sz="2600">
                <a:sym typeface="+mn-ea"/>
              </a:rPr>
              <a:t>中小型工具使用费；</a:t>
            </a:r>
            <a:endParaRPr lang="zh-CN" altLang="en-US" sz="2600"/>
          </a:p>
          <a:p>
            <a:r>
              <a:rPr lang="en-US" altLang="zh-CN" sz="2600">
                <a:sym typeface="+mn-ea"/>
              </a:rPr>
              <a:t>3</a:t>
            </a:r>
            <a:r>
              <a:rPr lang="zh-CN" altLang="en-US" sz="2600">
                <a:sym typeface="+mn-ea"/>
              </a:rPr>
              <a:t>措施项目费用；</a:t>
            </a:r>
            <a:endParaRPr lang="zh-CN" altLang="en-US" sz="2600"/>
          </a:p>
          <a:p>
            <a:r>
              <a:rPr lang="en-US" altLang="zh-CN" sz="2600">
                <a:sym typeface="+mn-ea"/>
              </a:rPr>
              <a:t>4</a:t>
            </a:r>
            <a:r>
              <a:rPr lang="zh-CN" altLang="en-US" sz="2600">
                <a:solidFill>
                  <a:srgbClr val="FF0000"/>
                </a:solidFill>
                <a:sym typeface="+mn-ea"/>
              </a:rPr>
              <a:t>除</a:t>
            </a:r>
            <a:r>
              <a:rPr lang="zh-CN" altLang="en-US" sz="2600">
                <a:sym typeface="+mn-ea"/>
              </a:rPr>
              <a:t>按本标准第</a:t>
            </a:r>
            <a:r>
              <a:rPr lang="en-US" altLang="zh-CN" sz="2600">
                <a:sym typeface="+mn-ea"/>
              </a:rPr>
              <a:t>8.7.1</a:t>
            </a:r>
            <a:r>
              <a:rPr lang="zh-CN" altLang="en-US" sz="2600">
                <a:sym typeface="+mn-ea"/>
              </a:rPr>
              <a:t>条</a:t>
            </a:r>
            <a:r>
              <a:rPr lang="en-US" altLang="zh-CN" sz="2600">
                <a:sym typeface="+mn-ea"/>
              </a:rPr>
              <a:t>~</a:t>
            </a:r>
            <a:r>
              <a:rPr lang="zh-CN" altLang="en-US" sz="2600">
                <a:sym typeface="+mn-ea"/>
              </a:rPr>
              <a:t>第</a:t>
            </a:r>
            <a:r>
              <a:rPr lang="en-US" altLang="zh-CN" sz="2600">
                <a:sym typeface="+mn-ea"/>
              </a:rPr>
              <a:t>8.7.4</a:t>
            </a:r>
            <a:r>
              <a:rPr lang="zh-CN" altLang="en-US" sz="2600">
                <a:sym typeface="+mn-ea"/>
              </a:rPr>
              <a:t>条规定调整价格的施工机具使用费的燃料动力费</a:t>
            </a:r>
            <a:r>
              <a:rPr lang="zh-CN" altLang="en-US" sz="2600">
                <a:solidFill>
                  <a:srgbClr val="FF0000"/>
                </a:solidFill>
                <a:sym typeface="+mn-ea"/>
              </a:rPr>
              <a:t>外</a:t>
            </a:r>
            <a:r>
              <a:rPr lang="zh-CN" altLang="en-US" sz="2600">
                <a:sym typeface="+mn-ea"/>
              </a:rPr>
              <a:t>，</a:t>
            </a:r>
            <a:r>
              <a:rPr lang="zh-CN" altLang="en-US" sz="2600">
                <a:solidFill>
                  <a:srgbClr val="00B050"/>
                </a:solidFill>
                <a:sym typeface="+mn-ea"/>
              </a:rPr>
              <a:t>其他的施工机具</a:t>
            </a:r>
            <a:r>
              <a:rPr lang="zh-CN" altLang="en-US" sz="2600">
                <a:sym typeface="+mn-ea"/>
              </a:rPr>
              <a:t>使用费用；</a:t>
            </a:r>
            <a:endParaRPr lang="zh-CN" altLang="en-US" sz="2600"/>
          </a:p>
          <a:p>
            <a:r>
              <a:rPr lang="en-US" altLang="zh-CN" sz="2600">
                <a:sym typeface="+mn-ea"/>
              </a:rPr>
              <a:t>5</a:t>
            </a:r>
            <a:r>
              <a:rPr lang="zh-CN" altLang="en-US" sz="2600">
                <a:solidFill>
                  <a:srgbClr val="FF0000"/>
                </a:solidFill>
                <a:sym typeface="+mn-ea"/>
              </a:rPr>
              <a:t>除</a:t>
            </a:r>
            <a:r>
              <a:rPr lang="zh-CN" altLang="en-US" sz="2600">
                <a:sym typeface="+mn-ea"/>
              </a:rPr>
              <a:t>本标准第</a:t>
            </a:r>
            <a:r>
              <a:rPr lang="en-US" altLang="zh-CN" sz="2600">
                <a:sym typeface="+mn-ea"/>
              </a:rPr>
              <a:t>8.7.3</a:t>
            </a:r>
            <a:r>
              <a:rPr lang="zh-CN" altLang="en-US" sz="2600">
                <a:sym typeface="+mn-ea"/>
              </a:rPr>
              <a:t>条规定的价格</a:t>
            </a:r>
            <a:r>
              <a:rPr lang="zh-CN" altLang="en-US" sz="2600">
                <a:solidFill>
                  <a:srgbClr val="00B050"/>
                </a:solidFill>
                <a:sym typeface="+mn-ea"/>
              </a:rPr>
              <a:t>异常波动</a:t>
            </a:r>
            <a:r>
              <a:rPr lang="zh-CN" altLang="en-US" sz="2600">
                <a:solidFill>
                  <a:srgbClr val="FF0000"/>
                </a:solidFill>
                <a:sym typeface="+mn-ea"/>
              </a:rPr>
              <a:t>外</a:t>
            </a:r>
            <a:r>
              <a:rPr lang="zh-CN" altLang="en-US" sz="2600">
                <a:sym typeface="+mn-ea"/>
              </a:rPr>
              <a:t>，</a:t>
            </a:r>
            <a:r>
              <a:rPr lang="zh-CN" altLang="en-US" sz="2600">
                <a:solidFill>
                  <a:srgbClr val="00B050"/>
                </a:solidFill>
                <a:sym typeface="+mn-ea"/>
              </a:rPr>
              <a:t>不属于</a:t>
            </a:r>
            <a:r>
              <a:rPr lang="zh-CN" altLang="en-US" sz="2600">
                <a:solidFill>
                  <a:srgbClr val="FF0000"/>
                </a:solidFill>
                <a:sym typeface="+mn-ea"/>
              </a:rPr>
              <a:t>合同约定</a:t>
            </a:r>
            <a:r>
              <a:rPr lang="zh-CN" altLang="en-US" sz="2600">
                <a:sym typeface="+mn-ea"/>
              </a:rPr>
              <a:t>调价项目的材料费；</a:t>
            </a:r>
            <a:endParaRPr lang="zh-CN" altLang="en-US" sz="2600"/>
          </a:p>
          <a:p>
            <a:r>
              <a:rPr lang="en-US" altLang="zh-CN" sz="2600">
                <a:sym typeface="+mn-ea"/>
              </a:rPr>
              <a:t>6</a:t>
            </a:r>
            <a:r>
              <a:rPr lang="zh-CN" altLang="en-US" sz="2600">
                <a:solidFill>
                  <a:srgbClr val="FF0000"/>
                </a:solidFill>
                <a:sym typeface="+mn-ea"/>
              </a:rPr>
              <a:t>超出合同约定调价范围及幅度</a:t>
            </a:r>
            <a:r>
              <a:rPr lang="zh-CN" altLang="en-US" sz="2600">
                <a:sym typeface="+mn-ea"/>
              </a:rPr>
              <a:t>的价格变化，或调价项目的物价</a:t>
            </a:r>
            <a:r>
              <a:rPr lang="zh-CN" altLang="en-US" sz="2600">
                <a:solidFill>
                  <a:srgbClr val="00B050"/>
                </a:solidFill>
                <a:sym typeface="+mn-ea"/>
              </a:rPr>
              <a:t>变化幅度未超出</a:t>
            </a:r>
            <a:r>
              <a:rPr lang="zh-CN" altLang="en-US" sz="2600">
                <a:sym typeface="+mn-ea"/>
              </a:rPr>
              <a:t>本标准第</a:t>
            </a:r>
            <a:r>
              <a:rPr lang="en-US" altLang="zh-CN" sz="2600">
                <a:sym typeface="+mn-ea"/>
              </a:rPr>
              <a:t>8.7.2</a:t>
            </a:r>
            <a:r>
              <a:rPr lang="zh-CN" altLang="en-US" sz="2600">
                <a:sym typeface="+mn-ea"/>
              </a:rPr>
              <a:t>条规定的人工费、材料费、施工机具使用费的燃料动力费；</a:t>
            </a:r>
            <a:endParaRPr lang="zh-CN" altLang="en-US" sz="2600"/>
          </a:p>
          <a:p>
            <a:r>
              <a:rPr lang="en-US" altLang="zh-CN" sz="2600">
                <a:sym typeface="+mn-ea"/>
              </a:rPr>
              <a:t>7</a:t>
            </a:r>
            <a:r>
              <a:rPr lang="zh-CN" altLang="en-US" sz="2600">
                <a:solidFill>
                  <a:srgbClr val="FF0000"/>
                </a:solidFill>
                <a:sym typeface="+mn-ea"/>
              </a:rPr>
              <a:t>管理费及利润</a:t>
            </a:r>
            <a:r>
              <a:rPr lang="zh-CN" altLang="en-US" sz="2600">
                <a:sym typeface="+mn-ea"/>
              </a:rPr>
              <a:t>；</a:t>
            </a:r>
            <a:endParaRPr lang="zh-CN" altLang="en-US" sz="2600"/>
          </a:p>
          <a:p>
            <a:r>
              <a:rPr lang="en-US" altLang="zh-CN" sz="2600">
                <a:sym typeface="+mn-ea"/>
              </a:rPr>
              <a:t>8</a:t>
            </a:r>
            <a:r>
              <a:rPr lang="zh-CN" altLang="en-US" sz="2600">
                <a:sym typeface="+mn-ea"/>
              </a:rPr>
              <a:t>承包人自身原因产生的费用。</a:t>
            </a:r>
            <a:endParaRPr lang="zh-CN" altLang="en-US" sz="26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8.8</a:t>
            </a:r>
            <a:r>
              <a:rPr lang="zh-CN" altLang="en-US"/>
              <a:t>法律</a:t>
            </a:r>
            <a:r>
              <a:rPr lang="zh-CN" altLang="en-US">
                <a:solidFill>
                  <a:srgbClr val="FF0000"/>
                </a:solidFill>
              </a:rPr>
              <a:t>法规及政策</a:t>
            </a:r>
            <a:r>
              <a:rPr lang="zh-CN" altLang="en-US"/>
              <a:t>性</a:t>
            </a:r>
            <a:r>
              <a:rPr lang="zh-CN" altLang="en-US"/>
              <a:t>变</a:t>
            </a:r>
            <a:r>
              <a:rPr lang="zh-CN" altLang="en-US"/>
              <a:t>化</a:t>
            </a:r>
            <a:endParaRPr lang="zh-CN" altLang="en-US"/>
          </a:p>
          <a:p>
            <a:r>
              <a:rPr lang="en-US" altLang="zh-CN"/>
              <a:t>8.8.1</a:t>
            </a:r>
            <a:r>
              <a:rPr lang="zh-CN" altLang="en-US"/>
              <a:t>合同工程实施期间，在合同</a:t>
            </a:r>
            <a:r>
              <a:rPr lang="zh-CN" altLang="en-US">
                <a:solidFill>
                  <a:srgbClr val="FF0000"/>
                </a:solidFill>
              </a:rPr>
              <a:t>基准日后</a:t>
            </a:r>
            <a:r>
              <a:rPr lang="zh-CN" altLang="en-US"/>
              <a:t>发生以下法律法规及政策性变化引起合同</a:t>
            </a:r>
            <a:r>
              <a:rPr lang="zh-CN" altLang="en-US">
                <a:solidFill>
                  <a:srgbClr val="00B050"/>
                </a:solidFill>
              </a:rPr>
              <a:t>价款增减变化</a:t>
            </a:r>
            <a:r>
              <a:rPr lang="zh-CN" altLang="en-US"/>
              <a:t>和</a:t>
            </a:r>
            <a:r>
              <a:rPr lang="en-US" altLang="zh-CN"/>
              <a:t>(</a:t>
            </a:r>
            <a:r>
              <a:rPr lang="zh-CN" altLang="en-US"/>
              <a:t>或</a:t>
            </a:r>
            <a:r>
              <a:rPr lang="en-US" altLang="zh-CN"/>
              <a:t>)</a:t>
            </a:r>
            <a:r>
              <a:rPr lang="zh-CN" altLang="en-US">
                <a:solidFill>
                  <a:srgbClr val="00B050"/>
                </a:solidFill>
              </a:rPr>
              <a:t>工期延误</a:t>
            </a:r>
            <a:r>
              <a:rPr lang="zh-CN" altLang="en-US"/>
              <a:t>的，发承包双方应按合同约定和国家、省级或行业建设主管部门及其授权的工程造价管理</a:t>
            </a:r>
            <a:r>
              <a:rPr lang="zh-CN" altLang="en-US"/>
              <a:t>机构据此发布的规定调整合同价格及</a:t>
            </a:r>
            <a:r>
              <a:rPr lang="en-US" altLang="zh-CN"/>
              <a:t>(</a:t>
            </a:r>
            <a:r>
              <a:rPr lang="zh-CN" altLang="en-US"/>
              <a:t>或</a:t>
            </a:r>
            <a:r>
              <a:rPr lang="en-US" altLang="zh-CN"/>
              <a:t>)</a:t>
            </a:r>
            <a:r>
              <a:rPr lang="zh-CN" altLang="en-US"/>
              <a:t>工期：</a:t>
            </a:r>
            <a:endParaRPr lang="zh-CN" altLang="en-US"/>
          </a:p>
          <a:p>
            <a:r>
              <a:rPr lang="en-US" altLang="zh-CN"/>
              <a:t>1</a:t>
            </a:r>
            <a:r>
              <a:rPr lang="zh-CN" altLang="en-US"/>
              <a:t>新增的法律法规及政策性规定；</a:t>
            </a:r>
            <a:endParaRPr lang="zh-CN" altLang="en-US"/>
          </a:p>
          <a:p>
            <a:r>
              <a:rPr lang="en-US" altLang="zh-CN"/>
              <a:t>2</a:t>
            </a:r>
            <a:r>
              <a:rPr lang="zh-CN" altLang="en-US"/>
              <a:t>修改原有的法律法规及政策性规定；</a:t>
            </a:r>
            <a:endParaRPr lang="zh-CN" altLang="en-US"/>
          </a:p>
          <a:p>
            <a:r>
              <a:rPr lang="en-US" altLang="zh-CN"/>
              <a:t>3</a:t>
            </a:r>
            <a:r>
              <a:rPr lang="zh-CN" altLang="en-US"/>
              <a:t>废止原有的法律法规及政策性规定；</a:t>
            </a:r>
            <a:endParaRPr lang="zh-CN" altLang="en-US"/>
          </a:p>
          <a:p>
            <a:r>
              <a:rPr lang="en-US" altLang="zh-CN"/>
              <a:t>4</a:t>
            </a:r>
            <a:r>
              <a:rPr lang="zh-CN" altLang="en-US"/>
              <a:t>政府对相关法律法规的解释发生了变化。</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8.8.2</a:t>
            </a:r>
            <a:r>
              <a:rPr lang="zh-CN" altLang="en-US"/>
              <a:t>因</a:t>
            </a:r>
            <a:r>
              <a:rPr lang="zh-CN" altLang="en-US">
                <a:solidFill>
                  <a:srgbClr val="00B050"/>
                </a:solidFill>
              </a:rPr>
              <a:t>承包人原因</a:t>
            </a:r>
            <a:r>
              <a:rPr lang="zh-CN" altLang="en-US"/>
              <a:t>引起工期延长，在工期延长期间出现本标准第</a:t>
            </a:r>
            <a:r>
              <a:rPr lang="en-US" altLang="zh-CN"/>
              <a:t>8.8.1</a:t>
            </a:r>
            <a:r>
              <a:rPr lang="zh-CN" altLang="en-US"/>
              <a:t>条规定的法律法规及政策性</a:t>
            </a:r>
            <a:r>
              <a:rPr lang="zh-CN" altLang="en-US"/>
              <a:t>变化的，合同价格调增的不应予调整，合同价格调减的应予以调整。</a:t>
            </a:r>
            <a:endParaRPr lang="zh-CN" altLang="en-US"/>
          </a:p>
          <a:p>
            <a:r>
              <a:rPr lang="en-US" altLang="zh-CN"/>
              <a:t>8.8.3</a:t>
            </a:r>
            <a:r>
              <a:rPr lang="zh-CN" altLang="en-US"/>
              <a:t>因</a:t>
            </a:r>
            <a:r>
              <a:rPr lang="zh-CN" altLang="en-US">
                <a:solidFill>
                  <a:srgbClr val="00B050"/>
                </a:solidFill>
              </a:rPr>
              <a:t>发包人原因</a:t>
            </a:r>
            <a:r>
              <a:rPr lang="zh-CN" altLang="en-US"/>
              <a:t>引起工期延长，在工期延长期间出现本标准第</a:t>
            </a:r>
            <a:r>
              <a:rPr lang="en-US" altLang="zh-CN"/>
              <a:t>8.8.1</a:t>
            </a:r>
            <a:r>
              <a:rPr lang="zh-CN" altLang="en-US"/>
              <a:t>条规定的法律法规及政策性</a:t>
            </a:r>
            <a:r>
              <a:rPr lang="zh-CN" altLang="en-US"/>
              <a:t>变化的，合同价格调减的不应予调整，合同价格调增的应予以调整。</a:t>
            </a:r>
            <a:endParaRPr lang="zh-CN" altLang="en-US"/>
          </a:p>
          <a:p>
            <a:r>
              <a:rPr lang="en-US" altLang="zh-CN"/>
              <a:t>8.8.4</a:t>
            </a:r>
            <a:r>
              <a:rPr lang="zh-CN" altLang="en-US"/>
              <a:t>因</a:t>
            </a:r>
            <a:r>
              <a:rPr lang="zh-CN" altLang="en-US">
                <a:solidFill>
                  <a:srgbClr val="FF0000"/>
                </a:solidFill>
              </a:rPr>
              <a:t>非发承包双方原因</a:t>
            </a:r>
            <a:r>
              <a:rPr lang="zh-CN" altLang="en-US"/>
              <a:t>导致</a:t>
            </a:r>
            <a:r>
              <a:rPr lang="zh-CN" altLang="en-US">
                <a:solidFill>
                  <a:srgbClr val="00B050"/>
                </a:solidFill>
              </a:rPr>
              <a:t>工期延长</a:t>
            </a:r>
            <a:r>
              <a:rPr lang="zh-CN" altLang="en-US"/>
              <a:t>，在工期延长期间出现本标准</a:t>
            </a:r>
            <a:r>
              <a:rPr lang="zh-CN" altLang="en-US">
                <a:solidFill>
                  <a:srgbClr val="00B050"/>
                </a:solidFill>
              </a:rPr>
              <a:t>第</a:t>
            </a:r>
            <a:r>
              <a:rPr lang="en-US" altLang="zh-CN">
                <a:solidFill>
                  <a:srgbClr val="00B050"/>
                </a:solidFill>
              </a:rPr>
              <a:t>8.8.1</a:t>
            </a:r>
            <a:r>
              <a:rPr lang="zh-CN" altLang="en-US">
                <a:solidFill>
                  <a:srgbClr val="00B050"/>
                </a:solidFill>
              </a:rPr>
              <a:t>条</a:t>
            </a:r>
            <a:r>
              <a:rPr lang="zh-CN" altLang="en-US"/>
              <a:t>规定的法律</a:t>
            </a:r>
            <a:r>
              <a:rPr lang="zh-CN" altLang="en-US">
                <a:solidFill>
                  <a:srgbClr val="00B050"/>
                </a:solidFill>
              </a:rPr>
              <a:t>法规及政策</a:t>
            </a:r>
            <a:r>
              <a:rPr lang="zh-CN" altLang="en-US"/>
              <a:t>性变化的，</a:t>
            </a:r>
            <a:r>
              <a:rPr lang="zh-CN" altLang="en-US">
                <a:solidFill>
                  <a:srgbClr val="00B050"/>
                </a:solidFill>
              </a:rPr>
              <a:t>合同价格应按实调整</a:t>
            </a:r>
            <a:r>
              <a:rPr lang="zh-CN" altLang="en-US"/>
              <a:t>，合同另有约定或法律法规及政策另有规定的除外。</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8.8.5</a:t>
            </a:r>
            <a:r>
              <a:rPr lang="zh-CN" altLang="en-US">
                <a:sym typeface="+mn-ea"/>
              </a:rPr>
              <a:t>法律</a:t>
            </a:r>
            <a:r>
              <a:rPr lang="zh-CN" altLang="en-US">
                <a:solidFill>
                  <a:srgbClr val="00B050"/>
                </a:solidFill>
                <a:sym typeface="+mn-ea"/>
              </a:rPr>
              <a:t>法规及政策</a:t>
            </a:r>
            <a:r>
              <a:rPr lang="zh-CN" altLang="en-US">
                <a:sym typeface="+mn-ea"/>
              </a:rPr>
              <a:t>性变化引起合同价格调整的，其合同总价及合同单价内的</a:t>
            </a:r>
            <a:r>
              <a:rPr lang="zh-CN" altLang="en-US">
                <a:solidFill>
                  <a:srgbClr val="00B050"/>
                </a:solidFill>
                <a:sym typeface="+mn-ea"/>
              </a:rPr>
              <a:t>管理费及利润</a:t>
            </a:r>
            <a:r>
              <a:rPr lang="zh-CN" altLang="en-US">
                <a:solidFill>
                  <a:srgbClr val="FF0000"/>
                </a:solidFill>
                <a:sym typeface="+mn-ea"/>
              </a:rPr>
              <a:t>不应做调整。</a:t>
            </a:r>
            <a:endParaRPr lang="zh-CN" altLang="en-US">
              <a:solidFill>
                <a:srgbClr val="FF0000"/>
              </a:solidFill>
            </a:endParaRPr>
          </a:p>
          <a:p>
            <a:r>
              <a:rPr lang="en-US" altLang="zh-CN">
                <a:sym typeface="+mn-ea"/>
              </a:rPr>
              <a:t>8.8.6</a:t>
            </a:r>
            <a:r>
              <a:rPr lang="zh-CN" altLang="en-US">
                <a:sym typeface="+mn-ea"/>
              </a:rPr>
              <a:t>合同履行过程中，如国家</a:t>
            </a:r>
            <a:r>
              <a:rPr lang="zh-CN" altLang="en-US">
                <a:solidFill>
                  <a:srgbClr val="FF0000"/>
                </a:solidFill>
                <a:sym typeface="+mn-ea"/>
              </a:rPr>
              <a:t>财税政策</a:t>
            </a:r>
            <a:r>
              <a:rPr lang="zh-CN" altLang="en-US">
                <a:sym typeface="+mn-ea"/>
              </a:rPr>
              <a:t>变化调整</a:t>
            </a:r>
            <a:r>
              <a:rPr lang="zh-CN" altLang="en-US">
                <a:solidFill>
                  <a:srgbClr val="FF0000"/>
                </a:solidFill>
                <a:sym typeface="+mn-ea"/>
              </a:rPr>
              <a:t>增值税税率</a:t>
            </a:r>
            <a:r>
              <a:rPr lang="zh-CN" altLang="en-US">
                <a:sym typeface="+mn-ea"/>
              </a:rPr>
              <a:t>的，调整税率实施后的工程计价及所支付的工程价款应按</a:t>
            </a:r>
            <a:r>
              <a:rPr lang="zh-CN" altLang="en-US">
                <a:solidFill>
                  <a:srgbClr val="00B050"/>
                </a:solidFill>
                <a:sym typeface="+mn-ea"/>
              </a:rPr>
              <a:t>调整后的税率</a:t>
            </a:r>
            <a:r>
              <a:rPr lang="zh-CN" altLang="en-US">
                <a:sym typeface="+mn-ea"/>
              </a:rPr>
              <a:t>计算</a:t>
            </a:r>
            <a:r>
              <a:rPr lang="zh-CN" altLang="en-US">
                <a:solidFill>
                  <a:srgbClr val="FF0000"/>
                </a:solidFill>
                <a:sym typeface="+mn-ea"/>
              </a:rPr>
              <a:t>增值税</a:t>
            </a:r>
            <a:r>
              <a:rPr lang="zh-CN" altLang="en-US">
                <a:sym typeface="+mn-ea"/>
              </a:rPr>
              <a:t>，并与按原依据</a:t>
            </a:r>
            <a:r>
              <a:rPr lang="zh-CN" altLang="en-US">
                <a:solidFill>
                  <a:srgbClr val="00B050"/>
                </a:solidFill>
                <a:sym typeface="+mn-ea"/>
              </a:rPr>
              <a:t>合同基准日</a:t>
            </a:r>
            <a:r>
              <a:rPr lang="zh-CN" altLang="en-US">
                <a:sym typeface="+mn-ea"/>
              </a:rPr>
              <a:t>税率计算的相应</a:t>
            </a:r>
            <a:r>
              <a:rPr lang="zh-CN" altLang="en-US">
                <a:solidFill>
                  <a:srgbClr val="FF0000"/>
                </a:solidFill>
                <a:sym typeface="+mn-ea"/>
              </a:rPr>
              <a:t>增值税的</a:t>
            </a:r>
            <a:r>
              <a:rPr lang="zh-CN" altLang="en-US">
                <a:solidFill>
                  <a:srgbClr val="00B050"/>
                </a:solidFill>
                <a:sym typeface="+mn-ea"/>
              </a:rPr>
              <a:t>差额</a:t>
            </a:r>
            <a:r>
              <a:rPr lang="zh-CN" altLang="en-US">
                <a:sym typeface="+mn-ea"/>
              </a:rPr>
              <a:t>调整合同价格。</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8.9</a:t>
            </a:r>
            <a:r>
              <a:rPr lang="zh-CN" altLang="en-US">
                <a:solidFill>
                  <a:srgbClr val="FF0000"/>
                </a:solidFill>
              </a:rPr>
              <a:t>工程变更</a:t>
            </a:r>
            <a:endParaRPr lang="zh-CN" altLang="en-US"/>
          </a:p>
          <a:p>
            <a:r>
              <a:rPr lang="en-US" altLang="zh-CN"/>
              <a:t>8.9.1</a:t>
            </a:r>
            <a:r>
              <a:rPr lang="zh-CN" altLang="en-US"/>
              <a:t>采用</a:t>
            </a:r>
            <a:r>
              <a:rPr lang="zh-CN" altLang="en-US">
                <a:solidFill>
                  <a:srgbClr val="FF0000"/>
                </a:solidFill>
              </a:rPr>
              <a:t>单价合同</a:t>
            </a:r>
            <a:r>
              <a:rPr lang="zh-CN" altLang="en-US"/>
              <a:t>的工程，因工程变更或工程量清单缺陷引起分部分项工程的清单项目变化</a:t>
            </a:r>
            <a:r>
              <a:rPr lang="en-US" altLang="zh-CN"/>
              <a:t>(</a:t>
            </a:r>
            <a:r>
              <a:rPr lang="zh-CN" altLang="en-US"/>
              <a:t>项目增减</a:t>
            </a:r>
            <a:r>
              <a:rPr lang="en-US" altLang="zh-CN"/>
              <a:t>),</a:t>
            </a:r>
            <a:r>
              <a:rPr lang="zh-CN" altLang="en-US"/>
              <a:t>或清单工程量发生变化且工程量变化</a:t>
            </a:r>
            <a:r>
              <a:rPr lang="zh-CN" altLang="en-US">
                <a:solidFill>
                  <a:srgbClr val="FF0000"/>
                </a:solidFill>
              </a:rPr>
              <a:t>不超出</a:t>
            </a:r>
            <a:r>
              <a:rPr lang="en-US" altLang="zh-CN">
                <a:solidFill>
                  <a:srgbClr val="FF0000"/>
                </a:solidFill>
              </a:rPr>
              <a:t>15%</a:t>
            </a:r>
            <a:r>
              <a:rPr lang="en-US" altLang="zh-CN"/>
              <a:t>(</a:t>
            </a:r>
            <a:r>
              <a:rPr lang="zh-CN" altLang="en-US"/>
              <a:t>含</a:t>
            </a:r>
            <a:r>
              <a:rPr lang="en-US" altLang="zh-CN"/>
              <a:t>15%)</a:t>
            </a:r>
            <a:r>
              <a:rPr lang="zh-CN" altLang="en-US"/>
              <a:t>时，发承包双方应依据本标准第</a:t>
            </a:r>
            <a:r>
              <a:rPr lang="en-US" altLang="zh-CN"/>
              <a:t>7.1</a:t>
            </a:r>
            <a:r>
              <a:rPr lang="zh-CN" altLang="en-US"/>
              <a:t>节、第</a:t>
            </a:r>
            <a:r>
              <a:rPr lang="en-US" altLang="zh-CN"/>
              <a:t>7.2</a:t>
            </a:r>
            <a:r>
              <a:rPr lang="zh-CN" altLang="en-US"/>
              <a:t>节、第</a:t>
            </a:r>
            <a:r>
              <a:rPr lang="en-US" altLang="zh-CN"/>
              <a:t>7.4</a:t>
            </a:r>
            <a:r>
              <a:rPr lang="zh-CN" altLang="en-US"/>
              <a:t>节规定确认的工程变更或工程量清单缺陷引起变化的工程量，按下列规定确定综</a:t>
            </a:r>
            <a:r>
              <a:rPr lang="zh-CN" altLang="en-US"/>
              <a:t>合单价并计价，调整合同价格：</a:t>
            </a:r>
            <a:endParaRPr lang="zh-CN" altLang="en-US"/>
          </a:p>
          <a:p>
            <a:r>
              <a:rPr lang="en-US" altLang="zh-CN"/>
              <a:t>1</a:t>
            </a:r>
            <a:r>
              <a:rPr lang="zh-CN" altLang="en-US">
                <a:solidFill>
                  <a:srgbClr val="00B050"/>
                </a:solidFill>
              </a:rPr>
              <a:t>相同</a:t>
            </a:r>
            <a:r>
              <a:rPr lang="zh-CN" altLang="en-US"/>
              <a:t>施工条件下实施</a:t>
            </a:r>
            <a:r>
              <a:rPr lang="zh-CN" altLang="en-US">
                <a:solidFill>
                  <a:srgbClr val="00B050"/>
                </a:solidFill>
              </a:rPr>
              <a:t>相同</a:t>
            </a:r>
            <a:r>
              <a:rPr lang="zh-CN" altLang="en-US"/>
              <a:t>项目特征的清单项目，应采用相应的合同单价；</a:t>
            </a:r>
            <a:endParaRPr lang="zh-CN" altLang="en-US"/>
          </a:p>
          <a:p>
            <a:r>
              <a:rPr lang="en-US" altLang="zh-CN"/>
              <a:t>2</a:t>
            </a:r>
            <a:r>
              <a:rPr lang="zh-CN" altLang="en-US">
                <a:solidFill>
                  <a:srgbClr val="00B050"/>
                </a:solidFill>
              </a:rPr>
              <a:t>相同</a:t>
            </a:r>
            <a:r>
              <a:rPr lang="zh-CN" altLang="en-US"/>
              <a:t>施工条件下实施</a:t>
            </a:r>
            <a:r>
              <a:rPr lang="zh-CN" altLang="en-US">
                <a:solidFill>
                  <a:srgbClr val="00B050"/>
                </a:solidFill>
              </a:rPr>
              <a:t>类似</a:t>
            </a:r>
            <a:r>
              <a:rPr lang="zh-CN" altLang="en-US"/>
              <a:t>项目特征的清单项目或</a:t>
            </a:r>
            <a:r>
              <a:rPr lang="zh-CN" altLang="en-US">
                <a:solidFill>
                  <a:srgbClr val="00B050"/>
                </a:solidFill>
              </a:rPr>
              <a:t>类似</a:t>
            </a:r>
            <a:r>
              <a:rPr lang="zh-CN" altLang="en-US"/>
              <a:t>施工条件下实施</a:t>
            </a:r>
            <a:r>
              <a:rPr lang="zh-CN" altLang="en-US">
                <a:solidFill>
                  <a:srgbClr val="00B050"/>
                </a:solidFill>
              </a:rPr>
              <a:t>相同</a:t>
            </a:r>
            <a:r>
              <a:rPr lang="zh-CN" altLang="en-US"/>
              <a:t>项目特征的清单项目，应采用</a:t>
            </a:r>
            <a:r>
              <a:rPr lang="zh-CN" altLang="en-US">
                <a:solidFill>
                  <a:srgbClr val="00B050"/>
                </a:solidFill>
              </a:rPr>
              <a:t>类似清单</a:t>
            </a:r>
            <a:r>
              <a:rPr lang="zh-CN" altLang="en-US"/>
              <a:t>项目的合同单价</a:t>
            </a:r>
            <a:r>
              <a:rPr lang="zh-CN" altLang="en-US">
                <a:solidFill>
                  <a:srgbClr val="00B050"/>
                </a:solidFill>
              </a:rPr>
              <a:t>换算调整</a:t>
            </a:r>
            <a:r>
              <a:rPr lang="zh-CN" altLang="en-US"/>
              <a:t>后的综合单价；</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3</a:t>
            </a:r>
            <a:r>
              <a:rPr lang="zh-CN" altLang="en-US">
                <a:solidFill>
                  <a:srgbClr val="00B050"/>
                </a:solidFill>
                <a:sym typeface="+mn-ea"/>
              </a:rPr>
              <a:t>相同</a:t>
            </a:r>
            <a:r>
              <a:rPr lang="zh-CN" altLang="en-US">
                <a:sym typeface="+mn-ea"/>
              </a:rPr>
              <a:t>施工条件下实施</a:t>
            </a:r>
            <a:r>
              <a:rPr lang="zh-CN" altLang="en-US">
                <a:solidFill>
                  <a:srgbClr val="00B050"/>
                </a:solidFill>
                <a:sym typeface="+mn-ea"/>
              </a:rPr>
              <a:t>不同</a:t>
            </a:r>
            <a:r>
              <a:rPr lang="zh-CN" altLang="en-US">
                <a:sym typeface="+mn-ea"/>
              </a:rPr>
              <a:t>项目特征的清单项目或</a:t>
            </a:r>
            <a:r>
              <a:rPr lang="zh-CN" altLang="en-US">
                <a:solidFill>
                  <a:srgbClr val="00B050"/>
                </a:solidFill>
                <a:sym typeface="+mn-ea"/>
              </a:rPr>
              <a:t>不同</a:t>
            </a:r>
            <a:r>
              <a:rPr lang="zh-CN" altLang="en-US">
                <a:sym typeface="+mn-ea"/>
              </a:rPr>
              <a:t>施工条件下实施</a:t>
            </a:r>
            <a:r>
              <a:rPr lang="zh-CN" altLang="en-US">
                <a:solidFill>
                  <a:srgbClr val="00B050"/>
                </a:solidFill>
                <a:sym typeface="+mn-ea"/>
              </a:rPr>
              <a:t>相同</a:t>
            </a:r>
            <a:r>
              <a:rPr lang="zh-CN" altLang="en-US">
                <a:sym typeface="+mn-ea"/>
              </a:rPr>
              <a:t>项目特征的清单项目，可依据工程实施情况，结合</a:t>
            </a:r>
            <a:r>
              <a:rPr lang="zh-CN" altLang="en-US">
                <a:solidFill>
                  <a:srgbClr val="00B050"/>
                </a:solidFill>
                <a:sym typeface="+mn-ea"/>
              </a:rPr>
              <a:t>类似项目</a:t>
            </a:r>
            <a:r>
              <a:rPr lang="zh-CN" altLang="en-US">
                <a:sym typeface="+mn-ea"/>
              </a:rPr>
              <a:t>的合同单价</a:t>
            </a:r>
            <a:r>
              <a:rPr lang="zh-CN" altLang="en-US">
                <a:solidFill>
                  <a:srgbClr val="FF0000"/>
                </a:solidFill>
                <a:sym typeface="+mn-ea"/>
              </a:rPr>
              <a:t>计价规则</a:t>
            </a:r>
            <a:r>
              <a:rPr lang="zh-CN" altLang="en-US">
                <a:sym typeface="+mn-ea"/>
              </a:rPr>
              <a:t>及</a:t>
            </a:r>
            <a:r>
              <a:rPr lang="zh-CN" altLang="en-US">
                <a:solidFill>
                  <a:srgbClr val="00B050"/>
                </a:solidFill>
                <a:sym typeface="+mn-ea"/>
              </a:rPr>
              <a:t>报价水平</a:t>
            </a:r>
            <a:r>
              <a:rPr lang="zh-CN" altLang="en-US">
                <a:sym typeface="+mn-ea"/>
              </a:rPr>
              <a:t>，协商确定</a:t>
            </a:r>
            <a:r>
              <a:rPr lang="zh-CN" altLang="en-US">
                <a:solidFill>
                  <a:srgbClr val="00B050"/>
                </a:solidFill>
                <a:sym typeface="+mn-ea"/>
              </a:rPr>
              <a:t>市场合理</a:t>
            </a:r>
            <a:r>
              <a:rPr lang="zh-CN" altLang="en-US">
                <a:sym typeface="+mn-ea"/>
              </a:rPr>
              <a:t>的综合</a:t>
            </a:r>
            <a:r>
              <a:rPr lang="zh-CN" altLang="en-US">
                <a:sym typeface="+mn-ea"/>
              </a:rPr>
              <a:t>单价</a:t>
            </a:r>
            <a:r>
              <a:rPr lang="zh-CN" altLang="en-US">
                <a:sym typeface="+mn-ea"/>
              </a:rPr>
              <a:t>；</a:t>
            </a:r>
            <a:endParaRPr lang="zh-CN" altLang="en-US"/>
          </a:p>
          <a:p>
            <a:r>
              <a:rPr lang="en-US" altLang="zh-CN">
                <a:sym typeface="+mn-ea"/>
              </a:rPr>
              <a:t>4</a:t>
            </a:r>
            <a:r>
              <a:rPr lang="zh-CN" altLang="en-US">
                <a:solidFill>
                  <a:srgbClr val="00B050"/>
                </a:solidFill>
                <a:sym typeface="+mn-ea"/>
              </a:rPr>
              <a:t>不同</a:t>
            </a:r>
            <a:r>
              <a:rPr lang="zh-CN" altLang="en-US">
                <a:sym typeface="+mn-ea"/>
              </a:rPr>
              <a:t>施工条件下实施</a:t>
            </a:r>
            <a:r>
              <a:rPr lang="zh-CN" altLang="en-US">
                <a:solidFill>
                  <a:srgbClr val="00B050"/>
                </a:solidFill>
                <a:sym typeface="+mn-ea"/>
              </a:rPr>
              <a:t>不同</a:t>
            </a:r>
            <a:r>
              <a:rPr lang="zh-CN" altLang="en-US">
                <a:sym typeface="+mn-ea"/>
              </a:rPr>
              <a:t>项目特征的清单项目，可依据工程实施情况，结合</a:t>
            </a:r>
            <a:r>
              <a:rPr lang="zh-CN" altLang="en-US">
                <a:solidFill>
                  <a:srgbClr val="FF0000"/>
                </a:solidFill>
                <a:sym typeface="+mn-ea"/>
              </a:rPr>
              <a:t>同类</a:t>
            </a:r>
            <a:r>
              <a:rPr lang="zh-CN" altLang="en-US">
                <a:sym typeface="+mn-ea"/>
              </a:rPr>
              <a:t>工程</a:t>
            </a:r>
            <a:r>
              <a:rPr lang="zh-CN" altLang="en-US">
                <a:solidFill>
                  <a:srgbClr val="FF0000"/>
                </a:solidFill>
                <a:sym typeface="+mn-ea"/>
              </a:rPr>
              <a:t>类似</a:t>
            </a:r>
            <a:r>
              <a:rPr lang="zh-CN" altLang="en-US">
                <a:sym typeface="+mn-ea"/>
              </a:rPr>
              <a:t>清单项目的综合单价，协商确定</a:t>
            </a:r>
            <a:r>
              <a:rPr lang="zh-CN" altLang="en-US">
                <a:solidFill>
                  <a:srgbClr val="FF0000"/>
                </a:solidFill>
                <a:sym typeface="+mn-ea"/>
              </a:rPr>
              <a:t>市场合理</a:t>
            </a:r>
            <a:r>
              <a:rPr lang="zh-CN" altLang="en-US">
                <a:sym typeface="+mn-ea"/>
              </a:rPr>
              <a:t>的综合单价；</a:t>
            </a:r>
            <a:endParaRPr lang="zh-CN" altLang="en-US"/>
          </a:p>
          <a:p>
            <a:r>
              <a:rPr lang="en-US" altLang="zh-CN">
                <a:sym typeface="+mn-ea"/>
              </a:rPr>
              <a:t>5</a:t>
            </a:r>
            <a:r>
              <a:rPr lang="zh-CN" altLang="en-US">
                <a:sym typeface="+mn-ea"/>
              </a:rPr>
              <a:t>因减少或取消清单项目的工程变更</a:t>
            </a:r>
            <a:r>
              <a:rPr lang="zh-CN" altLang="en-US">
                <a:solidFill>
                  <a:srgbClr val="FF0000"/>
                </a:solidFill>
                <a:sym typeface="+mn-ea"/>
              </a:rPr>
              <a:t>显著改变</a:t>
            </a:r>
            <a:r>
              <a:rPr lang="zh-CN" altLang="en-US">
                <a:sym typeface="+mn-ea"/>
              </a:rPr>
              <a:t>了实施中的工程</a:t>
            </a:r>
            <a:r>
              <a:rPr lang="zh-CN" altLang="en-US">
                <a:solidFill>
                  <a:srgbClr val="FF0000"/>
                </a:solidFill>
                <a:sym typeface="+mn-ea"/>
              </a:rPr>
              <a:t>施工条件</a:t>
            </a:r>
            <a:r>
              <a:rPr lang="zh-CN" altLang="en-US">
                <a:sym typeface="+mn-ea"/>
              </a:rPr>
              <a:t>，可根据实施工程的具体情况、</a:t>
            </a:r>
            <a:r>
              <a:rPr lang="zh-CN" altLang="en-US">
                <a:solidFill>
                  <a:srgbClr val="00B050"/>
                </a:solidFill>
                <a:sym typeface="+mn-ea"/>
              </a:rPr>
              <a:t>市场价格</a:t>
            </a:r>
            <a:r>
              <a:rPr lang="zh-CN" altLang="en-US">
                <a:sym typeface="+mn-ea"/>
              </a:rPr>
              <a:t>、合同单价</a:t>
            </a:r>
            <a:r>
              <a:rPr lang="zh-CN" altLang="en-US">
                <a:solidFill>
                  <a:srgbClr val="00B050"/>
                </a:solidFill>
                <a:sym typeface="+mn-ea"/>
              </a:rPr>
              <a:t>计价规则</a:t>
            </a:r>
            <a:r>
              <a:rPr lang="zh-CN" altLang="en-US">
                <a:sym typeface="+mn-ea"/>
              </a:rPr>
              <a:t>及</a:t>
            </a:r>
            <a:r>
              <a:rPr lang="zh-CN" altLang="en-US">
                <a:solidFill>
                  <a:srgbClr val="00B050"/>
                </a:solidFill>
                <a:sym typeface="+mn-ea"/>
              </a:rPr>
              <a:t>报价水平</a:t>
            </a:r>
            <a:r>
              <a:rPr lang="zh-CN" altLang="en-US">
                <a:sym typeface="+mn-ea"/>
              </a:rPr>
              <a:t>协商确定工程变更的综合单价。</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8.9.2</a:t>
            </a:r>
            <a:r>
              <a:rPr lang="zh-CN" altLang="en-US"/>
              <a:t>采用</a:t>
            </a:r>
            <a:r>
              <a:rPr lang="zh-CN" altLang="en-US">
                <a:solidFill>
                  <a:srgbClr val="FF0000"/>
                </a:solidFill>
              </a:rPr>
              <a:t>单价合同</a:t>
            </a:r>
            <a:r>
              <a:rPr lang="zh-CN" altLang="en-US"/>
              <a:t>的工程，因工程变更或工程量清单缺陷引起分部分项工程的清单工程量发生变化，且工程量变化</a:t>
            </a:r>
            <a:r>
              <a:rPr lang="zh-CN" altLang="en-US">
                <a:solidFill>
                  <a:srgbClr val="FF0000"/>
                </a:solidFill>
              </a:rPr>
              <a:t>超出</a:t>
            </a:r>
            <a:r>
              <a:rPr lang="en-US" altLang="zh-CN">
                <a:solidFill>
                  <a:srgbClr val="FF0000"/>
                </a:solidFill>
              </a:rPr>
              <a:t>15%</a:t>
            </a:r>
            <a:r>
              <a:rPr lang="en-US" altLang="zh-CN"/>
              <a:t>(</a:t>
            </a:r>
            <a:r>
              <a:rPr lang="zh-CN" altLang="en-US"/>
              <a:t>不含</a:t>
            </a:r>
            <a:r>
              <a:rPr lang="en-US" altLang="zh-CN"/>
              <a:t>15%)</a:t>
            </a:r>
            <a:r>
              <a:rPr lang="zh-CN" altLang="en-US"/>
              <a:t>时，发承包双方应按本标准第</a:t>
            </a:r>
            <a:r>
              <a:rPr lang="en-US" altLang="zh-CN"/>
              <a:t>7.1</a:t>
            </a:r>
            <a:r>
              <a:rPr lang="zh-CN" altLang="en-US"/>
              <a:t>节、第</a:t>
            </a:r>
            <a:r>
              <a:rPr lang="en-US" altLang="zh-CN"/>
              <a:t>7.2</a:t>
            </a:r>
            <a:r>
              <a:rPr lang="zh-CN" altLang="en-US"/>
              <a:t>节、第</a:t>
            </a:r>
            <a:r>
              <a:rPr lang="en-US" altLang="zh-CN"/>
              <a:t>7.4</a:t>
            </a:r>
            <a:r>
              <a:rPr lang="zh-CN" altLang="en-US"/>
              <a:t>节规定</a:t>
            </a:r>
            <a:r>
              <a:rPr lang="zh-CN" altLang="en-US"/>
              <a:t>确认的工程变更或工程量清单缺陷引起变化的工程量，按下列规定调整合同价格：</a:t>
            </a:r>
            <a:endParaRPr lang="zh-CN" altLang="en-US"/>
          </a:p>
          <a:p>
            <a:r>
              <a:rPr lang="en-US" altLang="zh-CN"/>
              <a:t>1</a:t>
            </a:r>
            <a:r>
              <a:rPr lang="zh-CN" altLang="en-US"/>
              <a:t>如工程变更或工程量清单缺陷引起</a:t>
            </a:r>
            <a:r>
              <a:rPr lang="zh-CN" altLang="en-US">
                <a:solidFill>
                  <a:srgbClr val="FF0000"/>
                </a:solidFill>
              </a:rPr>
              <a:t>增加</a:t>
            </a:r>
            <a:r>
              <a:rPr lang="zh-CN" altLang="en-US"/>
              <a:t>清单项目及</a:t>
            </a:r>
            <a:r>
              <a:rPr lang="zh-CN" altLang="en-US">
                <a:solidFill>
                  <a:srgbClr val="00B050"/>
                </a:solidFill>
              </a:rPr>
              <a:t>相应清单项目工程量</a:t>
            </a:r>
            <a:r>
              <a:rPr lang="zh-CN" altLang="en-US"/>
              <a:t>的，可依据本标准第</a:t>
            </a:r>
            <a:r>
              <a:rPr lang="en-US" altLang="zh-CN"/>
              <a:t>8.9.1</a:t>
            </a:r>
            <a:r>
              <a:rPr lang="zh-CN" altLang="en-US"/>
              <a:t>条的规定，并结合因</a:t>
            </a:r>
            <a:r>
              <a:rPr lang="zh-CN" altLang="en-US">
                <a:solidFill>
                  <a:srgbClr val="00B050"/>
                </a:solidFill>
              </a:rPr>
              <a:t>增加工程数量</a:t>
            </a:r>
            <a:r>
              <a:rPr lang="zh-CN" altLang="en-US"/>
              <a:t>引起的人工及材料采购</a:t>
            </a:r>
            <a:r>
              <a:rPr lang="zh-CN" altLang="en-US">
                <a:solidFill>
                  <a:srgbClr val="00B050"/>
                </a:solidFill>
              </a:rPr>
              <a:t>价格优惠</a:t>
            </a:r>
            <a:r>
              <a:rPr lang="zh-CN" altLang="en-US"/>
              <a:t>的影响，在</a:t>
            </a:r>
            <a:r>
              <a:rPr lang="zh-CN" altLang="en-US">
                <a:solidFill>
                  <a:srgbClr val="FF0000"/>
                </a:solidFill>
              </a:rPr>
              <a:t>合理下调</a:t>
            </a:r>
            <a:r>
              <a:rPr lang="zh-CN" altLang="en-US"/>
              <a:t>其合同单</a:t>
            </a:r>
            <a:r>
              <a:rPr lang="zh-CN" altLang="en-US"/>
              <a:t>价及新增综合单价后，计算相应清单项目价格，调整合同价格；</a:t>
            </a:r>
            <a:endParaRPr lang="en-US" altLang="zh-CN"/>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2</a:t>
            </a:r>
            <a:r>
              <a:rPr lang="zh-CN" altLang="en-US">
                <a:sym typeface="+mn-ea"/>
              </a:rPr>
              <a:t>如工程变更或工程量清单缺陷引起</a:t>
            </a:r>
            <a:r>
              <a:rPr lang="zh-CN" altLang="en-US">
                <a:solidFill>
                  <a:srgbClr val="FF0000"/>
                </a:solidFill>
                <a:sym typeface="+mn-ea"/>
              </a:rPr>
              <a:t>减少</a:t>
            </a:r>
            <a:r>
              <a:rPr lang="zh-CN" altLang="en-US">
                <a:sym typeface="+mn-ea"/>
              </a:rPr>
              <a:t>清单项目及</a:t>
            </a:r>
            <a:r>
              <a:rPr lang="zh-CN" altLang="en-US">
                <a:solidFill>
                  <a:srgbClr val="00B050"/>
                </a:solidFill>
                <a:sym typeface="+mn-ea"/>
              </a:rPr>
              <a:t>相应清单项目工程量</a:t>
            </a:r>
            <a:r>
              <a:rPr lang="zh-CN" altLang="en-US">
                <a:sym typeface="+mn-ea"/>
              </a:rPr>
              <a:t>的，可依据本标准第</a:t>
            </a:r>
            <a:r>
              <a:rPr lang="en-US" altLang="zh-CN">
                <a:sym typeface="+mn-ea"/>
              </a:rPr>
              <a:t>8.9.1</a:t>
            </a:r>
            <a:r>
              <a:rPr lang="zh-CN" altLang="en-US">
                <a:sym typeface="+mn-ea"/>
              </a:rPr>
              <a:t>条的规定，并结合因</a:t>
            </a:r>
            <a:r>
              <a:rPr lang="zh-CN" altLang="en-US">
                <a:solidFill>
                  <a:srgbClr val="FF0000"/>
                </a:solidFill>
                <a:sym typeface="+mn-ea"/>
              </a:rPr>
              <a:t>减少工程数量</a:t>
            </a:r>
            <a:r>
              <a:rPr lang="zh-CN" altLang="en-US">
                <a:sym typeface="+mn-ea"/>
              </a:rPr>
              <a:t>引起的人工及材料采购价格</a:t>
            </a:r>
            <a:r>
              <a:rPr lang="zh-CN" altLang="en-US">
                <a:solidFill>
                  <a:srgbClr val="00B050"/>
                </a:solidFill>
                <a:sym typeface="+mn-ea"/>
              </a:rPr>
              <a:t>失去优惠</a:t>
            </a:r>
            <a:r>
              <a:rPr lang="zh-CN" altLang="en-US">
                <a:sym typeface="+mn-ea"/>
              </a:rPr>
              <a:t>的影响，在</a:t>
            </a:r>
            <a:r>
              <a:rPr lang="zh-CN" altLang="en-US">
                <a:solidFill>
                  <a:srgbClr val="FF0000"/>
                </a:solidFill>
                <a:sym typeface="+mn-ea"/>
              </a:rPr>
              <a:t>合理上调</a:t>
            </a:r>
            <a:r>
              <a:rPr lang="zh-CN" altLang="en-US">
                <a:sym typeface="+mn-ea"/>
              </a:rPr>
              <a:t>其合同单价及新增综合单价后，计算相应清单项目价格，调整合同价格。</a:t>
            </a:r>
            <a:endParaRPr lang="zh-CN" altLang="en-US">
              <a:sym typeface="+mn-ea"/>
            </a:endParaRPr>
          </a:p>
          <a:p>
            <a:endParaRPr lang="zh-CN" altLang="en-US" sz="2800"/>
          </a:p>
          <a:p>
            <a:endParaRPr lang="zh-CN" altLang="en-US" sz="28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8.9.3</a:t>
            </a:r>
            <a:r>
              <a:rPr lang="zh-CN" altLang="en-US">
                <a:sym typeface="+mn-ea"/>
              </a:rPr>
              <a:t>采用</a:t>
            </a:r>
            <a:r>
              <a:rPr lang="zh-CN" altLang="en-US">
                <a:solidFill>
                  <a:srgbClr val="FF0000"/>
                </a:solidFill>
                <a:sym typeface="+mn-ea"/>
              </a:rPr>
              <a:t>总价合同</a:t>
            </a:r>
            <a:r>
              <a:rPr lang="zh-CN" altLang="en-US">
                <a:sym typeface="+mn-ea"/>
              </a:rPr>
              <a:t>的工程，按合同约定合同</a:t>
            </a:r>
            <a:r>
              <a:rPr lang="zh-CN" altLang="en-US">
                <a:solidFill>
                  <a:srgbClr val="FF0000"/>
                </a:solidFill>
                <a:sym typeface="+mn-ea"/>
              </a:rPr>
              <a:t>单价适用</a:t>
            </a:r>
            <a:r>
              <a:rPr lang="zh-CN" altLang="en-US">
                <a:sym typeface="+mn-ea"/>
              </a:rPr>
              <a:t>于工程变更计价的，因工程变更引起工程量清单项目及其工程数量发生变化时，可依据本标准</a:t>
            </a:r>
            <a:r>
              <a:rPr lang="zh-CN" altLang="en-US">
                <a:solidFill>
                  <a:srgbClr val="00B050"/>
                </a:solidFill>
                <a:sym typeface="+mn-ea"/>
              </a:rPr>
              <a:t>第</a:t>
            </a:r>
            <a:r>
              <a:rPr lang="en-US" altLang="zh-CN">
                <a:solidFill>
                  <a:srgbClr val="00B050"/>
                </a:solidFill>
                <a:sym typeface="+mn-ea"/>
              </a:rPr>
              <a:t>7.4.3</a:t>
            </a:r>
            <a:r>
              <a:rPr lang="zh-CN" altLang="en-US">
                <a:solidFill>
                  <a:srgbClr val="00B050"/>
                </a:solidFill>
                <a:sym typeface="+mn-ea"/>
              </a:rPr>
              <a:t>条</a:t>
            </a:r>
            <a:r>
              <a:rPr lang="zh-CN" altLang="en-US">
                <a:sym typeface="+mn-ea"/>
              </a:rPr>
              <a:t>规定计算的变更工程量，按本标准第</a:t>
            </a:r>
            <a:r>
              <a:rPr lang="en-US" altLang="zh-CN">
                <a:sym typeface="+mn-ea"/>
              </a:rPr>
              <a:t>8.9.1</a:t>
            </a:r>
            <a:r>
              <a:rPr lang="zh-CN" altLang="en-US">
                <a:sym typeface="+mn-ea"/>
              </a:rPr>
              <a:t>条、第</a:t>
            </a:r>
            <a:r>
              <a:rPr lang="en-US" altLang="zh-CN">
                <a:sym typeface="+mn-ea"/>
              </a:rPr>
              <a:t>8.9.2</a:t>
            </a:r>
            <a:r>
              <a:rPr lang="zh-CN" altLang="en-US">
                <a:sym typeface="+mn-ea"/>
              </a:rPr>
              <a:t>条的规定调整合同价格；</a:t>
            </a:r>
            <a:endParaRPr lang="zh-CN" altLang="en-US">
              <a:sym typeface="+mn-ea"/>
            </a:endParaRPr>
          </a:p>
          <a:p>
            <a:r>
              <a:rPr lang="zh-CN" altLang="en-US">
                <a:sym typeface="+mn-ea"/>
              </a:rPr>
              <a:t>若合同约定合同</a:t>
            </a:r>
            <a:r>
              <a:rPr lang="zh-CN" altLang="en-US">
                <a:solidFill>
                  <a:srgbClr val="FF0000"/>
                </a:solidFill>
                <a:sym typeface="+mn-ea"/>
              </a:rPr>
              <a:t>单价不适用</a:t>
            </a:r>
            <a:r>
              <a:rPr lang="zh-CN" altLang="en-US">
                <a:sym typeface="+mn-ea"/>
              </a:rPr>
              <a:t>于工程变更计价的，工程变更发生的清单项目可由发承包双方根据工程实施情况、</a:t>
            </a:r>
            <a:r>
              <a:rPr lang="zh-CN" altLang="en-US">
                <a:solidFill>
                  <a:srgbClr val="00B050"/>
                </a:solidFill>
                <a:sym typeface="+mn-ea"/>
              </a:rPr>
              <a:t>市场价格</a:t>
            </a:r>
            <a:r>
              <a:rPr lang="zh-CN" altLang="en-US">
                <a:sym typeface="+mn-ea"/>
              </a:rPr>
              <a:t>，结合已标价工程量清单</a:t>
            </a:r>
            <a:r>
              <a:rPr lang="zh-CN" altLang="en-US">
                <a:solidFill>
                  <a:srgbClr val="00B050"/>
                </a:solidFill>
                <a:sym typeface="+mn-ea"/>
              </a:rPr>
              <a:t>计价规则</a:t>
            </a:r>
            <a:r>
              <a:rPr lang="zh-CN" altLang="en-US">
                <a:sym typeface="+mn-ea"/>
              </a:rPr>
              <a:t>及</a:t>
            </a:r>
            <a:r>
              <a:rPr lang="zh-CN" altLang="en-US">
                <a:solidFill>
                  <a:srgbClr val="00B050"/>
                </a:solidFill>
                <a:sym typeface="+mn-ea"/>
              </a:rPr>
              <a:t>报价水平</a:t>
            </a:r>
            <a:r>
              <a:rPr lang="zh-CN" altLang="en-US">
                <a:sym typeface="+mn-ea"/>
              </a:rPr>
              <a:t>协商确定</a:t>
            </a:r>
            <a:r>
              <a:rPr lang="zh-CN" altLang="en-US">
                <a:solidFill>
                  <a:srgbClr val="00B050"/>
                </a:solidFill>
                <a:sym typeface="+mn-ea"/>
              </a:rPr>
              <a:t>综合单价</a:t>
            </a:r>
            <a:r>
              <a:rPr lang="zh-CN" altLang="en-US">
                <a:sym typeface="+mn-ea"/>
              </a:rPr>
              <a:t>并计价。</a:t>
            </a:r>
            <a:endParaRPr lang="zh-CN" altLang="en-US"/>
          </a:p>
          <a:p>
            <a:r>
              <a:rPr lang="zh-CN" altLang="en-US" sz="2800"/>
              <a:t>（</a:t>
            </a:r>
            <a:r>
              <a:rPr lang="en-US" altLang="zh-CN" sz="2800">
                <a:sym typeface="+mn-ea"/>
              </a:rPr>
              <a:t>7.4.3</a:t>
            </a:r>
            <a:r>
              <a:rPr lang="zh-CN" altLang="en-US" sz="2800">
                <a:sym typeface="+mn-ea"/>
              </a:rPr>
              <a:t>采用</a:t>
            </a:r>
            <a:r>
              <a:rPr lang="zh-CN" altLang="en-US" sz="2800">
                <a:solidFill>
                  <a:srgbClr val="FF0000"/>
                </a:solidFill>
                <a:sym typeface="+mn-ea"/>
              </a:rPr>
              <a:t>总价合同</a:t>
            </a:r>
            <a:r>
              <a:rPr lang="zh-CN" altLang="en-US" sz="2800">
                <a:sym typeface="+mn-ea"/>
              </a:rPr>
              <a:t>的工程变更，应按发包人颁发或确认的变更指令及</a:t>
            </a:r>
            <a:r>
              <a:rPr lang="zh-CN" altLang="en-US" sz="2800">
                <a:solidFill>
                  <a:srgbClr val="FF0000"/>
                </a:solidFill>
                <a:sym typeface="+mn-ea"/>
              </a:rPr>
              <a:t>实际施工图纸</a:t>
            </a:r>
            <a:r>
              <a:rPr lang="zh-CN" altLang="en-US" sz="2800">
                <a:sym typeface="+mn-ea"/>
              </a:rPr>
              <a:t>与</a:t>
            </a:r>
            <a:r>
              <a:rPr lang="zh-CN" altLang="en-US" sz="2800">
                <a:solidFill>
                  <a:srgbClr val="00B050"/>
                </a:solidFill>
                <a:sym typeface="+mn-ea"/>
              </a:rPr>
              <a:t>合同图纸</a:t>
            </a:r>
            <a:r>
              <a:rPr lang="zh-CN" altLang="en-US" sz="2800">
                <a:sym typeface="+mn-ea"/>
              </a:rPr>
              <a:t>进行比较，</a:t>
            </a:r>
            <a:r>
              <a:rPr lang="zh-CN" altLang="en-US" sz="2800">
                <a:solidFill>
                  <a:srgbClr val="00B050"/>
                </a:solidFill>
                <a:sym typeface="+mn-ea"/>
              </a:rPr>
              <a:t>差异部分</a:t>
            </a:r>
            <a:r>
              <a:rPr lang="zh-CN" altLang="en-US" sz="2800">
                <a:sym typeface="+mn-ea"/>
              </a:rPr>
              <a:t>的分部分项工程项目清单即为工程</a:t>
            </a:r>
            <a:r>
              <a:rPr lang="zh-CN" altLang="en-US" sz="2800">
                <a:solidFill>
                  <a:srgbClr val="00B050"/>
                </a:solidFill>
                <a:sym typeface="+mn-ea"/>
              </a:rPr>
              <a:t>变更</a:t>
            </a:r>
            <a:r>
              <a:rPr lang="zh-CN" altLang="en-US" sz="2800">
                <a:sym typeface="+mn-ea"/>
              </a:rPr>
              <a:t>项目，应按本标准第</a:t>
            </a:r>
            <a:r>
              <a:rPr lang="en-US" altLang="zh-CN" sz="2800">
                <a:sym typeface="+mn-ea"/>
              </a:rPr>
              <a:t>7.4.1</a:t>
            </a:r>
            <a:r>
              <a:rPr lang="zh-CN" altLang="en-US" sz="2800">
                <a:sym typeface="+mn-ea"/>
              </a:rPr>
              <a:t>条的规定计算变更项目及其工程量。</a:t>
            </a:r>
            <a:r>
              <a:rPr lang="zh-CN" altLang="en-US" sz="2800"/>
              <a:t>）</a:t>
            </a:r>
            <a:endParaRPr lang="zh-CN" altLang="en-US" sz="28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8.9.4</a:t>
            </a:r>
            <a:r>
              <a:rPr lang="zh-CN" altLang="en-US">
                <a:solidFill>
                  <a:srgbClr val="00B050"/>
                </a:solidFill>
              </a:rPr>
              <a:t>工程变更</a:t>
            </a:r>
            <a:r>
              <a:rPr lang="zh-CN" altLang="en-US"/>
              <a:t>或</a:t>
            </a:r>
            <a:r>
              <a:rPr lang="zh-CN" altLang="en-US">
                <a:solidFill>
                  <a:srgbClr val="FF0000"/>
                </a:solidFill>
              </a:rPr>
              <a:t>发包人责任</a:t>
            </a:r>
            <a:r>
              <a:rPr lang="zh-CN" altLang="en-US"/>
              <a:t>事件引起合同</a:t>
            </a:r>
            <a:r>
              <a:rPr lang="zh-CN" altLang="en-US">
                <a:solidFill>
                  <a:srgbClr val="00B050"/>
                </a:solidFill>
              </a:rPr>
              <a:t>工期实质性延长</a:t>
            </a:r>
            <a:r>
              <a:rPr lang="zh-CN" altLang="en-US"/>
              <a:t>或缩短的，发承包双方可按下式计算</a:t>
            </a:r>
            <a:r>
              <a:rPr lang="zh-CN" altLang="en-US">
                <a:solidFill>
                  <a:srgbClr val="FF0000"/>
                </a:solidFill>
              </a:rPr>
              <a:t>合同工期影响</a:t>
            </a:r>
            <a:r>
              <a:rPr lang="zh-CN" altLang="en-US"/>
              <a:t>的</a:t>
            </a:r>
            <a:r>
              <a:rPr lang="zh-CN" altLang="en-US">
                <a:solidFill>
                  <a:srgbClr val="00B050"/>
                </a:solidFill>
              </a:rPr>
              <a:t>措施项目调增</a:t>
            </a:r>
            <a:r>
              <a:rPr lang="en-US" altLang="zh-CN">
                <a:solidFill>
                  <a:srgbClr val="00B050"/>
                </a:solidFill>
              </a:rPr>
              <a:t>(</a:t>
            </a:r>
            <a:r>
              <a:rPr lang="zh-CN" altLang="en-US">
                <a:solidFill>
                  <a:srgbClr val="00B050"/>
                </a:solidFill>
              </a:rPr>
              <a:t>减</a:t>
            </a:r>
            <a:r>
              <a:rPr lang="en-US" altLang="zh-CN">
                <a:solidFill>
                  <a:srgbClr val="00B050"/>
                </a:solidFill>
              </a:rPr>
              <a:t>)</a:t>
            </a:r>
            <a:r>
              <a:rPr lang="zh-CN" altLang="en-US">
                <a:solidFill>
                  <a:srgbClr val="00B050"/>
                </a:solidFill>
              </a:rPr>
              <a:t>价格</a:t>
            </a:r>
            <a:r>
              <a:rPr lang="zh-CN" altLang="en-US"/>
              <a:t>：</a:t>
            </a:r>
            <a:endParaRPr lang="zh-CN" altLang="en-US"/>
          </a:p>
          <a:p>
            <a:r>
              <a:rPr lang="zh-CN" altLang="en-US">
                <a:solidFill>
                  <a:srgbClr val="FF0000"/>
                </a:solidFill>
              </a:rPr>
              <a:t>措施项目调增</a:t>
            </a:r>
            <a:r>
              <a:rPr lang="en-US" altLang="zh-CN">
                <a:solidFill>
                  <a:srgbClr val="FF0000"/>
                </a:solidFill>
              </a:rPr>
              <a:t>(</a:t>
            </a:r>
            <a:r>
              <a:rPr lang="zh-CN" altLang="en-US">
                <a:solidFill>
                  <a:srgbClr val="FF0000"/>
                </a:solidFill>
              </a:rPr>
              <a:t>减</a:t>
            </a:r>
            <a:r>
              <a:rPr lang="en-US" altLang="zh-CN">
                <a:solidFill>
                  <a:srgbClr val="FF0000"/>
                </a:solidFill>
              </a:rPr>
              <a:t>)</a:t>
            </a:r>
            <a:r>
              <a:rPr lang="zh-CN" altLang="en-US">
                <a:solidFill>
                  <a:srgbClr val="FF0000"/>
                </a:solidFill>
              </a:rPr>
              <a:t>价格</a:t>
            </a:r>
            <a:r>
              <a:rPr lang="en-US" altLang="zh-CN"/>
              <a:t>=</a:t>
            </a:r>
            <a:endParaRPr lang="en-US" altLang="zh-CN"/>
          </a:p>
          <a:p>
            <a:r>
              <a:rPr lang="zh-CN" altLang="en-US"/>
              <a:t>延长</a:t>
            </a:r>
            <a:r>
              <a:rPr lang="en-US" altLang="zh-CN"/>
              <a:t>(</a:t>
            </a:r>
            <a:r>
              <a:rPr lang="zh-CN" altLang="en-US"/>
              <a:t>缩短</a:t>
            </a:r>
            <a:r>
              <a:rPr lang="en-US" altLang="zh-CN"/>
              <a:t>)</a:t>
            </a:r>
            <a:r>
              <a:rPr lang="zh-CN" altLang="en-US"/>
              <a:t>工期</a:t>
            </a:r>
            <a:r>
              <a:rPr lang="en-US" altLang="en-US"/>
              <a:t>×</a:t>
            </a:r>
            <a:r>
              <a:rPr lang="zh-CN" altLang="en-US"/>
              <a:t>措施项目</a:t>
            </a:r>
            <a:r>
              <a:rPr lang="zh-CN" altLang="en-US">
                <a:solidFill>
                  <a:srgbClr val="FF0000"/>
                </a:solidFill>
              </a:rPr>
              <a:t>中期运行费</a:t>
            </a:r>
            <a:r>
              <a:rPr lang="zh-CN" altLang="en-US"/>
              <a:t>用</a:t>
            </a:r>
            <a:r>
              <a:rPr lang="en-US" altLang="zh-CN"/>
              <a:t>/</a:t>
            </a:r>
            <a:r>
              <a:rPr lang="zh-CN" altLang="en-US"/>
              <a:t>合同工期</a:t>
            </a:r>
            <a:r>
              <a:rPr lang="en-US" altLang="zh-CN"/>
              <a:t>(8.9.4)</a:t>
            </a:r>
            <a:endParaRPr lang="en-US" altLang="zh-CN"/>
          </a:p>
          <a:p>
            <a:r>
              <a:rPr lang="zh-CN" altLang="en-US"/>
              <a:t>式中：延长</a:t>
            </a:r>
            <a:r>
              <a:rPr lang="en-US" altLang="zh-CN"/>
              <a:t>(</a:t>
            </a:r>
            <a:r>
              <a:rPr lang="zh-CN" altLang="en-US"/>
              <a:t>缩短</a:t>
            </a:r>
            <a:r>
              <a:rPr lang="en-US" altLang="zh-CN"/>
              <a:t>)</a:t>
            </a:r>
            <a:r>
              <a:rPr lang="zh-CN" altLang="en-US"/>
              <a:t>工期</a:t>
            </a:r>
            <a:r>
              <a:rPr lang="en-US" altLang="zh-CN"/>
              <a:t>——</a:t>
            </a:r>
            <a:r>
              <a:rPr lang="zh-CN" altLang="en-US"/>
              <a:t>可按本标准第</a:t>
            </a:r>
            <a:r>
              <a:rPr lang="en-US" altLang="zh-CN"/>
              <a:t>7.4.4</a:t>
            </a:r>
            <a:r>
              <a:rPr lang="zh-CN" altLang="en-US"/>
              <a:t>条的规定计算延长或缩短工期；</a:t>
            </a:r>
            <a:endParaRPr lang="zh-CN" altLang="en-US"/>
          </a:p>
          <a:p>
            <a:r>
              <a:rPr lang="zh-CN" altLang="en-US"/>
              <a:t>措施项目</a:t>
            </a:r>
            <a:r>
              <a:rPr lang="zh-CN" altLang="en-US">
                <a:solidFill>
                  <a:srgbClr val="FF0000"/>
                </a:solidFill>
              </a:rPr>
              <a:t>中期运行费</a:t>
            </a:r>
            <a:r>
              <a:rPr lang="zh-CN" altLang="en-US"/>
              <a:t>用</a:t>
            </a:r>
            <a:r>
              <a:rPr lang="en-US" altLang="zh-CN"/>
              <a:t>——</a:t>
            </a:r>
            <a:r>
              <a:rPr lang="zh-CN" altLang="en-US"/>
              <a:t>可按本标准第</a:t>
            </a:r>
            <a:r>
              <a:rPr lang="en-US" altLang="zh-CN"/>
              <a:t>6.2.13</a:t>
            </a:r>
            <a:r>
              <a:rPr lang="zh-CN" altLang="en-US"/>
              <a:t>条规定的措施项目费用</a:t>
            </a:r>
            <a:r>
              <a:rPr lang="zh-CN" altLang="en-US">
                <a:solidFill>
                  <a:srgbClr val="00B050"/>
                </a:solidFill>
              </a:rPr>
              <a:t>分拆表</a:t>
            </a:r>
            <a:r>
              <a:rPr lang="zh-CN" altLang="en-US"/>
              <a:t>计算合同清单中所有受影响措施项目的</a:t>
            </a:r>
            <a:r>
              <a:rPr lang="zh-CN" altLang="en-US">
                <a:solidFill>
                  <a:srgbClr val="FF0000"/>
                </a:solidFill>
              </a:rPr>
              <a:t>中期运行费</a:t>
            </a:r>
            <a:r>
              <a:rPr lang="zh-CN" altLang="en-US"/>
              <a:t>用总额。</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8.9.5</a:t>
            </a:r>
            <a:r>
              <a:rPr lang="zh-CN" altLang="en-US"/>
              <a:t>为完成</a:t>
            </a:r>
            <a:r>
              <a:rPr lang="zh-CN" altLang="en-US">
                <a:solidFill>
                  <a:srgbClr val="00B050"/>
                </a:solidFill>
              </a:rPr>
              <a:t>工程变更</a:t>
            </a:r>
            <a:r>
              <a:rPr lang="zh-CN" altLang="en-US"/>
              <a:t>而需增加的</a:t>
            </a:r>
            <a:r>
              <a:rPr lang="zh-CN" altLang="en-US">
                <a:solidFill>
                  <a:srgbClr val="FF0000"/>
                </a:solidFill>
              </a:rPr>
              <a:t>额外措施项目</a:t>
            </a:r>
            <a:r>
              <a:rPr lang="zh-CN" altLang="en-US"/>
              <a:t>，且该费用</a:t>
            </a:r>
            <a:r>
              <a:rPr lang="zh-CN" altLang="en-US">
                <a:solidFill>
                  <a:srgbClr val="FF0000"/>
                </a:solidFill>
              </a:rPr>
              <a:t>未包括在</a:t>
            </a:r>
            <a:r>
              <a:rPr lang="zh-CN" altLang="en-US"/>
              <a:t>本标准第</a:t>
            </a:r>
            <a:r>
              <a:rPr lang="en-US" altLang="zh-CN"/>
              <a:t>8.9.1</a:t>
            </a:r>
            <a:r>
              <a:rPr lang="zh-CN" altLang="en-US"/>
              <a:t>条</a:t>
            </a:r>
            <a:r>
              <a:rPr lang="en-US" altLang="zh-CN"/>
              <a:t>~</a:t>
            </a:r>
            <a:r>
              <a:rPr lang="zh-CN" altLang="en-US"/>
              <a:t>第</a:t>
            </a:r>
            <a:r>
              <a:rPr lang="en-US" altLang="zh-CN"/>
              <a:t>8.9.4</a:t>
            </a:r>
            <a:r>
              <a:rPr lang="zh-CN" altLang="en-US"/>
              <a:t>条规定计价范围的，</a:t>
            </a:r>
            <a:r>
              <a:rPr lang="zh-CN" altLang="en-US">
                <a:solidFill>
                  <a:srgbClr val="00B050"/>
                </a:solidFill>
              </a:rPr>
              <a:t>增加的措施项目费用</a:t>
            </a:r>
            <a:r>
              <a:rPr lang="zh-CN" altLang="en-US"/>
              <a:t>应按下列规定计算：</a:t>
            </a:r>
            <a:endParaRPr lang="zh-CN" altLang="en-US"/>
          </a:p>
          <a:p>
            <a:r>
              <a:rPr lang="en-US" altLang="zh-CN"/>
              <a:t>1</a:t>
            </a:r>
            <a:r>
              <a:rPr lang="zh-CN" altLang="en-US"/>
              <a:t>完成</a:t>
            </a:r>
            <a:r>
              <a:rPr lang="zh-CN" altLang="en-US">
                <a:solidFill>
                  <a:srgbClr val="FF0000"/>
                </a:solidFill>
              </a:rPr>
              <a:t>工程变更</a:t>
            </a:r>
            <a:r>
              <a:rPr lang="zh-CN" altLang="en-US"/>
              <a:t>所需增加的</a:t>
            </a:r>
            <a:r>
              <a:rPr lang="en-US" altLang="zh-CN"/>
              <a:t>(</a:t>
            </a:r>
            <a:r>
              <a:rPr lang="zh-CN" altLang="en-US"/>
              <a:t>现场没有的</a:t>
            </a:r>
            <a:r>
              <a:rPr lang="en-US" altLang="zh-CN"/>
              <a:t>)</a:t>
            </a:r>
            <a:r>
              <a:rPr lang="zh-CN" altLang="en-US">
                <a:solidFill>
                  <a:srgbClr val="00B050"/>
                </a:solidFill>
              </a:rPr>
              <a:t>施工机具</a:t>
            </a:r>
            <a:r>
              <a:rPr lang="zh-CN" altLang="en-US"/>
              <a:t>，应按实际发生施工机具的型号、台数及其耗用台班计量，并按合同清单中的</a:t>
            </a:r>
            <a:r>
              <a:rPr lang="zh-CN" altLang="en-US">
                <a:solidFill>
                  <a:srgbClr val="00B050"/>
                </a:solidFill>
              </a:rPr>
              <a:t>计日工清单</a:t>
            </a:r>
            <a:r>
              <a:rPr lang="zh-CN" altLang="en-US"/>
              <a:t>的相关施工机具单价进行计价。若合同清单中</a:t>
            </a:r>
            <a:r>
              <a:rPr lang="zh-CN" altLang="en-US">
                <a:solidFill>
                  <a:srgbClr val="00B050"/>
                </a:solidFill>
              </a:rPr>
              <a:t>没有</a:t>
            </a:r>
            <a:r>
              <a:rPr lang="zh-CN" altLang="en-US"/>
              <a:t>相应计</a:t>
            </a:r>
            <a:r>
              <a:rPr lang="zh-CN" altLang="en-US"/>
              <a:t>日工清单，可按本标准第</a:t>
            </a:r>
            <a:r>
              <a:rPr lang="en-US" altLang="zh-CN"/>
              <a:t>8.6.3</a:t>
            </a:r>
            <a:r>
              <a:rPr lang="zh-CN" altLang="en-US"/>
              <a:t>条的规定计算。</a:t>
            </a:r>
            <a:endParaRPr lang="zh-CN" altLang="en-US"/>
          </a:p>
          <a:p>
            <a:r>
              <a:rPr lang="en-US" altLang="zh-CN"/>
              <a:t>2</a:t>
            </a:r>
            <a:r>
              <a:rPr lang="zh-CN" altLang="en-US"/>
              <a:t>完成</a:t>
            </a:r>
            <a:r>
              <a:rPr lang="zh-CN" altLang="en-US">
                <a:solidFill>
                  <a:srgbClr val="FF0000"/>
                </a:solidFill>
              </a:rPr>
              <a:t>工程变更</a:t>
            </a:r>
            <a:r>
              <a:rPr lang="zh-CN" altLang="en-US"/>
              <a:t>所需增加设置的</a:t>
            </a:r>
            <a:r>
              <a:rPr lang="en-US" altLang="zh-CN"/>
              <a:t>(</a:t>
            </a:r>
            <a:r>
              <a:rPr lang="zh-CN" altLang="en-US"/>
              <a:t>现场没有的</a:t>
            </a:r>
            <a:r>
              <a:rPr lang="en-US" altLang="zh-CN"/>
              <a:t>)</a:t>
            </a:r>
            <a:r>
              <a:rPr lang="zh-CN" altLang="en-US">
                <a:solidFill>
                  <a:srgbClr val="00B050"/>
                </a:solidFill>
              </a:rPr>
              <a:t>临时设施</a:t>
            </a:r>
            <a:r>
              <a:rPr lang="zh-CN" altLang="en-US"/>
              <a:t>，应按实际发生临时设施的类型、数量及使用时间进行计量，按发承包双方协商确定的</a:t>
            </a:r>
            <a:r>
              <a:rPr lang="zh-CN" altLang="en-US">
                <a:solidFill>
                  <a:srgbClr val="00B050"/>
                </a:solidFill>
              </a:rPr>
              <a:t>合理市场价格</a:t>
            </a:r>
            <a:r>
              <a:rPr lang="zh-CN" altLang="en-US"/>
              <a:t>进行计价。</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8.9.6</a:t>
            </a:r>
            <a:r>
              <a:rPr lang="zh-CN" altLang="en-US">
                <a:solidFill>
                  <a:srgbClr val="FF0000"/>
                </a:solidFill>
              </a:rPr>
              <a:t>工程变更</a:t>
            </a:r>
            <a:r>
              <a:rPr lang="zh-CN" altLang="en-US"/>
              <a:t>涉及合同工程范围、工期、质量、合同规范等实质性内容变化并引起</a:t>
            </a:r>
            <a:r>
              <a:rPr lang="zh-CN" altLang="en-US">
                <a:solidFill>
                  <a:srgbClr val="FF0000"/>
                </a:solidFill>
              </a:rPr>
              <a:t>措施项目</a:t>
            </a:r>
            <a:r>
              <a:rPr lang="zh-CN" altLang="en-US"/>
              <a:t>发生改变</a:t>
            </a:r>
            <a:r>
              <a:rPr lang="zh-CN" altLang="en-US"/>
              <a:t>时，发承包双方的不利合方提出调整措施项目费的，应在实施前将拟实施的方案提交另一方审核，并详</a:t>
            </a:r>
            <a:r>
              <a:rPr lang="zh-CN" altLang="en-US"/>
              <a:t>细说明与原方案措施项目对比的变化情况。拟实施的方案经发承包双方确认后执行的，可按本标准第</a:t>
            </a:r>
            <a:r>
              <a:rPr lang="en-US" altLang="zh-CN"/>
              <a:t>8.9.4</a:t>
            </a:r>
            <a:r>
              <a:rPr lang="zh-CN" altLang="en-US"/>
              <a:t>条、第</a:t>
            </a:r>
            <a:r>
              <a:rPr lang="en-US" altLang="zh-CN"/>
              <a:t>8.9.5</a:t>
            </a:r>
            <a:r>
              <a:rPr lang="zh-CN" altLang="en-US"/>
              <a:t>条的规定调整措施项目费。</a:t>
            </a:r>
            <a:endParaRPr lang="zh-CN" altLang="en-US"/>
          </a:p>
          <a:p>
            <a:r>
              <a:rPr lang="en-US" altLang="zh-CN">
                <a:sym typeface="+mn-ea"/>
              </a:rPr>
              <a:t>8.9.8</a:t>
            </a:r>
            <a:r>
              <a:rPr lang="zh-CN" altLang="en-US">
                <a:solidFill>
                  <a:srgbClr val="FF0000"/>
                </a:solidFill>
                <a:sym typeface="+mn-ea"/>
              </a:rPr>
              <a:t>非承包人原因</a:t>
            </a:r>
            <a:r>
              <a:rPr lang="zh-CN" altLang="en-US">
                <a:sym typeface="+mn-ea"/>
              </a:rPr>
              <a:t>，发包人提出的工程变更</a:t>
            </a:r>
            <a:r>
              <a:rPr lang="zh-CN" altLang="en-US">
                <a:solidFill>
                  <a:srgbClr val="FF0000"/>
                </a:solidFill>
                <a:sym typeface="+mn-ea"/>
              </a:rPr>
              <a:t>取消了</a:t>
            </a:r>
            <a:r>
              <a:rPr lang="zh-CN" altLang="en-US">
                <a:sym typeface="+mn-ea"/>
              </a:rPr>
              <a:t>合同中的某项</a:t>
            </a:r>
            <a:r>
              <a:rPr lang="zh-CN" altLang="en-US">
                <a:solidFill>
                  <a:srgbClr val="00B050"/>
                </a:solidFill>
                <a:sym typeface="+mn-ea"/>
              </a:rPr>
              <a:t>原定工作或工程</a:t>
            </a:r>
            <a:r>
              <a:rPr lang="zh-CN" altLang="en-US">
                <a:sym typeface="+mn-ea"/>
              </a:rPr>
              <a:t>，且承包人发生的费用或</a:t>
            </a:r>
            <a:r>
              <a:rPr lang="en-US" altLang="zh-CN">
                <a:sym typeface="+mn-ea"/>
              </a:rPr>
              <a:t>(</a:t>
            </a:r>
            <a:r>
              <a:rPr lang="zh-CN" altLang="en-US">
                <a:sym typeface="+mn-ea"/>
              </a:rPr>
              <a:t>和</a:t>
            </a:r>
            <a:r>
              <a:rPr lang="en-US" altLang="zh-CN">
                <a:sym typeface="+mn-ea"/>
              </a:rPr>
              <a:t>)</a:t>
            </a:r>
            <a:r>
              <a:rPr lang="zh-CN" altLang="en-US">
                <a:sym typeface="+mn-ea"/>
              </a:rPr>
              <a:t>应得的收益</a:t>
            </a:r>
            <a:r>
              <a:rPr lang="zh-CN" altLang="en-US">
                <a:solidFill>
                  <a:srgbClr val="00B050"/>
                </a:solidFill>
                <a:sym typeface="+mn-ea"/>
              </a:rPr>
              <a:t>没有包括在</a:t>
            </a:r>
            <a:r>
              <a:rPr lang="zh-CN" altLang="en-US">
                <a:sym typeface="+mn-ea"/>
              </a:rPr>
              <a:t>其他</a:t>
            </a:r>
            <a:r>
              <a:rPr lang="zh-CN" altLang="en-US">
                <a:solidFill>
                  <a:srgbClr val="00B050"/>
                </a:solidFill>
                <a:sym typeface="+mn-ea"/>
              </a:rPr>
              <a:t>已支付</a:t>
            </a:r>
            <a:r>
              <a:rPr lang="zh-CN" altLang="en-US">
                <a:sym typeface="+mn-ea"/>
              </a:rPr>
              <a:t>或应支付的项目中或在任何</a:t>
            </a:r>
            <a:r>
              <a:rPr lang="zh-CN" altLang="en-US">
                <a:solidFill>
                  <a:srgbClr val="00B050"/>
                </a:solidFill>
                <a:sym typeface="+mn-ea"/>
              </a:rPr>
              <a:t>替代</a:t>
            </a:r>
            <a:r>
              <a:rPr lang="zh-CN" altLang="en-US">
                <a:sym typeface="+mn-ea"/>
              </a:rPr>
              <a:t>的工作或工程中，发包人应</a:t>
            </a:r>
            <a:r>
              <a:rPr lang="zh-CN" altLang="en-US">
                <a:solidFill>
                  <a:srgbClr val="00B050"/>
                </a:solidFill>
                <a:sym typeface="+mn-ea"/>
              </a:rPr>
              <a:t>补偿</a:t>
            </a:r>
            <a:r>
              <a:rPr lang="zh-CN" altLang="en-US">
                <a:sym typeface="+mn-ea"/>
              </a:rPr>
              <a:t>承包人的</a:t>
            </a:r>
            <a:r>
              <a:rPr lang="zh-CN" altLang="en-US">
                <a:solidFill>
                  <a:srgbClr val="00B050"/>
                </a:solidFill>
                <a:sym typeface="+mn-ea"/>
              </a:rPr>
              <a:t>损失费用</a:t>
            </a:r>
            <a:r>
              <a:rPr lang="zh-CN" altLang="en-US">
                <a:sym typeface="+mn-ea"/>
              </a:rPr>
              <a:t>及合理的</a:t>
            </a:r>
            <a:r>
              <a:rPr lang="zh-CN" altLang="en-US">
                <a:solidFill>
                  <a:srgbClr val="00B050"/>
                </a:solidFill>
                <a:sym typeface="+mn-ea"/>
              </a:rPr>
              <a:t>预期收益</a:t>
            </a:r>
            <a:r>
              <a:rPr lang="zh-CN" altLang="en-US">
                <a:sym typeface="+mn-ea"/>
              </a:rPr>
              <a:t>。</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8.10</a:t>
            </a:r>
            <a:r>
              <a:rPr lang="zh-CN" altLang="en-US">
                <a:solidFill>
                  <a:srgbClr val="FF0000"/>
                </a:solidFill>
              </a:rPr>
              <a:t>新增工程</a:t>
            </a:r>
            <a:endParaRPr lang="zh-CN" altLang="en-US"/>
          </a:p>
          <a:p>
            <a:r>
              <a:rPr lang="en-US" altLang="zh-CN"/>
              <a:t>8.10.1</a:t>
            </a:r>
            <a:r>
              <a:rPr lang="zh-CN" altLang="en-US"/>
              <a:t>承包人按发包人要求完成合同约定工程</a:t>
            </a:r>
            <a:r>
              <a:rPr lang="zh-CN" altLang="en-US">
                <a:solidFill>
                  <a:srgbClr val="00B050"/>
                </a:solidFill>
              </a:rPr>
              <a:t>范围外</a:t>
            </a:r>
            <a:r>
              <a:rPr lang="zh-CN" altLang="en-US"/>
              <a:t>的新增工程，发承包双方可按合同约定的国家及行业工程量计算标准规定的清单项目列项要求、工程量计算规则和补充的工程量</a:t>
            </a:r>
            <a:r>
              <a:rPr lang="zh-CN" altLang="en-US">
                <a:solidFill>
                  <a:srgbClr val="00B050"/>
                </a:solidFill>
              </a:rPr>
              <a:t>计算规则</a:t>
            </a:r>
            <a:r>
              <a:rPr lang="zh-CN" altLang="en-US"/>
              <a:t>、</a:t>
            </a:r>
            <a:r>
              <a:rPr lang="zh-CN" altLang="en-US">
                <a:solidFill>
                  <a:srgbClr val="00B050"/>
                </a:solidFill>
              </a:rPr>
              <a:t>合同单价</a:t>
            </a:r>
            <a:r>
              <a:rPr lang="zh-CN" altLang="en-US"/>
              <a:t>及投标</a:t>
            </a:r>
            <a:r>
              <a:rPr lang="zh-CN" altLang="en-US">
                <a:solidFill>
                  <a:srgbClr val="00B050"/>
                </a:solidFill>
              </a:rPr>
              <a:t>报价水平</a:t>
            </a:r>
            <a:r>
              <a:rPr lang="zh-CN" altLang="en-US"/>
              <a:t>计算新增工程价格，也可</a:t>
            </a:r>
            <a:r>
              <a:rPr lang="zh-CN" altLang="en-US">
                <a:solidFill>
                  <a:srgbClr val="FF0000"/>
                </a:solidFill>
              </a:rPr>
              <a:t>重新协商</a:t>
            </a:r>
            <a:r>
              <a:rPr lang="zh-CN" altLang="en-US"/>
              <a:t>确定新增工程的计量与计价规则计算新增工程价格，并签订相关新增工程合同或</a:t>
            </a:r>
            <a:r>
              <a:rPr lang="zh-CN" altLang="en-US">
                <a:solidFill>
                  <a:srgbClr val="00B050"/>
                </a:solidFill>
              </a:rPr>
              <a:t>补充协议</a:t>
            </a:r>
            <a:r>
              <a:rPr lang="zh-CN" altLang="en-US"/>
              <a:t>。</a:t>
            </a:r>
            <a:endParaRPr lang="zh-CN" altLang="en-US"/>
          </a:p>
          <a:p>
            <a:r>
              <a:rPr lang="en-US" altLang="zh-CN"/>
              <a:t>8.10.2</a:t>
            </a:r>
            <a:r>
              <a:rPr lang="zh-CN" altLang="en-US"/>
              <a:t>承包人应在</a:t>
            </a:r>
            <a:r>
              <a:rPr lang="zh-CN" altLang="en-US">
                <a:solidFill>
                  <a:srgbClr val="00B050"/>
                </a:solidFill>
              </a:rPr>
              <a:t>新增工程</a:t>
            </a:r>
            <a:r>
              <a:rPr lang="zh-CN" altLang="en-US"/>
              <a:t>实施前将其施工组织设计或</a:t>
            </a:r>
            <a:r>
              <a:rPr lang="zh-CN" altLang="en-US">
                <a:solidFill>
                  <a:srgbClr val="00B050"/>
                </a:solidFill>
              </a:rPr>
              <a:t>实施方案</a:t>
            </a:r>
            <a:r>
              <a:rPr lang="zh-CN" altLang="en-US"/>
              <a:t>、施工进度计划、自身要求费用的</a:t>
            </a:r>
            <a:r>
              <a:rPr lang="zh-CN" altLang="en-US">
                <a:solidFill>
                  <a:srgbClr val="00B050"/>
                </a:solidFill>
              </a:rPr>
              <a:t>报价单</a:t>
            </a:r>
            <a:r>
              <a:rPr lang="en-US" altLang="zh-CN"/>
              <a:t>(</a:t>
            </a:r>
            <a:r>
              <a:rPr lang="zh-CN" altLang="en-US"/>
              <a:t>包括分部分项工程项目清单及措施项目清单等</a:t>
            </a:r>
            <a:r>
              <a:rPr lang="en-US" altLang="zh-CN"/>
              <a:t>)</a:t>
            </a:r>
            <a:r>
              <a:rPr lang="zh-CN" altLang="en-US"/>
              <a:t>提交给发包人</a:t>
            </a:r>
            <a:r>
              <a:rPr lang="zh-CN" altLang="en-US">
                <a:solidFill>
                  <a:srgbClr val="00B050"/>
                </a:solidFill>
              </a:rPr>
              <a:t>审核</a:t>
            </a:r>
            <a:r>
              <a:rPr lang="zh-CN" altLang="en-US"/>
              <a:t>，发包人应在合理时间内予以</a:t>
            </a:r>
            <a:r>
              <a:rPr lang="zh-CN" altLang="en-US"/>
              <a:t>审</a:t>
            </a:r>
            <a:r>
              <a:rPr lang="zh-CN" altLang="en-US"/>
              <a:t>定</a:t>
            </a:r>
            <a:r>
              <a:rPr lang="zh-CN" altLang="en-US"/>
              <a:t>。</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8.10.3</a:t>
            </a:r>
            <a:r>
              <a:rPr lang="zh-CN" altLang="en-US">
                <a:solidFill>
                  <a:srgbClr val="FF0000"/>
                </a:solidFill>
              </a:rPr>
              <a:t>新增工程</a:t>
            </a:r>
            <a:r>
              <a:rPr lang="zh-CN" altLang="en-US"/>
              <a:t>的</a:t>
            </a:r>
            <a:r>
              <a:rPr lang="zh-CN" altLang="en-US">
                <a:solidFill>
                  <a:srgbClr val="00B050"/>
                </a:solidFill>
              </a:rPr>
              <a:t>分部分项</a:t>
            </a:r>
            <a:r>
              <a:rPr lang="zh-CN" altLang="en-US"/>
              <a:t>工程项目清单采用</a:t>
            </a:r>
            <a:r>
              <a:rPr lang="zh-CN" altLang="en-US">
                <a:solidFill>
                  <a:srgbClr val="00B050"/>
                </a:solidFill>
              </a:rPr>
              <a:t>合同单价</a:t>
            </a:r>
            <a:r>
              <a:rPr lang="zh-CN" altLang="en-US"/>
              <a:t>的，可按本标准第</a:t>
            </a:r>
            <a:r>
              <a:rPr lang="en-US" altLang="zh-CN"/>
              <a:t>8.7</a:t>
            </a:r>
            <a:r>
              <a:rPr lang="zh-CN" altLang="en-US"/>
              <a:t>节、第</a:t>
            </a:r>
            <a:r>
              <a:rPr lang="en-US" altLang="zh-CN"/>
              <a:t>8.8</a:t>
            </a:r>
            <a:r>
              <a:rPr lang="zh-CN" altLang="en-US"/>
              <a:t>节规定的调整</a:t>
            </a:r>
            <a:r>
              <a:rPr lang="zh-CN" altLang="en-US">
                <a:solidFill>
                  <a:srgbClr val="FF0000"/>
                </a:solidFill>
              </a:rPr>
              <a:t>合同单价</a:t>
            </a:r>
            <a:r>
              <a:rPr lang="zh-CN" altLang="en-US"/>
              <a:t>及按本标准第</a:t>
            </a:r>
            <a:r>
              <a:rPr lang="en-US" altLang="zh-CN"/>
              <a:t>8.9</a:t>
            </a:r>
            <a:r>
              <a:rPr lang="zh-CN" altLang="en-US"/>
              <a:t>节的</a:t>
            </a:r>
            <a:r>
              <a:rPr lang="zh-CN" altLang="en-US">
                <a:solidFill>
                  <a:srgbClr val="00B050"/>
                </a:solidFill>
              </a:rPr>
              <a:t>计价规则</a:t>
            </a:r>
            <a:r>
              <a:rPr lang="zh-CN" altLang="en-US"/>
              <a:t>确定，并满足下列</a:t>
            </a:r>
            <a:r>
              <a:rPr lang="zh-CN" altLang="en-US">
                <a:solidFill>
                  <a:srgbClr val="FF0000"/>
                </a:solidFill>
              </a:rPr>
              <a:t>差异因素</a:t>
            </a:r>
            <a:r>
              <a:rPr lang="zh-CN" altLang="en-US"/>
              <a:t>所引起的价格影响的要求：</a:t>
            </a:r>
            <a:endParaRPr lang="zh-CN" altLang="en-US"/>
          </a:p>
          <a:p>
            <a:r>
              <a:rPr lang="en-US" altLang="zh-CN"/>
              <a:t>1</a:t>
            </a:r>
            <a:r>
              <a:rPr lang="zh-CN" altLang="en-US">
                <a:solidFill>
                  <a:srgbClr val="00B050"/>
                </a:solidFill>
              </a:rPr>
              <a:t>合同单价内</a:t>
            </a:r>
            <a:r>
              <a:rPr lang="zh-CN" altLang="en-US"/>
              <a:t>包括的人工费、材料费、施工机具使用费的单价与</a:t>
            </a:r>
            <a:r>
              <a:rPr lang="zh-CN" altLang="en-US">
                <a:solidFill>
                  <a:srgbClr val="00B050"/>
                </a:solidFill>
              </a:rPr>
              <a:t>新增工程</a:t>
            </a:r>
            <a:r>
              <a:rPr lang="zh-CN" altLang="en-US"/>
              <a:t>实施时</a:t>
            </a:r>
            <a:r>
              <a:rPr lang="zh-CN" altLang="en-US">
                <a:solidFill>
                  <a:srgbClr val="00B050"/>
                </a:solidFill>
              </a:rPr>
              <a:t>市场合理价格</a:t>
            </a:r>
            <a:r>
              <a:rPr lang="zh-CN" altLang="en-US"/>
              <a:t>的</a:t>
            </a:r>
            <a:r>
              <a:rPr lang="zh-CN" altLang="en-US"/>
              <a:t>差异；</a:t>
            </a:r>
            <a:endParaRPr lang="zh-CN" altLang="en-US"/>
          </a:p>
          <a:p>
            <a:r>
              <a:rPr lang="en-US" altLang="zh-CN"/>
              <a:t>2</a:t>
            </a:r>
            <a:r>
              <a:rPr lang="zh-CN" altLang="en-US">
                <a:solidFill>
                  <a:srgbClr val="00B050"/>
                </a:solidFill>
              </a:rPr>
              <a:t>合同单价</a:t>
            </a:r>
            <a:r>
              <a:rPr lang="zh-CN" altLang="en-US"/>
              <a:t>对应的清单项目工程量与新增工程相关项目工程量的差异引起的</a:t>
            </a:r>
            <a:r>
              <a:rPr lang="zh-CN" altLang="en-US">
                <a:solidFill>
                  <a:srgbClr val="FF0000"/>
                </a:solidFill>
              </a:rPr>
              <a:t>批量或少量</a:t>
            </a:r>
            <a:r>
              <a:rPr lang="zh-CN" altLang="en-US"/>
              <a:t>采购对</a:t>
            </a:r>
            <a:r>
              <a:rPr lang="zh-CN" altLang="en-US"/>
              <a:t>人工费、材料费的影响；</a:t>
            </a:r>
            <a:endParaRPr lang="zh-CN" altLang="en-US"/>
          </a:p>
          <a:p>
            <a:r>
              <a:rPr lang="en-US" altLang="zh-CN"/>
              <a:t>3</a:t>
            </a:r>
            <a:r>
              <a:rPr lang="zh-CN" altLang="en-US"/>
              <a:t>合同单价内存在的</a:t>
            </a:r>
            <a:r>
              <a:rPr lang="zh-CN" altLang="en-US">
                <a:solidFill>
                  <a:srgbClr val="00B050"/>
                </a:solidFill>
              </a:rPr>
              <a:t>偏低或偏高</a:t>
            </a:r>
            <a:r>
              <a:rPr lang="zh-CN" altLang="en-US"/>
              <a:t>单价的修正；</a:t>
            </a:r>
            <a:endParaRPr lang="zh-CN" altLang="en-US"/>
          </a:p>
          <a:p>
            <a:r>
              <a:rPr lang="en-US" altLang="zh-CN"/>
              <a:t>4</a:t>
            </a:r>
            <a:r>
              <a:rPr lang="zh-CN" altLang="en-US"/>
              <a:t>招标市场竞争确定的</a:t>
            </a:r>
            <a:r>
              <a:rPr lang="zh-CN" altLang="en-US">
                <a:solidFill>
                  <a:srgbClr val="00B050"/>
                </a:solidFill>
              </a:rPr>
              <a:t>合同单价</a:t>
            </a:r>
            <a:r>
              <a:rPr lang="zh-CN" altLang="en-US"/>
              <a:t>与协商确定的</a:t>
            </a:r>
            <a:r>
              <a:rPr lang="zh-CN" altLang="en-US">
                <a:solidFill>
                  <a:srgbClr val="00B050"/>
                </a:solidFill>
              </a:rPr>
              <a:t>新增工程</a:t>
            </a:r>
            <a:r>
              <a:rPr lang="zh-CN" altLang="en-US"/>
              <a:t>综合单价之间的</a:t>
            </a:r>
            <a:r>
              <a:rPr lang="zh-CN" altLang="en-US">
                <a:solidFill>
                  <a:srgbClr val="00B050"/>
                </a:solidFill>
              </a:rPr>
              <a:t>差异</a:t>
            </a:r>
            <a:r>
              <a:rPr lang="zh-CN" altLang="en-US"/>
              <a:t>。</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8.10.4</a:t>
            </a:r>
            <a:r>
              <a:rPr lang="zh-CN" altLang="en-US">
                <a:solidFill>
                  <a:srgbClr val="FF0000"/>
                </a:solidFill>
              </a:rPr>
              <a:t>新增工程</a:t>
            </a:r>
            <a:r>
              <a:rPr lang="zh-CN" altLang="en-US"/>
              <a:t>的</a:t>
            </a:r>
            <a:r>
              <a:rPr lang="zh-CN" altLang="en-US">
                <a:solidFill>
                  <a:srgbClr val="00B050"/>
                </a:solidFill>
              </a:rPr>
              <a:t>措施项目</a:t>
            </a:r>
            <a:r>
              <a:rPr lang="zh-CN" altLang="en-US"/>
              <a:t>费用，应包括承包人完成新增工程所需发生的下列费用：</a:t>
            </a:r>
            <a:endParaRPr lang="zh-CN" altLang="en-US"/>
          </a:p>
          <a:p>
            <a:r>
              <a:rPr lang="en-US" altLang="zh-CN"/>
              <a:t>1</a:t>
            </a:r>
            <a:r>
              <a:rPr lang="zh-CN" altLang="en-US"/>
              <a:t>增加的施工机具费，包括</a:t>
            </a:r>
            <a:r>
              <a:rPr lang="zh-CN" altLang="en-US">
                <a:solidFill>
                  <a:srgbClr val="00B050"/>
                </a:solidFill>
              </a:rPr>
              <a:t>延期使用</a:t>
            </a:r>
            <a:r>
              <a:rPr lang="zh-CN" altLang="en-US"/>
              <a:t>现有相关施工机具及</a:t>
            </a:r>
            <a:r>
              <a:rPr lang="zh-CN" altLang="en-US">
                <a:solidFill>
                  <a:srgbClr val="00B050"/>
                </a:solidFill>
              </a:rPr>
              <a:t>新增施工机具</a:t>
            </a:r>
            <a:r>
              <a:rPr lang="zh-CN" altLang="en-US"/>
              <a:t>的费用；</a:t>
            </a:r>
            <a:endParaRPr lang="zh-CN" altLang="en-US"/>
          </a:p>
          <a:p>
            <a:r>
              <a:rPr lang="en-US" altLang="zh-CN"/>
              <a:t>2</a:t>
            </a:r>
            <a:r>
              <a:rPr lang="zh-CN" altLang="en-US"/>
              <a:t>增加的</a:t>
            </a:r>
            <a:r>
              <a:rPr lang="zh-CN" altLang="en-US">
                <a:solidFill>
                  <a:srgbClr val="00B050"/>
                </a:solidFill>
              </a:rPr>
              <a:t>临时设施费</a:t>
            </a:r>
            <a:r>
              <a:rPr lang="zh-CN" altLang="en-US"/>
              <a:t>，包括</a:t>
            </a:r>
            <a:r>
              <a:rPr lang="zh-CN" altLang="en-US">
                <a:solidFill>
                  <a:srgbClr val="00B050"/>
                </a:solidFill>
              </a:rPr>
              <a:t>延期使用</a:t>
            </a:r>
            <a:r>
              <a:rPr lang="zh-CN" altLang="en-US"/>
              <a:t>现有临时设施及</a:t>
            </a:r>
            <a:r>
              <a:rPr lang="zh-CN" altLang="en-US">
                <a:solidFill>
                  <a:srgbClr val="00B050"/>
                </a:solidFill>
              </a:rPr>
              <a:t>新增工程</a:t>
            </a:r>
            <a:r>
              <a:rPr lang="zh-CN" altLang="en-US"/>
              <a:t>专用临时设施的费用；</a:t>
            </a:r>
            <a:endParaRPr lang="zh-CN" altLang="en-US"/>
          </a:p>
          <a:p>
            <a:r>
              <a:rPr lang="en-US" altLang="zh-CN"/>
              <a:t>3</a:t>
            </a:r>
            <a:r>
              <a:rPr lang="zh-CN" altLang="en-US"/>
              <a:t>增加的安全生产、文明施工、环境保护等措施费用；</a:t>
            </a:r>
            <a:endParaRPr lang="zh-CN" altLang="en-US"/>
          </a:p>
          <a:p>
            <a:r>
              <a:rPr lang="en-US" altLang="zh-CN"/>
              <a:t>4</a:t>
            </a:r>
            <a:r>
              <a:rPr lang="zh-CN" altLang="en-US"/>
              <a:t>增加的与措施项目相关的</a:t>
            </a:r>
            <a:r>
              <a:rPr lang="zh-CN" altLang="en-US">
                <a:solidFill>
                  <a:srgbClr val="00B050"/>
                </a:solidFill>
              </a:rPr>
              <a:t>现场管理人员费用</a:t>
            </a:r>
            <a:r>
              <a:rPr lang="zh-CN" altLang="en-US"/>
              <a:t>；</a:t>
            </a:r>
            <a:endParaRPr lang="zh-CN" altLang="en-US"/>
          </a:p>
          <a:p>
            <a:r>
              <a:rPr lang="en-US" altLang="zh-CN"/>
              <a:t>5</a:t>
            </a:r>
            <a:r>
              <a:rPr lang="zh-CN" altLang="en-US"/>
              <a:t>新增工程其他必要的</a:t>
            </a:r>
            <a:r>
              <a:rPr lang="zh-CN" altLang="en-US">
                <a:solidFill>
                  <a:srgbClr val="00B050"/>
                </a:solidFill>
              </a:rPr>
              <a:t>措施项目</a:t>
            </a:r>
            <a:r>
              <a:rPr lang="zh-CN" altLang="en-US"/>
              <a:t>费用。</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8.10.5</a:t>
            </a:r>
            <a:r>
              <a:rPr lang="zh-CN" altLang="en-US">
                <a:solidFill>
                  <a:srgbClr val="FF0000"/>
                </a:solidFill>
              </a:rPr>
              <a:t>新增工程</a:t>
            </a:r>
            <a:r>
              <a:rPr lang="zh-CN" altLang="en-US"/>
              <a:t>发生</a:t>
            </a:r>
            <a:r>
              <a:rPr lang="zh-CN" altLang="en-US">
                <a:solidFill>
                  <a:srgbClr val="00B050"/>
                </a:solidFill>
              </a:rPr>
              <a:t>工程变更</a:t>
            </a:r>
            <a:r>
              <a:rPr lang="zh-CN" altLang="en-US"/>
              <a:t>的，可依据本标准第</a:t>
            </a:r>
            <a:r>
              <a:rPr lang="en-US" altLang="zh-CN"/>
              <a:t>8.10.2</a:t>
            </a:r>
            <a:r>
              <a:rPr lang="zh-CN" altLang="en-US"/>
              <a:t>条规定的承包人所报并获得</a:t>
            </a:r>
            <a:r>
              <a:rPr lang="zh-CN" altLang="en-US">
                <a:solidFill>
                  <a:srgbClr val="00B050"/>
                </a:solidFill>
              </a:rPr>
              <a:t>发包人审定</a:t>
            </a:r>
            <a:r>
              <a:rPr lang="zh-CN" altLang="en-US"/>
              <a:t>的报价单中的综合单价及本标准第</a:t>
            </a:r>
            <a:r>
              <a:rPr lang="en-US" altLang="zh-CN"/>
              <a:t>8.9</a:t>
            </a:r>
            <a:r>
              <a:rPr lang="zh-CN" altLang="en-US"/>
              <a:t>节的规定计价。本标准第</a:t>
            </a:r>
            <a:r>
              <a:rPr lang="en-US" altLang="zh-CN"/>
              <a:t>8.2.2</a:t>
            </a:r>
            <a:r>
              <a:rPr lang="zh-CN" altLang="en-US"/>
              <a:t>条、第</a:t>
            </a:r>
            <a:r>
              <a:rPr lang="en-US" altLang="zh-CN"/>
              <a:t>8.2.3</a:t>
            </a:r>
            <a:r>
              <a:rPr lang="zh-CN" altLang="en-US"/>
              <a:t>条的规定</a:t>
            </a:r>
            <a:r>
              <a:rPr lang="zh-CN" altLang="en-US">
                <a:solidFill>
                  <a:srgbClr val="FF0000"/>
                </a:solidFill>
              </a:rPr>
              <a:t>不宜用于</a:t>
            </a:r>
            <a:r>
              <a:rPr lang="zh-CN" altLang="en-US">
                <a:solidFill>
                  <a:srgbClr val="00B050"/>
                </a:solidFill>
              </a:rPr>
              <a:t>新增工程</a:t>
            </a:r>
            <a:r>
              <a:rPr lang="zh-CN" altLang="en-US"/>
              <a:t>计价。</a:t>
            </a:r>
            <a:endParaRPr lang="zh-CN" altLang="en-US"/>
          </a:p>
          <a:p>
            <a:r>
              <a:rPr lang="zh-CN" altLang="en-US" sz="2800">
                <a:solidFill>
                  <a:srgbClr val="00B050"/>
                </a:solidFill>
              </a:rPr>
              <a:t>（</a:t>
            </a:r>
            <a:r>
              <a:rPr lang="zh-CN" altLang="en-US" sz="2800">
                <a:solidFill>
                  <a:srgbClr val="00B050"/>
                </a:solidFill>
                <a:sym typeface="+mn-ea"/>
              </a:rPr>
              <a:t>8.9工程变更；</a:t>
            </a:r>
            <a:r>
              <a:rPr lang="en-US" altLang="zh-CN" sz="2800">
                <a:solidFill>
                  <a:srgbClr val="00B050"/>
                </a:solidFill>
                <a:sym typeface="+mn-ea"/>
              </a:rPr>
              <a:t>8.2.2</a:t>
            </a:r>
            <a:r>
              <a:rPr lang="zh-CN" altLang="en-US" sz="2800">
                <a:solidFill>
                  <a:srgbClr val="00B050"/>
                </a:solidFill>
                <a:sym typeface="+mn-ea"/>
              </a:rPr>
              <a:t>单价合同清单缺陷；</a:t>
            </a:r>
            <a:r>
              <a:rPr lang="en-US" altLang="zh-CN" sz="2800">
                <a:solidFill>
                  <a:srgbClr val="00B050"/>
                </a:solidFill>
                <a:sym typeface="+mn-ea"/>
              </a:rPr>
              <a:t>8.2.3</a:t>
            </a:r>
            <a:r>
              <a:rPr lang="zh-CN" altLang="en-US" sz="2800">
                <a:solidFill>
                  <a:srgbClr val="00B050"/>
                </a:solidFill>
                <a:sym typeface="+mn-ea"/>
              </a:rPr>
              <a:t>总价合同清单缺陷）</a:t>
            </a:r>
            <a:endParaRPr lang="zh-CN" altLang="en-US" sz="2800">
              <a:solidFill>
                <a:srgbClr val="00B050"/>
              </a:solidFill>
            </a:endParaRPr>
          </a:p>
          <a:p>
            <a:r>
              <a:rPr lang="en-US" altLang="zh-CN"/>
              <a:t>8.10.6</a:t>
            </a:r>
            <a:r>
              <a:rPr lang="zh-CN" altLang="en-US">
                <a:solidFill>
                  <a:srgbClr val="FF0000"/>
                </a:solidFill>
              </a:rPr>
              <a:t>新增工程</a:t>
            </a:r>
            <a:r>
              <a:rPr lang="zh-CN" altLang="en-US"/>
              <a:t>宜在发承包双方协商确定了新增工程的合同工期、合同单价、合同总价，并已签订了新增工程合同或</a:t>
            </a:r>
            <a:r>
              <a:rPr lang="zh-CN" altLang="en-US">
                <a:solidFill>
                  <a:srgbClr val="00B050"/>
                </a:solidFill>
              </a:rPr>
              <a:t>补充协议</a:t>
            </a:r>
            <a:r>
              <a:rPr lang="zh-CN" altLang="en-US"/>
              <a:t>后实施。</a:t>
            </a:r>
            <a:endParaRPr lang="zh-CN" altLang="en-US"/>
          </a:p>
          <a:p>
            <a:r>
              <a:rPr lang="en-US" altLang="zh-CN"/>
              <a:t>8.10.7</a:t>
            </a:r>
            <a:r>
              <a:rPr lang="zh-CN" altLang="en-US"/>
              <a:t>除合同另有约定外，</a:t>
            </a:r>
            <a:r>
              <a:rPr lang="zh-CN" altLang="en-US">
                <a:solidFill>
                  <a:srgbClr val="00B050"/>
                </a:solidFill>
              </a:rPr>
              <a:t>新增工程</a:t>
            </a:r>
            <a:r>
              <a:rPr lang="zh-CN" altLang="en-US">
                <a:solidFill>
                  <a:srgbClr val="FF0000"/>
                </a:solidFill>
              </a:rPr>
              <a:t>不应影响</a:t>
            </a:r>
            <a:r>
              <a:rPr lang="zh-CN" altLang="en-US"/>
              <a:t>合同约定的合同工程</a:t>
            </a:r>
            <a:r>
              <a:rPr lang="zh-CN" altLang="en-US">
                <a:solidFill>
                  <a:srgbClr val="00B050"/>
                </a:solidFill>
              </a:rPr>
              <a:t>工期</a:t>
            </a:r>
            <a:r>
              <a:rPr lang="zh-CN" altLang="en-US"/>
              <a:t>、</a:t>
            </a:r>
            <a:r>
              <a:rPr lang="zh-CN" altLang="en-US">
                <a:solidFill>
                  <a:srgbClr val="00B050"/>
                </a:solidFill>
              </a:rPr>
              <a:t>缺陷责任期</a:t>
            </a:r>
            <a:r>
              <a:rPr lang="zh-CN" altLang="en-US"/>
              <a:t>、进度款支付、施工</a:t>
            </a:r>
            <a:r>
              <a:rPr lang="zh-CN" altLang="en-US">
                <a:solidFill>
                  <a:srgbClr val="00B050"/>
                </a:solidFill>
              </a:rPr>
              <a:t>过程结算</a:t>
            </a:r>
            <a:r>
              <a:rPr lang="zh-CN" altLang="en-US"/>
              <a:t>及其价款支付、</a:t>
            </a:r>
            <a:r>
              <a:rPr lang="zh-CN" altLang="en-US">
                <a:solidFill>
                  <a:srgbClr val="00B050"/>
                </a:solidFill>
              </a:rPr>
              <a:t>竣工结算</a:t>
            </a:r>
            <a:r>
              <a:rPr lang="zh-CN" altLang="en-US"/>
              <a:t>及其价款支付、</a:t>
            </a:r>
            <a:r>
              <a:rPr lang="zh-CN" altLang="en-US">
                <a:solidFill>
                  <a:srgbClr val="00B050"/>
                </a:solidFill>
              </a:rPr>
              <a:t>误期赔偿费</a:t>
            </a:r>
            <a:r>
              <a:rPr lang="zh-CN" altLang="en-US"/>
              <a:t>等。</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700"/>
              <a:t>8.11</a:t>
            </a:r>
            <a:r>
              <a:rPr lang="zh-CN" altLang="en-US" sz="2700">
                <a:solidFill>
                  <a:srgbClr val="FF0000"/>
                </a:solidFill>
              </a:rPr>
              <a:t>工程索赔</a:t>
            </a:r>
            <a:endParaRPr lang="zh-CN" altLang="en-US" sz="2700"/>
          </a:p>
          <a:p>
            <a:r>
              <a:rPr lang="en-US" altLang="zh-CN" sz="2700"/>
              <a:t>8.11.1</a:t>
            </a:r>
            <a:r>
              <a:rPr lang="zh-CN" altLang="en-US" sz="2700"/>
              <a:t>合同履行过程中，因</a:t>
            </a:r>
            <a:r>
              <a:rPr lang="zh-CN" altLang="en-US" sz="2700">
                <a:solidFill>
                  <a:srgbClr val="FF0000"/>
                </a:solidFill>
              </a:rPr>
              <a:t>非己方的原因</a:t>
            </a:r>
            <a:r>
              <a:rPr lang="zh-CN" altLang="en-US" sz="2700"/>
              <a:t>而发生不属于本标准第</a:t>
            </a:r>
            <a:r>
              <a:rPr lang="en-US" altLang="zh-CN" sz="2700"/>
              <a:t>8.2</a:t>
            </a:r>
            <a:r>
              <a:rPr lang="zh-CN" altLang="en-US" sz="2700"/>
              <a:t>节～第</a:t>
            </a:r>
            <a:r>
              <a:rPr lang="en-US" altLang="zh-CN" sz="2700"/>
              <a:t>8.10</a:t>
            </a:r>
            <a:r>
              <a:rPr lang="zh-CN" altLang="en-US" sz="2700"/>
              <a:t>节规定调整范围，且造成自身</a:t>
            </a:r>
            <a:r>
              <a:rPr lang="zh-CN" altLang="en-US" sz="2700">
                <a:solidFill>
                  <a:srgbClr val="00B050"/>
                </a:solidFill>
              </a:rPr>
              <a:t>经济损失</a:t>
            </a:r>
            <a:r>
              <a:rPr lang="zh-CN" altLang="en-US" sz="2700"/>
              <a:t>及</a:t>
            </a:r>
            <a:r>
              <a:rPr lang="zh-CN" altLang="en-US" sz="2700">
                <a:solidFill>
                  <a:srgbClr val="00B050"/>
                </a:solidFill>
              </a:rPr>
              <a:t>费用增加</a:t>
            </a:r>
            <a:r>
              <a:rPr lang="zh-CN" altLang="en-US" sz="2700"/>
              <a:t>和</a:t>
            </a:r>
            <a:r>
              <a:rPr lang="en-US" altLang="zh-CN" sz="2700"/>
              <a:t>(</a:t>
            </a:r>
            <a:r>
              <a:rPr lang="zh-CN" altLang="en-US" sz="2700"/>
              <a:t>或</a:t>
            </a:r>
            <a:r>
              <a:rPr lang="en-US" altLang="zh-CN" sz="2700"/>
              <a:t>)</a:t>
            </a:r>
            <a:r>
              <a:rPr lang="zh-CN" altLang="en-US" sz="2700">
                <a:solidFill>
                  <a:srgbClr val="00B050"/>
                </a:solidFill>
              </a:rPr>
              <a:t>工期延误</a:t>
            </a:r>
            <a:r>
              <a:rPr lang="en-US" altLang="zh-CN" sz="2700"/>
              <a:t>(</a:t>
            </a:r>
            <a:r>
              <a:rPr lang="zh-CN" altLang="en-US" sz="2700"/>
              <a:t>或延长</a:t>
            </a:r>
            <a:r>
              <a:rPr lang="en-US" altLang="zh-CN" sz="2700"/>
              <a:t>)</a:t>
            </a:r>
            <a:r>
              <a:rPr lang="zh-CN" altLang="en-US" sz="2700"/>
              <a:t>等事件，并应由合同另一方承担义务的，发承包双方均可依据合同约定和法律法规规定，以及自身蒙受的损失按相关规定向另一方提出经济损失赔偿或补偿和</a:t>
            </a:r>
            <a:r>
              <a:rPr lang="en-US" altLang="zh-CN" sz="2700"/>
              <a:t>(</a:t>
            </a:r>
            <a:r>
              <a:rPr lang="zh-CN" altLang="en-US" sz="2700"/>
              <a:t>或</a:t>
            </a:r>
            <a:r>
              <a:rPr lang="en-US" altLang="zh-CN" sz="2700"/>
              <a:t>)</a:t>
            </a:r>
            <a:r>
              <a:rPr lang="zh-CN" altLang="en-US" sz="2700"/>
              <a:t>工期调整等工程索赔，并相应调整合同价款。</a:t>
            </a:r>
            <a:r>
              <a:rPr lang="zh-CN" altLang="en-US" sz="2700">
                <a:solidFill>
                  <a:srgbClr val="FF0000"/>
                </a:solidFill>
              </a:rPr>
              <a:t>属于</a:t>
            </a:r>
            <a:r>
              <a:rPr lang="zh-CN" altLang="en-US" sz="2700"/>
              <a:t>本标准第</a:t>
            </a:r>
            <a:r>
              <a:rPr lang="en-US" altLang="zh-CN" sz="2700"/>
              <a:t>8.2</a:t>
            </a:r>
            <a:r>
              <a:rPr lang="zh-CN" altLang="en-US" sz="2700"/>
              <a:t>节～第</a:t>
            </a:r>
            <a:r>
              <a:rPr lang="en-US" altLang="zh-CN" sz="2700"/>
              <a:t>8.10</a:t>
            </a:r>
            <a:r>
              <a:rPr lang="zh-CN" altLang="en-US" sz="2700"/>
              <a:t>节规定</a:t>
            </a:r>
            <a:r>
              <a:rPr lang="zh-CN" altLang="en-US" sz="2700">
                <a:solidFill>
                  <a:srgbClr val="00B050"/>
                </a:solidFill>
              </a:rPr>
              <a:t>调整范围</a:t>
            </a:r>
            <a:r>
              <a:rPr lang="zh-CN" altLang="en-US" sz="2700"/>
              <a:t>的事件应按相应规定调整，</a:t>
            </a:r>
            <a:r>
              <a:rPr lang="zh-CN" altLang="en-US" sz="2700">
                <a:solidFill>
                  <a:srgbClr val="FF0000"/>
                </a:solidFill>
              </a:rPr>
              <a:t>不属于</a:t>
            </a:r>
            <a:r>
              <a:rPr lang="zh-CN" altLang="en-US" sz="2700"/>
              <a:t>的事件可按本节处理。</a:t>
            </a:r>
            <a:endParaRPr lang="zh-CN" altLang="en-US" sz="2700"/>
          </a:p>
          <a:p>
            <a:r>
              <a:rPr lang="zh-CN" altLang="en-US" sz="2400"/>
              <a:t>（</a:t>
            </a:r>
            <a:r>
              <a:rPr lang="en-US" altLang="zh-CN" sz="2400">
                <a:sym typeface="+mn-ea"/>
              </a:rPr>
              <a:t>8.2</a:t>
            </a:r>
            <a:r>
              <a:rPr lang="zh-CN" altLang="en-US" sz="2400">
                <a:sym typeface="+mn-ea"/>
              </a:rPr>
              <a:t>工程量</a:t>
            </a:r>
            <a:r>
              <a:rPr lang="zh-CN" altLang="en-US" sz="2400">
                <a:solidFill>
                  <a:srgbClr val="FF0000"/>
                </a:solidFill>
                <a:sym typeface="+mn-ea"/>
              </a:rPr>
              <a:t>清单缺陷</a:t>
            </a:r>
            <a:r>
              <a:rPr lang="zh-CN" altLang="en-US" sz="2400"/>
              <a:t>；</a:t>
            </a:r>
            <a:r>
              <a:rPr lang="en-US" altLang="zh-CN" sz="2400">
                <a:sym typeface="+mn-ea"/>
              </a:rPr>
              <a:t>8.3</a:t>
            </a:r>
            <a:r>
              <a:rPr lang="zh-CN" altLang="en-US" sz="2400">
                <a:solidFill>
                  <a:srgbClr val="FF0000"/>
                </a:solidFill>
                <a:sym typeface="+mn-ea"/>
              </a:rPr>
              <a:t>暂列金额</a:t>
            </a:r>
            <a:r>
              <a:rPr lang="zh-CN" altLang="en-US" sz="2400"/>
              <a:t>；</a:t>
            </a:r>
            <a:r>
              <a:rPr lang="en-US" altLang="zh-CN" sz="2400">
                <a:sym typeface="+mn-ea"/>
              </a:rPr>
              <a:t>8.4</a:t>
            </a:r>
            <a:r>
              <a:rPr lang="en-US" altLang="zh-CN" sz="2400">
                <a:solidFill>
                  <a:srgbClr val="FF0000"/>
                </a:solidFill>
                <a:sym typeface="+mn-ea"/>
              </a:rPr>
              <a:t>暂估价</a:t>
            </a:r>
            <a:r>
              <a:rPr lang="zh-CN" altLang="en-US" sz="2400"/>
              <a:t>；</a:t>
            </a:r>
            <a:r>
              <a:rPr lang="en-US" altLang="zh-CN" sz="2400">
                <a:sym typeface="+mn-ea"/>
              </a:rPr>
              <a:t>8.5</a:t>
            </a:r>
            <a:r>
              <a:rPr lang="zh-CN" altLang="en-US" sz="2400">
                <a:solidFill>
                  <a:srgbClr val="FF0000"/>
                </a:solidFill>
                <a:sym typeface="+mn-ea"/>
              </a:rPr>
              <a:t>总承包服务费</a:t>
            </a:r>
            <a:r>
              <a:rPr lang="zh-CN" altLang="en-US" sz="2400"/>
              <a:t>；</a:t>
            </a:r>
            <a:r>
              <a:rPr lang="en-US" altLang="zh-CN" sz="2400">
                <a:sym typeface="+mn-ea"/>
              </a:rPr>
              <a:t>8.6</a:t>
            </a:r>
            <a:r>
              <a:rPr lang="zh-CN" altLang="en-US" sz="2400">
                <a:solidFill>
                  <a:srgbClr val="FF0000"/>
                </a:solidFill>
                <a:sym typeface="+mn-ea"/>
              </a:rPr>
              <a:t>计日工</a:t>
            </a:r>
            <a:r>
              <a:rPr lang="zh-CN" altLang="en-US" sz="2400"/>
              <a:t>；</a:t>
            </a:r>
            <a:r>
              <a:rPr lang="en-US" altLang="zh-CN" sz="2400">
                <a:sym typeface="+mn-ea"/>
              </a:rPr>
              <a:t>8.7</a:t>
            </a:r>
            <a:r>
              <a:rPr lang="zh-CN" altLang="en-US" sz="2400">
                <a:solidFill>
                  <a:srgbClr val="FF0000"/>
                </a:solidFill>
                <a:sym typeface="+mn-ea"/>
              </a:rPr>
              <a:t>物价变化</a:t>
            </a:r>
            <a:r>
              <a:rPr lang="zh-CN" altLang="en-US" sz="2400"/>
              <a:t>；</a:t>
            </a:r>
            <a:r>
              <a:rPr lang="en-US" altLang="zh-CN" sz="2400">
                <a:sym typeface="+mn-ea"/>
              </a:rPr>
              <a:t>8.8</a:t>
            </a:r>
            <a:r>
              <a:rPr lang="zh-CN" altLang="en-US" sz="2400">
                <a:sym typeface="+mn-ea"/>
              </a:rPr>
              <a:t>法律</a:t>
            </a:r>
            <a:r>
              <a:rPr lang="zh-CN" altLang="en-US" sz="2400">
                <a:solidFill>
                  <a:srgbClr val="FF0000"/>
                </a:solidFill>
                <a:sym typeface="+mn-ea"/>
              </a:rPr>
              <a:t>法规及政策</a:t>
            </a:r>
            <a:r>
              <a:rPr lang="zh-CN" altLang="en-US" sz="2400">
                <a:sym typeface="+mn-ea"/>
              </a:rPr>
              <a:t>性变化</a:t>
            </a:r>
            <a:r>
              <a:rPr lang="zh-CN" altLang="en-US" sz="2400"/>
              <a:t>；</a:t>
            </a:r>
            <a:r>
              <a:rPr lang="en-US" altLang="zh-CN" sz="2400">
                <a:sym typeface="+mn-ea"/>
              </a:rPr>
              <a:t>8.9</a:t>
            </a:r>
            <a:r>
              <a:rPr lang="zh-CN" altLang="en-US" sz="2400">
                <a:solidFill>
                  <a:srgbClr val="FF0000"/>
                </a:solidFill>
                <a:sym typeface="+mn-ea"/>
              </a:rPr>
              <a:t>工程变更</a:t>
            </a:r>
            <a:r>
              <a:rPr lang="zh-CN" altLang="en-US" sz="2400"/>
              <a:t>；</a:t>
            </a:r>
            <a:r>
              <a:rPr lang="en-US" altLang="zh-CN" sz="2400">
                <a:sym typeface="+mn-ea"/>
              </a:rPr>
              <a:t>8.10</a:t>
            </a:r>
            <a:r>
              <a:rPr lang="zh-CN" altLang="en-US" sz="2400">
                <a:solidFill>
                  <a:srgbClr val="FF0000"/>
                </a:solidFill>
                <a:sym typeface="+mn-ea"/>
              </a:rPr>
              <a:t>新增工程</a:t>
            </a:r>
            <a:r>
              <a:rPr lang="zh-CN" altLang="en-US" sz="2400"/>
              <a:t>）</a:t>
            </a:r>
            <a:endParaRPr lang="zh-CN" altLang="en-US" sz="2400"/>
          </a:p>
          <a:p>
            <a:r>
              <a:rPr lang="en-US" altLang="zh-CN" sz="2700"/>
              <a:t>8.11.2</a:t>
            </a:r>
            <a:r>
              <a:rPr lang="zh-CN" altLang="en-US" sz="2700"/>
              <a:t>合同的一方向另一方提出工程索赔时，应在合同</a:t>
            </a:r>
            <a:r>
              <a:rPr lang="zh-CN" altLang="en-US" sz="2700">
                <a:solidFill>
                  <a:srgbClr val="00B050"/>
                </a:solidFill>
              </a:rPr>
              <a:t>约定的期限内提出</a:t>
            </a:r>
            <a:r>
              <a:rPr lang="zh-CN" altLang="en-US" sz="2700"/>
              <a:t>，并有合理的工程</a:t>
            </a:r>
            <a:r>
              <a:rPr lang="zh-CN" altLang="en-US" sz="2700">
                <a:solidFill>
                  <a:srgbClr val="FF0000"/>
                </a:solidFill>
              </a:rPr>
              <a:t>索赔理由</a:t>
            </a:r>
            <a:r>
              <a:rPr lang="zh-CN" altLang="en-US" sz="2700"/>
              <a:t>和有效的</a:t>
            </a:r>
            <a:r>
              <a:rPr lang="zh-CN" altLang="en-US" sz="2700">
                <a:solidFill>
                  <a:srgbClr val="FF0000"/>
                </a:solidFill>
              </a:rPr>
              <a:t>依据、证明材料</a:t>
            </a:r>
            <a:r>
              <a:rPr lang="zh-CN" altLang="en-US" sz="2700"/>
              <a:t>，且应符合合同约定和法律法规规定。</a:t>
            </a:r>
            <a:endParaRPr lang="zh-CN" altLang="en-US" sz="27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8.11.3</a:t>
            </a:r>
            <a:r>
              <a:rPr lang="zh-CN" altLang="en-US"/>
              <a:t>承包人向发包人提出</a:t>
            </a:r>
            <a:r>
              <a:rPr lang="zh-CN" altLang="en-US">
                <a:solidFill>
                  <a:srgbClr val="00B050"/>
                </a:solidFill>
              </a:rPr>
              <a:t>工程索赔</a:t>
            </a:r>
            <a:r>
              <a:rPr lang="zh-CN" altLang="en-US"/>
              <a:t>应符合下列规定：</a:t>
            </a:r>
            <a:endParaRPr lang="zh-CN" altLang="en-US"/>
          </a:p>
          <a:p>
            <a:r>
              <a:rPr lang="en-US" altLang="zh-CN"/>
              <a:t>1</a:t>
            </a:r>
            <a:r>
              <a:rPr lang="zh-CN" altLang="en-US"/>
              <a:t>承包人应在工程索赔事件发生后合同约定的期限</a:t>
            </a:r>
            <a:r>
              <a:rPr lang="en-US" altLang="zh-CN"/>
              <a:t>(</a:t>
            </a:r>
            <a:r>
              <a:rPr lang="zh-CN" altLang="en-US"/>
              <a:t>合同未约定的为</a:t>
            </a:r>
            <a:r>
              <a:rPr lang="en-US" altLang="zh-CN">
                <a:solidFill>
                  <a:srgbClr val="00B050"/>
                </a:solidFill>
              </a:rPr>
              <a:t>28</a:t>
            </a:r>
            <a:r>
              <a:rPr lang="zh-CN" altLang="en-US">
                <a:solidFill>
                  <a:srgbClr val="00B050"/>
                </a:solidFill>
              </a:rPr>
              <a:t>天</a:t>
            </a:r>
            <a:r>
              <a:rPr lang="en-US" altLang="zh-CN">
                <a:solidFill>
                  <a:srgbClr val="00B050"/>
                </a:solidFill>
              </a:rPr>
              <a:t>)</a:t>
            </a:r>
            <a:r>
              <a:rPr lang="zh-CN" altLang="en-US">
                <a:solidFill>
                  <a:srgbClr val="00B050"/>
                </a:solidFill>
              </a:rPr>
              <a:t>内</a:t>
            </a:r>
            <a:r>
              <a:rPr lang="zh-CN" altLang="en-US"/>
              <a:t>，向发包人提交相关事件的书面工程</a:t>
            </a:r>
            <a:r>
              <a:rPr lang="zh-CN" altLang="en-US">
                <a:solidFill>
                  <a:srgbClr val="00B050"/>
                </a:solidFill>
              </a:rPr>
              <a:t>索赔意向通知书</a:t>
            </a:r>
            <a:r>
              <a:rPr lang="zh-CN" altLang="en-US"/>
              <a:t>，说明索赔事件发生的原因及索赔意向。承包人逾期未发出工程索</a:t>
            </a:r>
            <a:r>
              <a:rPr lang="zh-CN" altLang="en-US"/>
              <a:t>赔意向通知书的，可按合同约定处理。</a:t>
            </a:r>
            <a:endParaRPr lang="zh-CN" altLang="en-US"/>
          </a:p>
          <a:p>
            <a:r>
              <a:rPr lang="en-US" altLang="zh-CN"/>
              <a:t>2</a:t>
            </a:r>
            <a:r>
              <a:rPr lang="zh-CN" altLang="en-US"/>
              <a:t>承包人应在工程索赔意向通知书发出后合同约定的期限</a:t>
            </a:r>
            <a:r>
              <a:rPr lang="en-US" altLang="zh-CN"/>
              <a:t>(</a:t>
            </a:r>
            <a:r>
              <a:rPr lang="zh-CN" altLang="en-US"/>
              <a:t>合同未约定的为</a:t>
            </a:r>
            <a:r>
              <a:rPr lang="en-US" altLang="zh-CN">
                <a:solidFill>
                  <a:srgbClr val="00B050"/>
                </a:solidFill>
              </a:rPr>
              <a:t>28</a:t>
            </a:r>
            <a:r>
              <a:rPr lang="zh-CN" altLang="en-US">
                <a:solidFill>
                  <a:srgbClr val="00B050"/>
                </a:solidFill>
              </a:rPr>
              <a:t>天</a:t>
            </a:r>
            <a:r>
              <a:rPr lang="en-US" altLang="zh-CN">
                <a:solidFill>
                  <a:srgbClr val="00B050"/>
                </a:solidFill>
              </a:rPr>
              <a:t>)</a:t>
            </a:r>
            <a:r>
              <a:rPr lang="zh-CN" altLang="en-US">
                <a:solidFill>
                  <a:srgbClr val="00B050"/>
                </a:solidFill>
              </a:rPr>
              <a:t>内</a:t>
            </a:r>
            <a:r>
              <a:rPr lang="zh-CN" altLang="en-US"/>
              <a:t>，向发包人提交相关的</a:t>
            </a:r>
            <a:r>
              <a:rPr lang="zh-CN" altLang="en-US">
                <a:solidFill>
                  <a:srgbClr val="00B050"/>
                </a:solidFill>
              </a:rPr>
              <a:t>书面工程索赔报告</a:t>
            </a:r>
            <a:r>
              <a:rPr lang="zh-CN" altLang="en-US"/>
              <a:t>，详细说明索赔事件发生的原因、</a:t>
            </a:r>
            <a:r>
              <a:rPr lang="zh-CN" altLang="en-US">
                <a:solidFill>
                  <a:srgbClr val="00B050"/>
                </a:solidFill>
              </a:rPr>
              <a:t>索赔依据</a:t>
            </a:r>
            <a:r>
              <a:rPr lang="zh-CN" altLang="en-US"/>
              <a:t>的合同条款及要求索赔的费用或</a:t>
            </a:r>
            <a:r>
              <a:rPr lang="en-US" altLang="zh-CN"/>
              <a:t>(</a:t>
            </a:r>
            <a:r>
              <a:rPr lang="zh-CN" altLang="en-US"/>
              <a:t>和</a:t>
            </a:r>
            <a:r>
              <a:rPr lang="en-US" altLang="zh-CN"/>
              <a:t>)</a:t>
            </a:r>
            <a:r>
              <a:rPr lang="zh-CN" altLang="en-US"/>
              <a:t>工期</a:t>
            </a:r>
            <a:r>
              <a:rPr lang="zh-CN" altLang="en-US">
                <a:solidFill>
                  <a:srgbClr val="00B050"/>
                </a:solidFill>
              </a:rPr>
              <a:t>延长天数</a:t>
            </a:r>
            <a:r>
              <a:rPr lang="zh-CN" altLang="en-US"/>
              <a:t>，并提供必要的记录和证明材料及</a:t>
            </a:r>
            <a:r>
              <a:rPr lang="zh-CN" altLang="en-US">
                <a:solidFill>
                  <a:srgbClr val="00B050"/>
                </a:solidFill>
              </a:rPr>
              <a:t>索赔费用</a:t>
            </a:r>
            <a:r>
              <a:rPr lang="zh-CN" altLang="en-US"/>
              <a:t>的计算明细表。</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3</a:t>
            </a:r>
            <a:r>
              <a:rPr lang="zh-CN" altLang="en-US">
                <a:sym typeface="+mn-ea"/>
              </a:rPr>
              <a:t>承包人提出的索赔事件同时涉及费用增加及工期延长的，应</a:t>
            </a:r>
            <a:r>
              <a:rPr lang="zh-CN" altLang="en-US">
                <a:solidFill>
                  <a:srgbClr val="00B050"/>
                </a:solidFill>
                <a:sym typeface="+mn-ea"/>
              </a:rPr>
              <a:t>一并提出</a:t>
            </a:r>
            <a:r>
              <a:rPr lang="zh-CN" altLang="en-US">
                <a:sym typeface="+mn-ea"/>
              </a:rPr>
              <a:t>。</a:t>
            </a:r>
            <a:endParaRPr lang="zh-CN" altLang="en-US"/>
          </a:p>
          <a:p>
            <a:r>
              <a:rPr lang="en-US" altLang="zh-CN">
                <a:sym typeface="+mn-ea"/>
              </a:rPr>
              <a:t>4</a:t>
            </a:r>
            <a:r>
              <a:rPr lang="zh-CN" altLang="en-US">
                <a:sym typeface="+mn-ea"/>
              </a:rPr>
              <a:t>工程索赔事件具有</a:t>
            </a:r>
            <a:r>
              <a:rPr lang="zh-CN" altLang="en-US">
                <a:solidFill>
                  <a:srgbClr val="00B050"/>
                </a:solidFill>
                <a:sym typeface="+mn-ea"/>
              </a:rPr>
              <a:t>连续影响</a:t>
            </a:r>
            <a:r>
              <a:rPr lang="zh-CN" altLang="en-US">
                <a:sym typeface="+mn-ea"/>
              </a:rPr>
              <a:t>的，承包人应按合同约定的期限</a:t>
            </a:r>
            <a:r>
              <a:rPr lang="en-US" altLang="zh-CN">
                <a:sym typeface="+mn-ea"/>
              </a:rPr>
              <a:t>(</a:t>
            </a:r>
            <a:r>
              <a:rPr lang="zh-CN" altLang="en-US">
                <a:sym typeface="+mn-ea"/>
              </a:rPr>
              <a:t>合同未约定的</a:t>
            </a:r>
            <a:r>
              <a:rPr lang="zh-CN" altLang="en-US">
                <a:solidFill>
                  <a:srgbClr val="00B050"/>
                </a:solidFill>
                <a:sym typeface="+mn-ea"/>
              </a:rPr>
              <a:t>不超过</a:t>
            </a:r>
            <a:r>
              <a:rPr lang="en-US" altLang="zh-CN">
                <a:solidFill>
                  <a:srgbClr val="00B050"/>
                </a:solidFill>
                <a:sym typeface="+mn-ea"/>
              </a:rPr>
              <a:t>28</a:t>
            </a:r>
            <a:r>
              <a:rPr lang="zh-CN" altLang="en-US">
                <a:solidFill>
                  <a:srgbClr val="00B050"/>
                </a:solidFill>
                <a:sym typeface="+mn-ea"/>
              </a:rPr>
              <a:t>天</a:t>
            </a:r>
            <a:r>
              <a:rPr lang="en-US" altLang="zh-CN">
                <a:sym typeface="+mn-ea"/>
              </a:rPr>
              <a:t>)</a:t>
            </a:r>
            <a:r>
              <a:rPr lang="zh-CN" altLang="en-US">
                <a:sym typeface="+mn-ea"/>
              </a:rPr>
              <a:t>或合理时间</a:t>
            </a:r>
            <a:r>
              <a:rPr lang="zh-CN" altLang="en-US">
                <a:solidFill>
                  <a:srgbClr val="00B050"/>
                </a:solidFill>
                <a:sym typeface="+mn-ea"/>
              </a:rPr>
              <a:t>间隔持续</a:t>
            </a:r>
            <a:r>
              <a:rPr lang="zh-CN" altLang="en-US">
                <a:sym typeface="+mn-ea"/>
              </a:rPr>
              <a:t>提交延续相关工程索赔意向通知书，说明持续影响索赔事件的</a:t>
            </a:r>
            <a:r>
              <a:rPr lang="zh-CN" altLang="en-US">
                <a:solidFill>
                  <a:srgbClr val="00B050"/>
                </a:solidFill>
                <a:sym typeface="+mn-ea"/>
              </a:rPr>
              <a:t>实际情况</a:t>
            </a:r>
            <a:r>
              <a:rPr lang="zh-CN" altLang="en-US">
                <a:sym typeface="+mn-ea"/>
              </a:rPr>
              <a:t>和提供相关记录，列出</a:t>
            </a:r>
            <a:r>
              <a:rPr lang="zh-CN" altLang="en-US">
                <a:solidFill>
                  <a:srgbClr val="00B050"/>
                </a:solidFill>
                <a:sym typeface="+mn-ea"/>
              </a:rPr>
              <a:t>累计的索赔费用</a:t>
            </a:r>
            <a:r>
              <a:rPr lang="zh-CN" altLang="en-US">
                <a:sym typeface="+mn-ea"/>
              </a:rPr>
              <a:t>和</a:t>
            </a:r>
            <a:r>
              <a:rPr lang="en-US" altLang="zh-CN">
                <a:sym typeface="+mn-ea"/>
              </a:rPr>
              <a:t>(</a:t>
            </a:r>
            <a:r>
              <a:rPr lang="zh-CN" altLang="en-US">
                <a:sym typeface="+mn-ea"/>
              </a:rPr>
              <a:t>或</a:t>
            </a:r>
            <a:r>
              <a:rPr lang="en-US" altLang="zh-CN">
                <a:sym typeface="+mn-ea"/>
              </a:rPr>
              <a:t>)</a:t>
            </a:r>
            <a:r>
              <a:rPr lang="zh-CN" altLang="en-US">
                <a:sym typeface="+mn-ea"/>
              </a:rPr>
              <a:t>工期延长天数。</a:t>
            </a:r>
            <a:endParaRPr lang="zh-CN" altLang="en-US"/>
          </a:p>
          <a:p>
            <a:r>
              <a:rPr lang="en-US" altLang="zh-CN">
                <a:sym typeface="+mn-ea"/>
              </a:rPr>
              <a:t>5</a:t>
            </a:r>
            <a:r>
              <a:rPr lang="zh-CN" altLang="en-US">
                <a:sym typeface="+mn-ea"/>
              </a:rPr>
              <a:t>承包人应在连续影响工程索赔事件</a:t>
            </a:r>
            <a:r>
              <a:rPr lang="zh-CN" altLang="en-US">
                <a:solidFill>
                  <a:srgbClr val="00B050"/>
                </a:solidFill>
                <a:sym typeface="+mn-ea"/>
              </a:rPr>
              <a:t>结束后</a:t>
            </a:r>
            <a:r>
              <a:rPr lang="zh-CN" altLang="en-US">
                <a:sym typeface="+mn-ea"/>
              </a:rPr>
              <a:t>按合同约定的期限</a:t>
            </a:r>
            <a:r>
              <a:rPr lang="en-US" altLang="zh-CN">
                <a:sym typeface="+mn-ea"/>
              </a:rPr>
              <a:t>(</a:t>
            </a:r>
            <a:r>
              <a:rPr lang="zh-CN" altLang="en-US">
                <a:sym typeface="+mn-ea"/>
              </a:rPr>
              <a:t>合同未约定的为</a:t>
            </a:r>
            <a:r>
              <a:rPr lang="en-US" altLang="zh-CN">
                <a:solidFill>
                  <a:srgbClr val="00B050"/>
                </a:solidFill>
                <a:sym typeface="+mn-ea"/>
              </a:rPr>
              <a:t>28</a:t>
            </a:r>
            <a:r>
              <a:rPr lang="zh-CN" altLang="en-US">
                <a:solidFill>
                  <a:srgbClr val="00B050"/>
                </a:solidFill>
                <a:sym typeface="+mn-ea"/>
              </a:rPr>
              <a:t>天</a:t>
            </a:r>
            <a:r>
              <a:rPr lang="en-US" altLang="zh-CN">
                <a:solidFill>
                  <a:srgbClr val="00B050"/>
                </a:solidFill>
                <a:sym typeface="+mn-ea"/>
              </a:rPr>
              <a:t>)</a:t>
            </a:r>
            <a:r>
              <a:rPr lang="zh-CN" altLang="en-US">
                <a:solidFill>
                  <a:srgbClr val="00B050"/>
                </a:solidFill>
                <a:sym typeface="+mn-ea"/>
              </a:rPr>
              <a:t>内</a:t>
            </a:r>
            <a:r>
              <a:rPr lang="zh-CN" altLang="en-US">
                <a:sym typeface="+mn-ea"/>
              </a:rPr>
              <a:t>，向发包人提交相关的</a:t>
            </a:r>
            <a:r>
              <a:rPr lang="zh-CN" altLang="en-US">
                <a:solidFill>
                  <a:srgbClr val="00B050"/>
                </a:solidFill>
                <a:sym typeface="+mn-ea"/>
              </a:rPr>
              <a:t>最终工程索赔报告</a:t>
            </a:r>
            <a:r>
              <a:rPr lang="zh-CN" altLang="en-US">
                <a:sym typeface="+mn-ea"/>
              </a:rPr>
              <a:t>，详细说明整个索赔事件发生的原因、索赔依据的合同条款及要求索</a:t>
            </a:r>
            <a:r>
              <a:rPr lang="zh-CN" altLang="en-US">
                <a:sym typeface="+mn-ea"/>
              </a:rPr>
              <a:t>赔的合计费用或</a:t>
            </a:r>
            <a:r>
              <a:rPr lang="en-US" altLang="zh-CN">
                <a:sym typeface="+mn-ea"/>
              </a:rPr>
              <a:t>(</a:t>
            </a:r>
            <a:r>
              <a:rPr lang="zh-CN" altLang="en-US">
                <a:sym typeface="+mn-ea"/>
              </a:rPr>
              <a:t>和</a:t>
            </a:r>
            <a:r>
              <a:rPr lang="en-US" altLang="zh-CN">
                <a:sym typeface="+mn-ea"/>
              </a:rPr>
              <a:t>)</a:t>
            </a:r>
            <a:r>
              <a:rPr lang="zh-CN" altLang="en-US">
                <a:sym typeface="+mn-ea"/>
              </a:rPr>
              <a:t>工期延长天数，并提供必要的记录和证明材料及索赔费用的计算明细表。</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8.11.8</a:t>
            </a:r>
            <a:r>
              <a:rPr lang="zh-CN" altLang="en-US"/>
              <a:t>当发生</a:t>
            </a:r>
            <a:r>
              <a:rPr lang="zh-CN" altLang="en-US">
                <a:solidFill>
                  <a:srgbClr val="FF0000"/>
                </a:solidFill>
              </a:rPr>
              <a:t>工期延误事件</a:t>
            </a:r>
            <a:r>
              <a:rPr lang="zh-CN" altLang="en-US"/>
              <a:t>时，可根据批准的施工进度计划，确定该事件是否发生在</a:t>
            </a:r>
            <a:r>
              <a:rPr lang="zh-CN" altLang="en-US">
                <a:solidFill>
                  <a:srgbClr val="00B050"/>
                </a:solidFill>
              </a:rPr>
              <a:t>关键线路</a:t>
            </a:r>
            <a:r>
              <a:rPr lang="zh-CN" altLang="en-US"/>
              <a:t>上，以</a:t>
            </a:r>
            <a:r>
              <a:rPr lang="zh-CN" altLang="en-US"/>
              <a:t>及是否引起关键线路上的工期延误，发承包双方计算索赔工期应符合下列规定：</a:t>
            </a:r>
            <a:endParaRPr lang="zh-CN" altLang="en-US"/>
          </a:p>
          <a:p>
            <a:r>
              <a:rPr lang="en-US" altLang="zh-CN"/>
              <a:t>1</a:t>
            </a:r>
            <a:r>
              <a:rPr lang="zh-CN" altLang="en-US"/>
              <a:t>延误事件为</a:t>
            </a:r>
            <a:r>
              <a:rPr lang="zh-CN" altLang="en-US">
                <a:solidFill>
                  <a:srgbClr val="00B050"/>
                </a:solidFill>
              </a:rPr>
              <a:t>关键线路</a:t>
            </a:r>
            <a:r>
              <a:rPr lang="zh-CN" altLang="en-US"/>
              <a:t>上的工作，则延误的时间为索赔的工期；</a:t>
            </a:r>
            <a:endParaRPr lang="zh-CN" altLang="en-US"/>
          </a:p>
          <a:p>
            <a:r>
              <a:rPr lang="en-US" altLang="zh-CN"/>
              <a:t>2</a:t>
            </a:r>
            <a:r>
              <a:rPr lang="zh-CN" altLang="en-US"/>
              <a:t>延误事件为</a:t>
            </a:r>
            <a:r>
              <a:rPr lang="zh-CN" altLang="en-US">
                <a:solidFill>
                  <a:srgbClr val="00B050"/>
                </a:solidFill>
              </a:rPr>
              <a:t>非关键线路</a:t>
            </a:r>
            <a:r>
              <a:rPr lang="zh-CN" altLang="en-US"/>
              <a:t>上的工作，当该工作由于延误超出总时差而成为关键线路上的工作时，其延误时间与总时差的</a:t>
            </a:r>
            <a:r>
              <a:rPr lang="zh-CN" altLang="en-US">
                <a:solidFill>
                  <a:srgbClr val="00B050"/>
                </a:solidFill>
              </a:rPr>
              <a:t>差值</a:t>
            </a:r>
            <a:r>
              <a:rPr lang="zh-CN" altLang="en-US"/>
              <a:t>为索赔的工期；</a:t>
            </a:r>
            <a:endParaRPr lang="zh-CN" altLang="en-US"/>
          </a:p>
          <a:p>
            <a:r>
              <a:rPr lang="en-US" altLang="zh-CN"/>
              <a:t>3</a:t>
            </a:r>
            <a:r>
              <a:rPr lang="zh-CN" altLang="en-US"/>
              <a:t>工期延误后事件仍为</a:t>
            </a:r>
            <a:r>
              <a:rPr lang="zh-CN" altLang="en-US">
                <a:solidFill>
                  <a:srgbClr val="00B050"/>
                </a:solidFill>
              </a:rPr>
              <a:t>非关键线路</a:t>
            </a:r>
            <a:r>
              <a:rPr lang="zh-CN" altLang="en-US"/>
              <a:t>上的工作，则不发生工期索赔。</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8.11.9</a:t>
            </a:r>
            <a:r>
              <a:rPr lang="zh-CN" altLang="en-US"/>
              <a:t>因</a:t>
            </a:r>
            <a:r>
              <a:rPr lang="zh-CN" altLang="en-US">
                <a:solidFill>
                  <a:srgbClr val="FF0000"/>
                </a:solidFill>
              </a:rPr>
              <a:t>非承包人的原因</a:t>
            </a:r>
            <a:r>
              <a:rPr lang="zh-CN" altLang="en-US"/>
              <a:t>发生下列事件，给承包人造成经济损失及费用增加和</a:t>
            </a:r>
            <a:r>
              <a:rPr lang="en-US" altLang="zh-CN"/>
              <a:t>(</a:t>
            </a:r>
            <a:r>
              <a:rPr lang="zh-CN" altLang="en-US"/>
              <a:t>或</a:t>
            </a:r>
            <a:r>
              <a:rPr lang="en-US" altLang="zh-CN"/>
              <a:t>)</a:t>
            </a:r>
            <a:r>
              <a:rPr lang="zh-CN" altLang="en-US"/>
              <a:t>工期延误的，</a:t>
            </a:r>
            <a:r>
              <a:rPr lang="zh-CN" altLang="en-US">
                <a:solidFill>
                  <a:srgbClr val="00B050"/>
                </a:solidFill>
              </a:rPr>
              <a:t>承包人</a:t>
            </a:r>
            <a:r>
              <a:rPr lang="zh-CN" altLang="en-US"/>
              <a:t>可按蒙受的经济损失及费用增加和</a:t>
            </a:r>
            <a:r>
              <a:rPr lang="en-US" altLang="zh-CN"/>
              <a:t>(</a:t>
            </a:r>
            <a:r>
              <a:rPr lang="zh-CN" altLang="en-US"/>
              <a:t>或</a:t>
            </a:r>
            <a:r>
              <a:rPr lang="en-US" altLang="zh-CN"/>
              <a:t>)</a:t>
            </a:r>
            <a:r>
              <a:rPr lang="zh-CN" altLang="en-US"/>
              <a:t>受影响延误的工期，提出一项或多项</a:t>
            </a:r>
            <a:r>
              <a:rPr lang="zh-CN" altLang="en-US">
                <a:solidFill>
                  <a:srgbClr val="00B050"/>
                </a:solidFill>
              </a:rPr>
              <a:t>索赔</a:t>
            </a:r>
            <a:r>
              <a:rPr lang="zh-CN" altLang="en-US"/>
              <a:t>，由于</a:t>
            </a:r>
            <a:r>
              <a:rPr lang="zh-CN" altLang="en-US">
                <a:solidFill>
                  <a:srgbClr val="FF0000"/>
                </a:solidFill>
              </a:rPr>
              <a:t>发包人的原因</a:t>
            </a:r>
            <a:r>
              <a:rPr lang="zh-CN" altLang="en-US"/>
              <a:t>引起的承包人经济损失可按本标准第</a:t>
            </a:r>
            <a:r>
              <a:rPr lang="en-US" altLang="zh-CN"/>
              <a:t>8.11.10</a:t>
            </a:r>
            <a:r>
              <a:rPr lang="zh-CN" altLang="en-US"/>
              <a:t>条、第</a:t>
            </a:r>
            <a:r>
              <a:rPr lang="en-US" altLang="zh-CN"/>
              <a:t>8.11.11</a:t>
            </a:r>
            <a:r>
              <a:rPr lang="zh-CN" altLang="en-US"/>
              <a:t>条的规定执行，由于</a:t>
            </a:r>
            <a:r>
              <a:rPr lang="zh-CN" altLang="en-US">
                <a:solidFill>
                  <a:srgbClr val="FF0000"/>
                </a:solidFill>
              </a:rPr>
              <a:t>不可抗力</a:t>
            </a:r>
            <a:r>
              <a:rPr lang="zh-CN" altLang="en-US"/>
              <a:t>引起的经济</a:t>
            </a:r>
            <a:r>
              <a:rPr lang="zh-CN" altLang="en-US"/>
              <a:t>损失和</a:t>
            </a:r>
            <a:r>
              <a:rPr lang="en-US" altLang="zh-CN"/>
              <a:t>(</a:t>
            </a:r>
            <a:r>
              <a:rPr lang="zh-CN" altLang="en-US"/>
              <a:t>或</a:t>
            </a:r>
            <a:r>
              <a:rPr lang="en-US" altLang="zh-CN"/>
              <a:t>)</a:t>
            </a:r>
            <a:r>
              <a:rPr lang="zh-CN" altLang="en-US"/>
              <a:t>工期延误事件可按本标准第</a:t>
            </a:r>
            <a:r>
              <a:rPr lang="en-US" altLang="zh-CN"/>
              <a:t>8.11.12</a:t>
            </a:r>
            <a:r>
              <a:rPr lang="zh-CN" altLang="en-US"/>
              <a:t>条～第</a:t>
            </a:r>
            <a:r>
              <a:rPr lang="en-US" altLang="zh-CN"/>
              <a:t>8.11.14</a:t>
            </a:r>
            <a:r>
              <a:rPr lang="zh-CN" altLang="en-US"/>
              <a:t>条的规定执行：</a:t>
            </a:r>
            <a:endParaRPr lang="zh-CN" altLang="en-US"/>
          </a:p>
          <a:p>
            <a:r>
              <a:rPr lang="en-US" altLang="zh-CN"/>
              <a:t>1</a:t>
            </a:r>
            <a:r>
              <a:rPr lang="zh-CN" altLang="en-US"/>
              <a:t>因</a:t>
            </a:r>
            <a:r>
              <a:rPr lang="zh-CN" altLang="en-US">
                <a:solidFill>
                  <a:srgbClr val="00B050"/>
                </a:solidFill>
              </a:rPr>
              <a:t>停工、待工、降效、工期延长</a:t>
            </a:r>
            <a:r>
              <a:rPr lang="zh-CN" altLang="en-US"/>
              <a:t>等造成的人工、材料、施工机具、水电消耗等的</a:t>
            </a:r>
            <a:r>
              <a:rPr lang="zh-CN" altLang="en-US">
                <a:solidFill>
                  <a:srgbClr val="00B050"/>
                </a:solidFill>
              </a:rPr>
              <a:t>费用损失</a:t>
            </a:r>
            <a:r>
              <a:rPr lang="zh-CN" altLang="en-US"/>
              <a:t>。若</a:t>
            </a:r>
            <a:r>
              <a:rPr lang="zh-CN" altLang="en-US">
                <a:solidFill>
                  <a:srgbClr val="00B050"/>
                </a:solidFill>
              </a:rPr>
              <a:t>政府主管部门</a:t>
            </a:r>
            <a:r>
              <a:rPr lang="zh-CN" altLang="en-US"/>
              <a:t>要求的</a:t>
            </a:r>
            <a:r>
              <a:rPr lang="zh-CN" altLang="en-US">
                <a:solidFill>
                  <a:srgbClr val="00B050"/>
                </a:solidFill>
              </a:rPr>
              <a:t>暂停施工</a:t>
            </a:r>
            <a:r>
              <a:rPr lang="zh-CN" altLang="en-US"/>
              <a:t>可按本标准第</a:t>
            </a:r>
            <a:r>
              <a:rPr lang="en-US" altLang="zh-CN"/>
              <a:t>8.11.13</a:t>
            </a:r>
            <a:r>
              <a:rPr lang="zh-CN" altLang="en-US"/>
              <a:t>条的规定执行。</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800">
                <a:sym typeface="+mn-ea"/>
              </a:rPr>
              <a:t>2</a:t>
            </a:r>
            <a:r>
              <a:rPr lang="zh-CN" altLang="en-US" sz="2800">
                <a:sym typeface="+mn-ea"/>
              </a:rPr>
              <a:t>因合同</a:t>
            </a:r>
            <a:r>
              <a:rPr lang="zh-CN" altLang="en-US" sz="2800">
                <a:solidFill>
                  <a:srgbClr val="00B050"/>
                </a:solidFill>
                <a:sym typeface="+mn-ea"/>
              </a:rPr>
              <a:t>工期调整</a:t>
            </a:r>
            <a:r>
              <a:rPr lang="zh-CN" altLang="en-US" sz="2800">
                <a:sym typeface="+mn-ea"/>
              </a:rPr>
              <a:t>引起的人工费、材料费、施工机具费物价变化增减的</a:t>
            </a:r>
            <a:r>
              <a:rPr lang="zh-CN" altLang="en-US" sz="2800">
                <a:solidFill>
                  <a:srgbClr val="00B050"/>
                </a:solidFill>
                <a:sym typeface="+mn-ea"/>
              </a:rPr>
              <a:t>直接费用</a:t>
            </a:r>
            <a:r>
              <a:rPr lang="zh-CN" altLang="en-US" sz="2800">
                <a:sym typeface="+mn-ea"/>
              </a:rPr>
              <a:t>，但按本标准</a:t>
            </a:r>
            <a:r>
              <a:rPr lang="zh-CN" altLang="en-US" sz="2800">
                <a:solidFill>
                  <a:srgbClr val="00B050"/>
                </a:solidFill>
                <a:sym typeface="+mn-ea"/>
              </a:rPr>
              <a:t>第</a:t>
            </a:r>
            <a:r>
              <a:rPr lang="en-US" altLang="zh-CN" sz="2800">
                <a:solidFill>
                  <a:srgbClr val="00B050"/>
                </a:solidFill>
                <a:sym typeface="+mn-ea"/>
              </a:rPr>
              <a:t>8.7.4</a:t>
            </a:r>
            <a:r>
              <a:rPr lang="zh-CN" altLang="en-US" sz="2800">
                <a:solidFill>
                  <a:srgbClr val="00B050"/>
                </a:solidFill>
                <a:sym typeface="+mn-ea"/>
              </a:rPr>
              <a:t>条</a:t>
            </a:r>
            <a:r>
              <a:rPr lang="zh-CN" altLang="en-US" sz="2800">
                <a:sym typeface="+mn-ea"/>
              </a:rPr>
              <a:t>规定调整的除外。</a:t>
            </a:r>
            <a:r>
              <a:rPr lang="zh-CN" altLang="en-US" sz="2400">
                <a:sym typeface="+mn-ea"/>
              </a:rPr>
              <a:t>（</a:t>
            </a:r>
            <a:r>
              <a:rPr lang="en-US" altLang="zh-CN" sz="2400">
                <a:sym typeface="+mn-ea"/>
              </a:rPr>
              <a:t>8.7.4</a:t>
            </a:r>
            <a:r>
              <a:rPr lang="zh-CN" altLang="en-US" sz="2400">
                <a:solidFill>
                  <a:srgbClr val="00B050"/>
                </a:solidFill>
                <a:sym typeface="+mn-ea"/>
              </a:rPr>
              <a:t>工期延长，物价变化，</a:t>
            </a:r>
            <a:r>
              <a:rPr lang="zh-CN" altLang="en-US" sz="2400">
                <a:solidFill>
                  <a:srgbClr val="FF0000"/>
                </a:solidFill>
                <a:sym typeface="+mn-ea"/>
              </a:rPr>
              <a:t>谁延误谁担责</a:t>
            </a:r>
            <a:r>
              <a:rPr lang="zh-CN" altLang="en-US" sz="2400">
                <a:sym typeface="+mn-ea"/>
              </a:rPr>
              <a:t>）</a:t>
            </a:r>
            <a:endParaRPr lang="zh-CN" altLang="en-US" sz="2400"/>
          </a:p>
          <a:p>
            <a:r>
              <a:rPr lang="en-US" altLang="zh-CN" sz="2800">
                <a:sym typeface="+mn-ea"/>
              </a:rPr>
              <a:t>3</a:t>
            </a:r>
            <a:r>
              <a:rPr lang="zh-CN" altLang="en-US" sz="2800">
                <a:sym typeface="+mn-ea"/>
              </a:rPr>
              <a:t>因</a:t>
            </a:r>
            <a:r>
              <a:rPr lang="zh-CN" altLang="en-US" sz="2800">
                <a:solidFill>
                  <a:srgbClr val="00B050"/>
                </a:solidFill>
                <a:sym typeface="+mn-ea"/>
              </a:rPr>
              <a:t>停工、复工、维护施工现场</a:t>
            </a:r>
            <a:r>
              <a:rPr lang="zh-CN" altLang="en-US" sz="2800">
                <a:sym typeface="+mn-ea"/>
              </a:rPr>
              <a:t>等</a:t>
            </a:r>
            <a:r>
              <a:rPr lang="en-US" altLang="zh-CN" sz="2800">
                <a:sym typeface="+mn-ea"/>
              </a:rPr>
              <a:t>(</a:t>
            </a:r>
            <a:r>
              <a:rPr lang="zh-CN" altLang="en-US" sz="2800">
                <a:sym typeface="+mn-ea"/>
              </a:rPr>
              <a:t>包括建设、使用、拆除</a:t>
            </a:r>
            <a:r>
              <a:rPr lang="en-US" altLang="zh-CN" sz="2800">
                <a:sym typeface="+mn-ea"/>
              </a:rPr>
              <a:t>)</a:t>
            </a:r>
            <a:r>
              <a:rPr lang="zh-CN" altLang="en-US" sz="2800">
                <a:sym typeface="+mn-ea"/>
              </a:rPr>
              <a:t>发生的必要措施费用。</a:t>
            </a:r>
            <a:endParaRPr lang="zh-CN" altLang="en-US" sz="2800"/>
          </a:p>
          <a:p>
            <a:r>
              <a:rPr lang="en-US" altLang="zh-CN" sz="2800">
                <a:sym typeface="+mn-ea"/>
              </a:rPr>
              <a:t>4</a:t>
            </a:r>
            <a:r>
              <a:rPr lang="zh-CN" altLang="en-US" sz="2800">
                <a:sym typeface="+mn-ea"/>
              </a:rPr>
              <a:t>因</a:t>
            </a:r>
            <a:r>
              <a:rPr lang="zh-CN" altLang="en-US" sz="2800">
                <a:solidFill>
                  <a:srgbClr val="00B050"/>
                </a:solidFill>
                <a:sym typeface="+mn-ea"/>
              </a:rPr>
              <a:t>返工、拆改与修复</a:t>
            </a:r>
            <a:r>
              <a:rPr lang="zh-CN" altLang="en-US" sz="2800">
                <a:sym typeface="+mn-ea"/>
              </a:rPr>
              <a:t>等发生的直接费用，以及报废</a:t>
            </a:r>
            <a:r>
              <a:rPr lang="en-US" altLang="zh-CN" sz="2800">
                <a:sym typeface="+mn-ea"/>
              </a:rPr>
              <a:t>(</a:t>
            </a:r>
            <a:r>
              <a:rPr lang="zh-CN" altLang="en-US" sz="2800">
                <a:sym typeface="+mn-ea"/>
              </a:rPr>
              <a:t>损</a:t>
            </a:r>
            <a:r>
              <a:rPr lang="en-US" altLang="zh-CN" sz="2800">
                <a:sym typeface="+mn-ea"/>
              </a:rPr>
              <a:t>)</a:t>
            </a:r>
            <a:r>
              <a:rPr lang="zh-CN" altLang="en-US" sz="2800">
                <a:sym typeface="+mn-ea"/>
              </a:rPr>
              <a:t>的</a:t>
            </a:r>
            <a:r>
              <a:rPr lang="zh-CN" altLang="en-US" sz="2800">
                <a:solidFill>
                  <a:srgbClr val="00B050"/>
                </a:solidFill>
                <a:sym typeface="+mn-ea"/>
              </a:rPr>
              <a:t>材料直接损失</a:t>
            </a:r>
            <a:r>
              <a:rPr lang="zh-CN" altLang="en-US" sz="2800">
                <a:sym typeface="+mn-ea"/>
              </a:rPr>
              <a:t>。</a:t>
            </a:r>
            <a:endParaRPr lang="zh-CN" altLang="en-US" sz="2800"/>
          </a:p>
          <a:p>
            <a:r>
              <a:rPr lang="en-US" altLang="zh-CN" sz="2800">
                <a:sym typeface="+mn-ea"/>
              </a:rPr>
              <a:t>5</a:t>
            </a:r>
            <a:r>
              <a:rPr lang="zh-CN" altLang="en-US" sz="2800">
                <a:sym typeface="+mn-ea"/>
              </a:rPr>
              <a:t>因额外增加的</a:t>
            </a:r>
            <a:r>
              <a:rPr lang="zh-CN" altLang="en-US" sz="2800">
                <a:solidFill>
                  <a:srgbClr val="00B050"/>
                </a:solidFill>
                <a:sym typeface="+mn-ea"/>
              </a:rPr>
              <a:t>检查、检验、试验</a:t>
            </a:r>
            <a:r>
              <a:rPr lang="zh-CN" altLang="en-US" sz="2800">
                <a:sym typeface="+mn-ea"/>
              </a:rPr>
              <a:t>等发生的相关费用。</a:t>
            </a:r>
            <a:endParaRPr lang="zh-CN" altLang="en-US" sz="2800"/>
          </a:p>
          <a:p>
            <a:r>
              <a:rPr lang="en-US" altLang="zh-CN" sz="2800">
                <a:sym typeface="+mn-ea"/>
              </a:rPr>
              <a:t>6</a:t>
            </a:r>
            <a:r>
              <a:rPr lang="zh-CN" altLang="en-US" sz="2800">
                <a:sym typeface="+mn-ea"/>
              </a:rPr>
              <a:t>因合同价款未能按合同约定支付引起的损失。</a:t>
            </a:r>
            <a:endParaRPr lang="zh-CN" altLang="en-US" sz="2800"/>
          </a:p>
          <a:p>
            <a:r>
              <a:rPr lang="en-US" altLang="zh-CN" sz="2800">
                <a:sym typeface="+mn-ea"/>
              </a:rPr>
              <a:t>7</a:t>
            </a:r>
            <a:r>
              <a:rPr lang="zh-CN" altLang="en-US" sz="2800">
                <a:sym typeface="+mn-ea"/>
              </a:rPr>
              <a:t>因发掘出</a:t>
            </a:r>
            <a:r>
              <a:rPr lang="zh-CN" altLang="en-US" sz="2800">
                <a:solidFill>
                  <a:srgbClr val="00B050"/>
                </a:solidFill>
                <a:sym typeface="+mn-ea"/>
              </a:rPr>
              <a:t>文物、古迹</a:t>
            </a:r>
            <a:r>
              <a:rPr lang="zh-CN" altLang="en-US" sz="2800">
                <a:sym typeface="+mn-ea"/>
              </a:rPr>
              <a:t>以及具有地质研究或考古价值的遗迹、化石、钱币或物品造成的</a:t>
            </a:r>
            <a:r>
              <a:rPr lang="zh-CN" altLang="en-US" sz="2800">
                <a:solidFill>
                  <a:srgbClr val="00B050"/>
                </a:solidFill>
                <a:sym typeface="+mn-ea"/>
              </a:rPr>
              <a:t>暂缓、间断施工或停工</a:t>
            </a:r>
            <a:r>
              <a:rPr lang="zh-CN" altLang="en-US" sz="2800">
                <a:sym typeface="+mn-ea"/>
              </a:rPr>
              <a:t>的影响。</a:t>
            </a:r>
            <a:endParaRPr lang="zh-CN" altLang="en-US" sz="2800"/>
          </a:p>
          <a:p>
            <a:r>
              <a:rPr lang="en-US" altLang="zh-CN" sz="2800">
                <a:sym typeface="+mn-ea"/>
              </a:rPr>
              <a:t>8</a:t>
            </a:r>
            <a:r>
              <a:rPr lang="zh-CN" altLang="en-US" sz="2800">
                <a:sym typeface="+mn-ea"/>
              </a:rPr>
              <a:t>承包人可举证的其他损失和增值税。</a:t>
            </a:r>
            <a:endParaRPr lang="zh-CN" altLang="en-US" sz="2800"/>
          </a:p>
          <a:p>
            <a:r>
              <a:rPr lang="en-US" altLang="zh-CN" sz="2800">
                <a:sym typeface="+mn-ea"/>
              </a:rPr>
              <a:t>9</a:t>
            </a:r>
            <a:r>
              <a:rPr lang="zh-CN" altLang="en-US" sz="2800">
                <a:sym typeface="+mn-ea"/>
              </a:rPr>
              <a:t>因事件影响造成的延误</a:t>
            </a:r>
            <a:r>
              <a:rPr lang="en-US" altLang="zh-CN" sz="2800">
                <a:sym typeface="+mn-ea"/>
              </a:rPr>
              <a:t>(</a:t>
            </a:r>
            <a:r>
              <a:rPr lang="zh-CN" altLang="en-US" sz="2800">
                <a:sym typeface="+mn-ea"/>
              </a:rPr>
              <a:t>或延长</a:t>
            </a:r>
            <a:r>
              <a:rPr lang="en-US" altLang="zh-CN" sz="2800">
                <a:sym typeface="+mn-ea"/>
              </a:rPr>
              <a:t>)</a:t>
            </a:r>
            <a:r>
              <a:rPr lang="zh-CN" altLang="en-US" sz="2800">
                <a:sym typeface="+mn-ea"/>
              </a:rPr>
              <a:t>的合理工期。</a:t>
            </a:r>
            <a:endParaRPr lang="zh-CN" altLang="en-US" sz="2800"/>
          </a:p>
          <a:p>
            <a:endParaRPr lang="zh-CN" altLang="en-US" sz="28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8.11.10</a:t>
            </a:r>
            <a:r>
              <a:rPr lang="zh-CN" altLang="en-US"/>
              <a:t>因</a:t>
            </a:r>
            <a:r>
              <a:rPr lang="zh-CN" altLang="en-US">
                <a:solidFill>
                  <a:srgbClr val="FF0000"/>
                </a:solidFill>
              </a:rPr>
              <a:t>发包人的责任</a:t>
            </a:r>
            <a:r>
              <a:rPr lang="zh-CN" altLang="en-US"/>
              <a:t>原因发生下列事件，给承包人造成经济损失及费用增加和</a:t>
            </a:r>
            <a:r>
              <a:rPr lang="en-US" altLang="zh-CN"/>
              <a:t>(</a:t>
            </a:r>
            <a:r>
              <a:rPr lang="zh-CN" altLang="en-US"/>
              <a:t>或</a:t>
            </a:r>
            <a:r>
              <a:rPr lang="en-US" altLang="zh-CN"/>
              <a:t>)</a:t>
            </a:r>
            <a:r>
              <a:rPr lang="zh-CN" altLang="en-US"/>
              <a:t>工期延长的，承包人除可按本标准第</a:t>
            </a:r>
            <a:r>
              <a:rPr lang="en-US" altLang="zh-CN"/>
              <a:t>8.11.9</a:t>
            </a:r>
            <a:r>
              <a:rPr lang="zh-CN" altLang="en-US"/>
              <a:t>条的规定进行</a:t>
            </a:r>
            <a:r>
              <a:rPr lang="zh-CN" altLang="en-US">
                <a:solidFill>
                  <a:srgbClr val="FF0000"/>
                </a:solidFill>
              </a:rPr>
              <a:t>经济损失</a:t>
            </a:r>
            <a:r>
              <a:rPr lang="zh-CN" altLang="en-US"/>
              <a:t>及</a:t>
            </a:r>
            <a:r>
              <a:rPr lang="zh-CN" altLang="en-US">
                <a:solidFill>
                  <a:srgbClr val="FF0000"/>
                </a:solidFill>
              </a:rPr>
              <a:t>费用</a:t>
            </a:r>
            <a:r>
              <a:rPr lang="zh-CN" altLang="en-US"/>
              <a:t>增加和</a:t>
            </a:r>
            <a:r>
              <a:rPr lang="en-US" altLang="zh-CN"/>
              <a:t>(</a:t>
            </a:r>
            <a:r>
              <a:rPr lang="zh-CN" altLang="en-US"/>
              <a:t>或</a:t>
            </a:r>
            <a:r>
              <a:rPr lang="en-US" altLang="zh-CN"/>
              <a:t>)</a:t>
            </a:r>
            <a:r>
              <a:rPr lang="zh-CN" altLang="en-US">
                <a:solidFill>
                  <a:srgbClr val="FF0000"/>
                </a:solidFill>
              </a:rPr>
              <a:t>工期</a:t>
            </a:r>
            <a:r>
              <a:rPr lang="zh-CN" altLang="en-US"/>
              <a:t>延误索赔外，还可索赔</a:t>
            </a:r>
            <a:r>
              <a:rPr lang="zh-CN" altLang="en-US">
                <a:solidFill>
                  <a:srgbClr val="FF0000"/>
                </a:solidFill>
              </a:rPr>
              <a:t>利润</a:t>
            </a:r>
            <a:r>
              <a:rPr lang="zh-CN" altLang="en-US"/>
              <a:t>：</a:t>
            </a:r>
            <a:endParaRPr lang="zh-CN" altLang="en-US"/>
          </a:p>
          <a:p>
            <a:r>
              <a:rPr lang="en-US" altLang="zh-CN"/>
              <a:t>1</a:t>
            </a:r>
            <a:r>
              <a:rPr lang="zh-CN" altLang="en-US"/>
              <a:t>发包人将合同中的某项工作</a:t>
            </a:r>
            <a:r>
              <a:rPr lang="zh-CN" altLang="en-US">
                <a:solidFill>
                  <a:srgbClr val="00B050"/>
                </a:solidFill>
              </a:rPr>
              <a:t>改变为</a:t>
            </a:r>
            <a:r>
              <a:rPr lang="zh-CN" altLang="en-US"/>
              <a:t>其他承包人负责完成；</a:t>
            </a:r>
            <a:endParaRPr lang="zh-CN" altLang="en-US"/>
          </a:p>
          <a:p>
            <a:r>
              <a:rPr lang="en-US" altLang="zh-CN"/>
              <a:t>2</a:t>
            </a:r>
            <a:r>
              <a:rPr lang="zh-CN" altLang="en-US"/>
              <a:t>发包人</a:t>
            </a:r>
            <a:r>
              <a:rPr lang="zh-CN" altLang="en-US">
                <a:solidFill>
                  <a:srgbClr val="00B050"/>
                </a:solidFill>
              </a:rPr>
              <a:t>延迟提供</a:t>
            </a:r>
            <a:r>
              <a:rPr lang="zh-CN" altLang="en-US"/>
              <a:t>施工图纸或施工场地；</a:t>
            </a:r>
            <a:endParaRPr lang="zh-CN" altLang="en-US"/>
          </a:p>
          <a:p>
            <a:r>
              <a:rPr lang="en-US" altLang="zh-CN"/>
              <a:t>3</a:t>
            </a:r>
            <a:r>
              <a:rPr lang="zh-CN" altLang="en-US"/>
              <a:t>发包人</a:t>
            </a:r>
            <a:r>
              <a:rPr lang="zh-CN" altLang="en-US">
                <a:solidFill>
                  <a:srgbClr val="00B050"/>
                </a:solidFill>
              </a:rPr>
              <a:t>提供材料</a:t>
            </a:r>
            <a:r>
              <a:rPr lang="zh-CN" altLang="en-US"/>
              <a:t>的质量不合格、延迟提供、改变交货地点等引起工程不合格；</a:t>
            </a:r>
            <a:endParaRPr lang="zh-CN" altLang="en-US"/>
          </a:p>
          <a:p>
            <a:r>
              <a:rPr lang="en-US" altLang="zh-CN"/>
              <a:t>4</a:t>
            </a:r>
            <a:r>
              <a:rPr lang="zh-CN" altLang="en-US"/>
              <a:t>发包人原因引起承包人</a:t>
            </a:r>
            <a:r>
              <a:rPr lang="zh-CN" altLang="en-US">
                <a:solidFill>
                  <a:srgbClr val="00B050"/>
                </a:solidFill>
              </a:rPr>
              <a:t>测量放线错误、工程返工</a:t>
            </a:r>
            <a:r>
              <a:rPr lang="zh-CN" altLang="en-US"/>
              <a:t>；</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5</a:t>
            </a:r>
            <a:r>
              <a:rPr lang="zh-CN" altLang="en-US">
                <a:sym typeface="+mn-ea"/>
              </a:rPr>
              <a:t>发包人对施工场地</a:t>
            </a:r>
            <a:r>
              <a:rPr lang="zh-CN" altLang="en-US">
                <a:solidFill>
                  <a:srgbClr val="00B050"/>
                </a:solidFill>
                <a:sym typeface="+mn-ea"/>
              </a:rPr>
              <a:t>额外限制</a:t>
            </a:r>
            <a:r>
              <a:rPr lang="zh-CN" altLang="en-US">
                <a:sym typeface="+mn-ea"/>
              </a:rPr>
              <a:t>、未按时履约审批、干扰正常施工顺序等；</a:t>
            </a:r>
            <a:endParaRPr lang="zh-CN" altLang="en-US"/>
          </a:p>
          <a:p>
            <a:r>
              <a:rPr lang="en-US" altLang="zh-CN">
                <a:sym typeface="+mn-ea"/>
              </a:rPr>
              <a:t>6</a:t>
            </a:r>
            <a:r>
              <a:rPr lang="zh-CN" altLang="en-US">
                <a:sym typeface="+mn-ea"/>
              </a:rPr>
              <a:t>发包人原因引起</a:t>
            </a:r>
            <a:r>
              <a:rPr lang="zh-CN" altLang="en-US">
                <a:solidFill>
                  <a:srgbClr val="00B050"/>
                </a:solidFill>
                <a:sym typeface="+mn-ea"/>
              </a:rPr>
              <a:t>工期延误、暂停施工、工程暂停</a:t>
            </a:r>
            <a:r>
              <a:rPr lang="zh-CN" altLang="en-US">
                <a:sym typeface="+mn-ea"/>
              </a:rPr>
              <a:t>后无法按时复工；</a:t>
            </a:r>
            <a:endParaRPr lang="zh-CN" altLang="en-US"/>
          </a:p>
          <a:p>
            <a:r>
              <a:rPr lang="en-US" altLang="zh-CN">
                <a:sym typeface="+mn-ea"/>
              </a:rPr>
              <a:t>7</a:t>
            </a:r>
            <a:r>
              <a:rPr lang="zh-CN" altLang="en-US">
                <a:sym typeface="+mn-ea"/>
              </a:rPr>
              <a:t>发包人在工程竣工前</a:t>
            </a:r>
            <a:r>
              <a:rPr lang="zh-CN" altLang="en-US">
                <a:solidFill>
                  <a:srgbClr val="00B050"/>
                </a:solidFill>
                <a:sym typeface="+mn-ea"/>
              </a:rPr>
              <a:t>提前占用</a:t>
            </a:r>
            <a:r>
              <a:rPr lang="zh-CN" altLang="en-US">
                <a:sym typeface="+mn-ea"/>
              </a:rPr>
              <a:t>工程；</a:t>
            </a:r>
            <a:endParaRPr lang="zh-CN" altLang="en-US"/>
          </a:p>
          <a:p>
            <a:r>
              <a:rPr lang="en-US" altLang="zh-CN">
                <a:sym typeface="+mn-ea"/>
              </a:rPr>
              <a:t>8</a:t>
            </a:r>
            <a:r>
              <a:rPr lang="zh-CN" altLang="en-US">
                <a:sym typeface="+mn-ea"/>
              </a:rPr>
              <a:t>发包人原因引起缺陷责任期内的</a:t>
            </a:r>
            <a:r>
              <a:rPr lang="zh-CN" altLang="en-US">
                <a:solidFill>
                  <a:srgbClr val="00B050"/>
                </a:solidFill>
                <a:sym typeface="+mn-ea"/>
              </a:rPr>
              <a:t>工程缺陷或损坏</a:t>
            </a:r>
            <a:r>
              <a:rPr lang="zh-CN" altLang="en-US">
                <a:sym typeface="+mn-ea"/>
              </a:rPr>
              <a:t>的修复。</a:t>
            </a:r>
            <a:endParaRPr lang="zh-CN" altLang="en-US"/>
          </a:p>
          <a:p>
            <a:r>
              <a:rPr lang="zh-CN" altLang="en-US"/>
              <a:t>（</a:t>
            </a:r>
            <a:r>
              <a:rPr lang="zh-CN" altLang="en-US">
                <a:solidFill>
                  <a:srgbClr val="00B050"/>
                </a:solidFill>
                <a:sym typeface="+mn-ea"/>
              </a:rPr>
              <a:t>额外限制：</a:t>
            </a:r>
            <a:r>
              <a:rPr lang="zh-CN" altLang="en-US"/>
              <a:t>保障施工安全、减少扰民、保护环境以及维护周边利益相关方权益）</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8.11.11</a:t>
            </a:r>
            <a:r>
              <a:rPr lang="zh-CN" altLang="en-US"/>
              <a:t>因</a:t>
            </a:r>
            <a:r>
              <a:rPr lang="zh-CN" altLang="en-US">
                <a:solidFill>
                  <a:srgbClr val="FF0000"/>
                </a:solidFill>
              </a:rPr>
              <a:t>发包人的原因</a:t>
            </a:r>
            <a:r>
              <a:rPr lang="zh-CN" altLang="en-US"/>
              <a:t>引起下列事件给承包人造成经济损失和</a:t>
            </a:r>
            <a:r>
              <a:rPr lang="en-US" altLang="zh-CN"/>
              <a:t>(</a:t>
            </a:r>
            <a:r>
              <a:rPr lang="zh-CN" altLang="en-US"/>
              <a:t>或</a:t>
            </a:r>
            <a:r>
              <a:rPr lang="en-US" altLang="zh-CN"/>
              <a:t>)</a:t>
            </a:r>
            <a:r>
              <a:rPr lang="zh-CN" altLang="en-US"/>
              <a:t>工期延长的，发包人应合理延长受影响的</a:t>
            </a:r>
            <a:r>
              <a:rPr lang="zh-CN" altLang="en-US">
                <a:solidFill>
                  <a:srgbClr val="FF0000"/>
                </a:solidFill>
              </a:rPr>
              <a:t>工期</a:t>
            </a:r>
            <a:r>
              <a:rPr lang="zh-CN" altLang="en-US"/>
              <a:t>，并补偿给承包人造成的</a:t>
            </a:r>
            <a:r>
              <a:rPr lang="zh-CN" altLang="en-US">
                <a:solidFill>
                  <a:srgbClr val="FF0000"/>
                </a:solidFill>
              </a:rPr>
              <a:t>损失</a:t>
            </a:r>
            <a:r>
              <a:rPr lang="zh-CN" altLang="en-US"/>
              <a:t>和</a:t>
            </a:r>
            <a:r>
              <a:rPr lang="en-US" altLang="zh-CN"/>
              <a:t>(</a:t>
            </a:r>
            <a:r>
              <a:rPr lang="zh-CN" altLang="en-US"/>
              <a:t>或</a:t>
            </a:r>
            <a:r>
              <a:rPr lang="en-US" altLang="zh-CN"/>
              <a:t>)</a:t>
            </a:r>
            <a:r>
              <a:rPr lang="zh-CN" altLang="en-US"/>
              <a:t>直接</a:t>
            </a:r>
            <a:r>
              <a:rPr lang="zh-CN" altLang="en-US">
                <a:solidFill>
                  <a:srgbClr val="FF0000"/>
                </a:solidFill>
              </a:rPr>
              <a:t>费用</a:t>
            </a:r>
            <a:r>
              <a:rPr lang="zh-CN" altLang="en-US"/>
              <a:t>，不包括</a:t>
            </a:r>
            <a:r>
              <a:rPr lang="zh-CN" altLang="en-US">
                <a:solidFill>
                  <a:srgbClr val="FF0000"/>
                </a:solidFill>
              </a:rPr>
              <a:t>利润</a:t>
            </a:r>
            <a:r>
              <a:rPr lang="zh-CN" altLang="en-US"/>
              <a:t>：</a:t>
            </a:r>
            <a:endParaRPr lang="zh-CN" altLang="en-US"/>
          </a:p>
          <a:p>
            <a:r>
              <a:rPr lang="en-US" altLang="zh-CN"/>
              <a:t>1</a:t>
            </a:r>
            <a:r>
              <a:rPr lang="zh-CN" altLang="en-US"/>
              <a:t>按发包人或监理人的要求对材料和工程</a:t>
            </a:r>
            <a:r>
              <a:rPr lang="en-US" altLang="zh-CN"/>
              <a:t>(</a:t>
            </a:r>
            <a:r>
              <a:rPr lang="zh-CN" altLang="en-US"/>
              <a:t>包括已覆盖的隐蔽工程</a:t>
            </a:r>
            <a:r>
              <a:rPr lang="en-US" altLang="zh-CN"/>
              <a:t>)</a:t>
            </a:r>
            <a:r>
              <a:rPr lang="zh-CN" altLang="en-US"/>
              <a:t>进行</a:t>
            </a:r>
            <a:r>
              <a:rPr lang="zh-CN" altLang="en-US">
                <a:solidFill>
                  <a:srgbClr val="00B050"/>
                </a:solidFill>
              </a:rPr>
              <a:t>重新检测</a:t>
            </a:r>
            <a:r>
              <a:rPr lang="zh-CN" altLang="en-US"/>
              <a:t>、且检测结果质</a:t>
            </a:r>
            <a:r>
              <a:rPr lang="zh-CN" altLang="en-US"/>
              <a:t>量合格引起的直接费用，以及修复受影响工程的费用；</a:t>
            </a:r>
            <a:endParaRPr lang="zh-CN" altLang="en-US"/>
          </a:p>
          <a:p>
            <a:r>
              <a:rPr lang="en-US" altLang="zh-CN"/>
              <a:t>2</a:t>
            </a:r>
            <a:r>
              <a:rPr lang="zh-CN" altLang="en-US"/>
              <a:t>额外增加的</a:t>
            </a:r>
            <a:r>
              <a:rPr lang="zh-CN" altLang="en-US">
                <a:solidFill>
                  <a:srgbClr val="00B050"/>
                </a:solidFill>
              </a:rPr>
              <a:t>检查、检验、试验</a:t>
            </a:r>
            <a:r>
              <a:rPr lang="zh-CN" altLang="en-US"/>
              <a:t>等的直接费用；</a:t>
            </a:r>
            <a:endParaRPr lang="zh-CN" altLang="en-US"/>
          </a:p>
          <a:p>
            <a:r>
              <a:rPr lang="en-US" altLang="zh-CN"/>
              <a:t>3</a:t>
            </a:r>
            <a:r>
              <a:rPr lang="zh-CN" altLang="en-US"/>
              <a:t>工程试</a:t>
            </a:r>
            <a:r>
              <a:rPr lang="zh-CN" altLang="en-US">
                <a:solidFill>
                  <a:srgbClr val="00B050"/>
                </a:solidFill>
              </a:rPr>
              <a:t>运行失败</a:t>
            </a:r>
            <a:r>
              <a:rPr lang="zh-CN" altLang="en-US"/>
              <a:t>引起的直接费用；</a:t>
            </a:r>
            <a:endParaRPr lang="zh-CN" altLang="en-US"/>
          </a:p>
          <a:p>
            <a:r>
              <a:rPr lang="en-US" altLang="zh-CN"/>
              <a:t>4</a:t>
            </a:r>
            <a:r>
              <a:rPr lang="zh-CN" altLang="en-US"/>
              <a:t>其他情况的直接损失和</a:t>
            </a:r>
            <a:r>
              <a:rPr lang="en-US" altLang="zh-CN"/>
              <a:t>(</a:t>
            </a:r>
            <a:r>
              <a:rPr lang="zh-CN" altLang="en-US"/>
              <a:t>或</a:t>
            </a:r>
            <a:r>
              <a:rPr lang="en-US" altLang="zh-CN"/>
              <a:t>)</a:t>
            </a:r>
            <a:r>
              <a:rPr lang="zh-CN" altLang="en-US"/>
              <a:t>费用。</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8.11.12</a:t>
            </a:r>
            <a:r>
              <a:rPr lang="zh-CN" altLang="en-US"/>
              <a:t>除合同约定发包人购买</a:t>
            </a:r>
            <a:r>
              <a:rPr lang="zh-CN" altLang="en-US">
                <a:solidFill>
                  <a:srgbClr val="FF0000"/>
                </a:solidFill>
              </a:rPr>
              <a:t>工程一切险</a:t>
            </a:r>
            <a:r>
              <a:rPr lang="zh-CN" altLang="en-US"/>
              <a:t>及第</a:t>
            </a:r>
            <a:r>
              <a:rPr lang="zh-CN" altLang="en-US">
                <a:solidFill>
                  <a:srgbClr val="FF0000"/>
                </a:solidFill>
              </a:rPr>
              <a:t>三者责任险</a:t>
            </a:r>
            <a:r>
              <a:rPr lang="zh-CN" altLang="en-US"/>
              <a:t>和</a:t>
            </a:r>
            <a:r>
              <a:rPr lang="en-US" altLang="zh-CN"/>
              <a:t>(</a:t>
            </a:r>
            <a:r>
              <a:rPr lang="zh-CN" altLang="en-US"/>
              <a:t>或</a:t>
            </a:r>
            <a:r>
              <a:rPr lang="en-US" altLang="zh-CN"/>
              <a:t>)</a:t>
            </a:r>
            <a:r>
              <a:rPr lang="zh-CN" altLang="en-US"/>
              <a:t>合同另有约定外，因</a:t>
            </a:r>
            <a:r>
              <a:rPr lang="zh-CN" altLang="en-US">
                <a:solidFill>
                  <a:srgbClr val="FF0000"/>
                </a:solidFill>
              </a:rPr>
              <a:t>不可抗力事件</a:t>
            </a:r>
            <a:r>
              <a:rPr lang="zh-CN" altLang="en-US"/>
              <a:t>引起的人员伤亡、财产损失、费用增加和</a:t>
            </a:r>
            <a:r>
              <a:rPr lang="en-US" altLang="zh-CN"/>
              <a:t>(</a:t>
            </a:r>
            <a:r>
              <a:rPr lang="zh-CN" altLang="en-US"/>
              <a:t>或</a:t>
            </a:r>
            <a:r>
              <a:rPr lang="en-US" altLang="zh-CN"/>
              <a:t>)</a:t>
            </a:r>
            <a:r>
              <a:rPr lang="zh-CN" altLang="en-US"/>
              <a:t>工期延误等工程索赔，发承包双方应遵循下列原则承担相</a:t>
            </a:r>
            <a:r>
              <a:rPr lang="zh-CN" altLang="en-US"/>
              <a:t>应损失及费用：</a:t>
            </a:r>
            <a:endParaRPr lang="zh-CN" altLang="en-US"/>
          </a:p>
          <a:p>
            <a:r>
              <a:rPr lang="en-US" altLang="zh-CN"/>
              <a:t>1</a:t>
            </a:r>
            <a:r>
              <a:rPr lang="zh-CN" altLang="en-US"/>
              <a:t>永久工程、已运至施工现场的材料的损坏及修复费用，以及因不可抗力事件引起施工场地内及工程损坏造成的第三方人员伤亡和财产损失应由</a:t>
            </a:r>
            <a:r>
              <a:rPr lang="zh-CN" altLang="en-US">
                <a:solidFill>
                  <a:srgbClr val="00B050"/>
                </a:solidFill>
              </a:rPr>
              <a:t>发包人承担</a:t>
            </a:r>
            <a:r>
              <a:rPr lang="zh-CN" altLang="en-US"/>
              <a:t>；</a:t>
            </a:r>
            <a:endParaRPr lang="zh-CN" altLang="en-US"/>
          </a:p>
          <a:p>
            <a:r>
              <a:rPr lang="en-US" altLang="zh-CN"/>
              <a:t>2</a:t>
            </a:r>
            <a:r>
              <a:rPr lang="zh-CN" altLang="en-US"/>
              <a:t>承包人施工机具的损坏及</a:t>
            </a:r>
            <a:r>
              <a:rPr lang="zh-CN" altLang="en-US">
                <a:solidFill>
                  <a:srgbClr val="FF0000"/>
                </a:solidFill>
              </a:rPr>
              <a:t>停工损失</a:t>
            </a:r>
            <a:r>
              <a:rPr lang="zh-CN" altLang="en-US"/>
              <a:t>和</a:t>
            </a:r>
            <a:r>
              <a:rPr lang="zh-CN" altLang="en-US">
                <a:solidFill>
                  <a:srgbClr val="00B050"/>
                </a:solidFill>
              </a:rPr>
              <a:t>措施项目</a:t>
            </a:r>
            <a:r>
              <a:rPr lang="zh-CN" altLang="en-US"/>
              <a:t>的损坏、清理、修复费用，以及因承包人原因发生的第三方人员伤亡和财产损失应由</a:t>
            </a:r>
            <a:r>
              <a:rPr lang="zh-CN" altLang="en-US">
                <a:solidFill>
                  <a:srgbClr val="00B050"/>
                </a:solidFill>
              </a:rPr>
              <a:t>承包人承担</a:t>
            </a:r>
            <a:r>
              <a:rPr lang="zh-CN" altLang="en-US"/>
              <a:t>；</a:t>
            </a:r>
            <a:endParaRPr lang="zh-CN" altLang="en-US"/>
          </a:p>
          <a:p>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3</a:t>
            </a:r>
            <a:r>
              <a:rPr lang="zh-CN" altLang="en-US">
                <a:sym typeface="+mn-ea"/>
              </a:rPr>
              <a:t>发承包双方应承担</a:t>
            </a:r>
            <a:r>
              <a:rPr lang="zh-CN" altLang="en-US">
                <a:solidFill>
                  <a:srgbClr val="00B050"/>
                </a:solidFill>
                <a:sym typeface="+mn-ea"/>
              </a:rPr>
              <a:t>各自人员伤亡</a:t>
            </a:r>
            <a:r>
              <a:rPr lang="zh-CN" altLang="en-US">
                <a:sym typeface="+mn-ea"/>
              </a:rPr>
              <a:t>和本条第</a:t>
            </a:r>
            <a:r>
              <a:rPr lang="en-US" altLang="zh-CN">
                <a:sym typeface="+mn-ea"/>
              </a:rPr>
              <a:t>1</a:t>
            </a:r>
            <a:r>
              <a:rPr lang="zh-CN" altLang="en-US">
                <a:sym typeface="+mn-ea"/>
              </a:rPr>
              <a:t>款、第</a:t>
            </a:r>
            <a:r>
              <a:rPr lang="en-US" altLang="zh-CN">
                <a:sym typeface="+mn-ea"/>
              </a:rPr>
              <a:t>2</a:t>
            </a:r>
            <a:r>
              <a:rPr lang="zh-CN" altLang="en-US">
                <a:sym typeface="+mn-ea"/>
              </a:rPr>
              <a:t>款</a:t>
            </a:r>
            <a:r>
              <a:rPr lang="zh-CN" altLang="en-US">
                <a:solidFill>
                  <a:srgbClr val="00B050"/>
                </a:solidFill>
                <a:sym typeface="+mn-ea"/>
              </a:rPr>
              <a:t>规定外</a:t>
            </a:r>
            <a:r>
              <a:rPr lang="zh-CN" altLang="en-US">
                <a:sym typeface="+mn-ea"/>
              </a:rPr>
              <a:t>的其他财产的损失；</a:t>
            </a:r>
            <a:endParaRPr lang="zh-CN" altLang="en-US">
              <a:sym typeface="+mn-ea"/>
            </a:endParaRPr>
          </a:p>
          <a:p>
            <a:r>
              <a:rPr lang="en-US" altLang="zh-CN">
                <a:sym typeface="+mn-ea"/>
              </a:rPr>
              <a:t>4</a:t>
            </a:r>
            <a:r>
              <a:rPr lang="zh-CN" altLang="en-US">
                <a:sym typeface="+mn-ea"/>
              </a:rPr>
              <a:t>因不可抗力引起暂停施工的，停工期间按照发包人要求</a:t>
            </a:r>
            <a:r>
              <a:rPr lang="zh-CN" altLang="en-US">
                <a:solidFill>
                  <a:srgbClr val="00B050"/>
                </a:solidFill>
                <a:sym typeface="+mn-ea"/>
              </a:rPr>
              <a:t>照管、清理、修复</a:t>
            </a:r>
            <a:r>
              <a:rPr lang="zh-CN" altLang="en-US">
                <a:sym typeface="+mn-ea"/>
              </a:rPr>
              <a:t>工程的费用和发包人要求</a:t>
            </a:r>
            <a:r>
              <a:rPr lang="zh-CN" altLang="en-US">
                <a:solidFill>
                  <a:srgbClr val="00B050"/>
                </a:solidFill>
                <a:sym typeface="+mn-ea"/>
              </a:rPr>
              <a:t>留驻</a:t>
            </a:r>
            <a:r>
              <a:rPr lang="zh-CN" altLang="en-US">
                <a:sym typeface="+mn-ea"/>
              </a:rPr>
              <a:t>施工现场必要的管理与保卫人员工资，以及按发包人要求留驻现场待工人员的</a:t>
            </a:r>
            <a:r>
              <a:rPr lang="zh-CN" altLang="en-US">
                <a:solidFill>
                  <a:srgbClr val="FF0000"/>
                </a:solidFill>
                <a:sym typeface="+mn-ea"/>
              </a:rPr>
              <a:t>工资</a:t>
            </a:r>
            <a:r>
              <a:rPr lang="zh-CN" altLang="en-US">
                <a:sym typeface="+mn-ea"/>
              </a:rPr>
              <a:t>应由发包人</a:t>
            </a:r>
            <a:r>
              <a:rPr lang="zh-CN" altLang="en-US">
                <a:sym typeface="+mn-ea"/>
              </a:rPr>
              <a:t>承</a:t>
            </a:r>
            <a:r>
              <a:rPr lang="zh-CN" altLang="en-US">
                <a:sym typeface="+mn-ea"/>
              </a:rPr>
              <a:t>担</a:t>
            </a:r>
            <a:r>
              <a:rPr lang="zh-CN" altLang="en-US">
                <a:sym typeface="+mn-ea"/>
              </a:rPr>
              <a:t>；</a:t>
            </a:r>
            <a:endParaRPr lang="zh-CN" altLang="en-US"/>
          </a:p>
          <a:p>
            <a:r>
              <a:rPr lang="en-US" altLang="zh-CN">
                <a:sym typeface="+mn-ea"/>
              </a:rPr>
              <a:t>5</a:t>
            </a:r>
            <a:r>
              <a:rPr lang="zh-CN" altLang="en-US">
                <a:sym typeface="+mn-ea"/>
              </a:rPr>
              <a:t>因不可抗力影响承包人履行合同约定的义务，引起工期延误的，应当</a:t>
            </a:r>
            <a:r>
              <a:rPr lang="zh-CN" altLang="en-US">
                <a:solidFill>
                  <a:srgbClr val="00B050"/>
                </a:solidFill>
                <a:sym typeface="+mn-ea"/>
              </a:rPr>
              <a:t>顺延工期</a:t>
            </a:r>
            <a:r>
              <a:rPr lang="zh-CN" altLang="en-US">
                <a:sym typeface="+mn-ea"/>
              </a:rPr>
              <a:t>，发包人要求赶工的，由此增加的</a:t>
            </a:r>
            <a:r>
              <a:rPr lang="zh-CN" altLang="en-US">
                <a:solidFill>
                  <a:srgbClr val="00B050"/>
                </a:solidFill>
                <a:sym typeface="+mn-ea"/>
              </a:rPr>
              <a:t>赶工费用</a:t>
            </a:r>
            <a:r>
              <a:rPr lang="zh-CN" altLang="en-US">
                <a:sym typeface="+mn-ea"/>
              </a:rPr>
              <a:t>应由发包人承担；</a:t>
            </a:r>
            <a:endParaRPr lang="zh-CN" altLang="en-US"/>
          </a:p>
          <a:p>
            <a:r>
              <a:rPr lang="en-US" altLang="zh-CN">
                <a:sym typeface="+mn-ea"/>
              </a:rPr>
              <a:t>6</a:t>
            </a:r>
            <a:r>
              <a:rPr lang="zh-CN" altLang="en-US">
                <a:sym typeface="+mn-ea"/>
              </a:rPr>
              <a:t>其他情形按法律法规规定执行。</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8.11.13</a:t>
            </a:r>
            <a:r>
              <a:rPr lang="zh-CN" altLang="en-US"/>
              <a:t>除合同另有约定及本标准第</a:t>
            </a:r>
            <a:r>
              <a:rPr lang="en-US" altLang="zh-CN"/>
              <a:t>8.8</a:t>
            </a:r>
            <a:r>
              <a:rPr lang="zh-CN" altLang="en-US"/>
              <a:t>节，第</a:t>
            </a:r>
            <a:r>
              <a:rPr lang="en-US" altLang="zh-CN"/>
              <a:t>8.11.12</a:t>
            </a:r>
            <a:r>
              <a:rPr lang="zh-CN" altLang="en-US"/>
              <a:t>条第</a:t>
            </a:r>
            <a:r>
              <a:rPr lang="en-US" altLang="zh-CN"/>
              <a:t>4</a:t>
            </a:r>
            <a:r>
              <a:rPr lang="zh-CN" altLang="en-US"/>
              <a:t>款、第</a:t>
            </a:r>
            <a:r>
              <a:rPr lang="en-US" altLang="zh-CN"/>
              <a:t>5</a:t>
            </a:r>
            <a:r>
              <a:rPr lang="zh-CN" altLang="en-US"/>
              <a:t>款规定外，因发生具有</a:t>
            </a:r>
            <a:r>
              <a:rPr lang="zh-CN" altLang="en-US">
                <a:solidFill>
                  <a:srgbClr val="FF0000"/>
                </a:solidFill>
              </a:rPr>
              <a:t>不可抗力性质</a:t>
            </a:r>
            <a:r>
              <a:rPr lang="zh-CN" altLang="en-US"/>
              <a:t>的下列</a:t>
            </a:r>
            <a:r>
              <a:rPr lang="zh-CN" altLang="en-US">
                <a:solidFill>
                  <a:srgbClr val="FF0000"/>
                </a:solidFill>
              </a:rPr>
              <a:t>例外事件</a:t>
            </a:r>
            <a:r>
              <a:rPr lang="zh-CN" altLang="en-US"/>
              <a:t>引起工期延误的，受影响的工期应相应顺延，发承包双方应</a:t>
            </a:r>
            <a:r>
              <a:rPr lang="zh-CN" altLang="en-US">
                <a:solidFill>
                  <a:srgbClr val="00B050"/>
                </a:solidFill>
              </a:rPr>
              <a:t>各自承担</a:t>
            </a:r>
            <a:r>
              <a:rPr lang="zh-CN" altLang="en-US"/>
              <a:t>相应的损失：</a:t>
            </a:r>
            <a:r>
              <a:rPr lang="zh-CN" altLang="en-US" sz="2600"/>
              <a:t>（</a:t>
            </a:r>
            <a:r>
              <a:rPr lang="en-US" altLang="zh-CN" sz="2600">
                <a:sym typeface="+mn-ea"/>
              </a:rPr>
              <a:t>8.8</a:t>
            </a:r>
            <a:r>
              <a:rPr lang="zh-CN" altLang="en-US" sz="2600">
                <a:sym typeface="+mn-ea"/>
              </a:rPr>
              <a:t>法律</a:t>
            </a:r>
            <a:r>
              <a:rPr lang="zh-CN" altLang="en-US" sz="2600">
                <a:solidFill>
                  <a:srgbClr val="FF0000"/>
                </a:solidFill>
                <a:sym typeface="+mn-ea"/>
              </a:rPr>
              <a:t>法规及政策</a:t>
            </a:r>
            <a:r>
              <a:rPr lang="zh-CN" altLang="en-US" sz="2600">
                <a:sym typeface="+mn-ea"/>
              </a:rPr>
              <a:t>性变化</a:t>
            </a:r>
            <a:r>
              <a:rPr lang="zh-CN" altLang="en-US" sz="2600"/>
              <a:t>）</a:t>
            </a:r>
            <a:endParaRPr lang="zh-CN" altLang="en-US"/>
          </a:p>
          <a:p>
            <a:r>
              <a:rPr lang="en-US" altLang="zh-CN"/>
              <a:t>1</a:t>
            </a:r>
            <a:r>
              <a:rPr lang="zh-CN" altLang="en-US"/>
              <a:t>动乱和暴动等类似事件</a:t>
            </a:r>
            <a:r>
              <a:rPr lang="en-US" altLang="zh-CN"/>
              <a:t>(</a:t>
            </a:r>
            <a:r>
              <a:rPr lang="zh-CN" altLang="en-US"/>
              <a:t>不包括工地现场发生的</a:t>
            </a:r>
            <a:r>
              <a:rPr lang="en-US" altLang="zh-CN"/>
              <a:t>);</a:t>
            </a:r>
            <a:endParaRPr lang="en-US" altLang="zh-CN"/>
          </a:p>
          <a:p>
            <a:r>
              <a:rPr lang="en-US" altLang="zh-CN"/>
              <a:t>2</a:t>
            </a:r>
            <a:r>
              <a:rPr lang="zh-CN" altLang="en-US"/>
              <a:t>因国家及地方</a:t>
            </a:r>
            <a:r>
              <a:rPr lang="zh-CN" altLang="en-US">
                <a:solidFill>
                  <a:srgbClr val="FF0000"/>
                </a:solidFill>
              </a:rPr>
              <a:t>政府主管</a:t>
            </a:r>
            <a:r>
              <a:rPr lang="zh-CN" altLang="en-US"/>
              <a:t>部门要求而必需的</a:t>
            </a:r>
            <a:r>
              <a:rPr lang="zh-CN" altLang="en-US">
                <a:solidFill>
                  <a:srgbClr val="00B050"/>
                </a:solidFill>
              </a:rPr>
              <a:t>停工、暂停</a:t>
            </a:r>
            <a:r>
              <a:rPr lang="en-US" altLang="zh-CN"/>
              <a:t>(</a:t>
            </a:r>
            <a:r>
              <a:rPr lang="zh-CN" altLang="en-US"/>
              <a:t>暂缓</a:t>
            </a:r>
            <a:r>
              <a:rPr lang="en-US" altLang="zh-CN"/>
              <a:t>)</a:t>
            </a:r>
            <a:r>
              <a:rPr lang="zh-CN" altLang="en-US"/>
              <a:t>施工、间断施工或区域性</a:t>
            </a:r>
            <a:r>
              <a:rPr lang="zh-CN" altLang="en-US">
                <a:solidFill>
                  <a:srgbClr val="00B050"/>
                </a:solidFill>
              </a:rPr>
              <a:t>施工管控</a:t>
            </a:r>
            <a:r>
              <a:rPr lang="zh-CN" altLang="en-US"/>
              <a:t>造成的影响；</a:t>
            </a:r>
            <a:endParaRPr lang="zh-CN" altLang="en-US"/>
          </a:p>
          <a:p>
            <a:r>
              <a:rPr lang="en-US" altLang="zh-CN"/>
              <a:t>3</a:t>
            </a:r>
            <a:r>
              <a:rPr lang="zh-CN" altLang="en-US"/>
              <a:t>国家及地方</a:t>
            </a:r>
            <a:r>
              <a:rPr lang="zh-CN" altLang="en-US">
                <a:solidFill>
                  <a:srgbClr val="FF0000"/>
                </a:solidFill>
              </a:rPr>
              <a:t>政府主管</a:t>
            </a:r>
            <a:r>
              <a:rPr lang="zh-CN" altLang="en-US"/>
              <a:t>部门就</a:t>
            </a:r>
            <a:r>
              <a:rPr lang="zh-CN" altLang="en-US">
                <a:solidFill>
                  <a:srgbClr val="00B050"/>
                </a:solidFill>
              </a:rPr>
              <a:t>安全、环保</a:t>
            </a:r>
            <a:r>
              <a:rPr lang="zh-CN" altLang="en-US"/>
              <a:t>要求</a:t>
            </a:r>
            <a:r>
              <a:rPr lang="zh-CN" altLang="en-US">
                <a:solidFill>
                  <a:srgbClr val="00B050"/>
                </a:solidFill>
              </a:rPr>
              <a:t>停止施工</a:t>
            </a:r>
            <a:r>
              <a:rPr lang="zh-CN" altLang="en-US"/>
              <a:t>造成的影响；</a:t>
            </a:r>
            <a:endParaRPr lang="zh-CN" altLang="en-US"/>
          </a:p>
          <a:p>
            <a:r>
              <a:rPr lang="en-US" altLang="zh-CN"/>
              <a:t>4</a:t>
            </a:r>
            <a:r>
              <a:rPr lang="zh-CN" altLang="en-US"/>
              <a:t>国家及地方</a:t>
            </a:r>
            <a:r>
              <a:rPr lang="zh-CN" altLang="en-US">
                <a:solidFill>
                  <a:srgbClr val="FF0000"/>
                </a:solidFill>
              </a:rPr>
              <a:t>政府主管</a:t>
            </a:r>
            <a:r>
              <a:rPr lang="zh-CN" altLang="en-US"/>
              <a:t>部门就</a:t>
            </a:r>
            <a:r>
              <a:rPr lang="zh-CN" altLang="en-US">
                <a:solidFill>
                  <a:srgbClr val="00B050"/>
                </a:solidFill>
              </a:rPr>
              <a:t>健康卫生防疫管控</a:t>
            </a:r>
            <a:r>
              <a:rPr lang="zh-CN" altLang="en-US"/>
              <a:t>要求</a:t>
            </a:r>
            <a:r>
              <a:rPr lang="zh-CN" altLang="en-US">
                <a:solidFill>
                  <a:srgbClr val="00B050"/>
                </a:solidFill>
              </a:rPr>
              <a:t>停止施工</a:t>
            </a:r>
            <a:r>
              <a:rPr lang="zh-CN" altLang="en-US"/>
              <a:t>造成的影响。</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800"/>
              <a:t>8.11.14</a:t>
            </a:r>
            <a:r>
              <a:rPr lang="zh-CN" altLang="en-US" sz="2800"/>
              <a:t>因发生</a:t>
            </a:r>
            <a:r>
              <a:rPr lang="zh-CN" altLang="en-US" sz="2800">
                <a:solidFill>
                  <a:srgbClr val="FF0000"/>
                </a:solidFill>
              </a:rPr>
              <a:t>不可抗力事件</a:t>
            </a:r>
            <a:r>
              <a:rPr lang="zh-CN" altLang="en-US" sz="2800"/>
              <a:t>引起</a:t>
            </a:r>
            <a:r>
              <a:rPr lang="zh-CN" altLang="en-US" sz="2800">
                <a:solidFill>
                  <a:schemeClr val="tx1"/>
                </a:solidFill>
              </a:rPr>
              <a:t>工期延长</a:t>
            </a:r>
            <a:r>
              <a:rPr lang="zh-CN" altLang="en-US" sz="2800"/>
              <a:t>，且在延长工期内遭遇</a:t>
            </a:r>
            <a:r>
              <a:rPr lang="zh-CN" altLang="en-US" sz="2800">
                <a:solidFill>
                  <a:srgbClr val="00B050"/>
                </a:solidFill>
              </a:rPr>
              <a:t>物价变化</a:t>
            </a:r>
            <a:r>
              <a:rPr lang="zh-CN" altLang="en-US" sz="2800"/>
              <a:t>、法律</a:t>
            </a:r>
            <a:r>
              <a:rPr lang="zh-CN" altLang="en-US" sz="2800">
                <a:solidFill>
                  <a:srgbClr val="00B050"/>
                </a:solidFill>
              </a:rPr>
              <a:t>法规及政策</a:t>
            </a:r>
            <a:r>
              <a:rPr lang="zh-CN" altLang="en-US" sz="2800"/>
              <a:t>性变化的，所引起的影响费用应按本标准第</a:t>
            </a:r>
            <a:r>
              <a:rPr lang="en-US" altLang="zh-CN" sz="2800"/>
              <a:t>8.7</a:t>
            </a:r>
            <a:r>
              <a:rPr lang="zh-CN" altLang="en-US" sz="2800"/>
              <a:t>节、第</a:t>
            </a:r>
            <a:r>
              <a:rPr lang="en-US" altLang="zh-CN" sz="2800"/>
              <a:t>8.8</a:t>
            </a:r>
            <a:r>
              <a:rPr lang="zh-CN" altLang="en-US" sz="2800"/>
              <a:t>节、第</a:t>
            </a:r>
            <a:r>
              <a:rPr lang="en-US" altLang="zh-CN" sz="2800"/>
              <a:t>8.11.9</a:t>
            </a:r>
            <a:r>
              <a:rPr lang="zh-CN" altLang="en-US" sz="2800"/>
              <a:t>条的规定处理，调整受影响项目的合同价格。</a:t>
            </a:r>
            <a:endParaRPr lang="zh-CN" altLang="en-US" sz="2800"/>
          </a:p>
          <a:p>
            <a:r>
              <a:rPr lang="zh-CN" altLang="en-US" sz="2200"/>
              <a:t>（</a:t>
            </a:r>
            <a:r>
              <a:rPr lang="en-US" altLang="zh-CN" sz="2200">
                <a:sym typeface="+mn-ea"/>
              </a:rPr>
              <a:t>8.7</a:t>
            </a:r>
            <a:r>
              <a:rPr lang="zh-CN" altLang="en-US" sz="2200">
                <a:solidFill>
                  <a:srgbClr val="FF0000"/>
                </a:solidFill>
                <a:sym typeface="+mn-ea"/>
              </a:rPr>
              <a:t>物价变化</a:t>
            </a:r>
            <a:r>
              <a:rPr lang="zh-CN" altLang="en-US" sz="2200"/>
              <a:t>；</a:t>
            </a:r>
            <a:r>
              <a:rPr lang="en-US" altLang="zh-CN" sz="2200">
                <a:sym typeface="+mn-ea"/>
              </a:rPr>
              <a:t>8.8</a:t>
            </a:r>
            <a:r>
              <a:rPr lang="zh-CN" altLang="en-US" sz="2200">
                <a:sym typeface="+mn-ea"/>
              </a:rPr>
              <a:t>法律</a:t>
            </a:r>
            <a:r>
              <a:rPr lang="zh-CN" altLang="en-US" sz="2200">
                <a:solidFill>
                  <a:srgbClr val="FF0000"/>
                </a:solidFill>
                <a:sym typeface="+mn-ea"/>
              </a:rPr>
              <a:t>法规及政策</a:t>
            </a:r>
            <a:r>
              <a:rPr lang="zh-CN" altLang="en-US" sz="2200">
                <a:sym typeface="+mn-ea"/>
              </a:rPr>
              <a:t>性变化</a:t>
            </a:r>
            <a:r>
              <a:rPr lang="zh-CN" altLang="en-US" sz="2200"/>
              <a:t>；</a:t>
            </a:r>
            <a:r>
              <a:rPr lang="en-US" altLang="zh-CN" sz="2200">
                <a:sym typeface="+mn-ea"/>
              </a:rPr>
              <a:t>8.11.9</a:t>
            </a:r>
            <a:r>
              <a:rPr lang="zh-CN" altLang="en-US" sz="2200">
                <a:sym typeface="+mn-ea"/>
              </a:rPr>
              <a:t>因</a:t>
            </a:r>
            <a:r>
              <a:rPr lang="zh-CN" altLang="en-US" sz="2200">
                <a:solidFill>
                  <a:srgbClr val="FF0000"/>
                </a:solidFill>
                <a:sym typeface="+mn-ea"/>
              </a:rPr>
              <a:t>非承包人的原因</a:t>
            </a:r>
            <a:r>
              <a:rPr lang="zh-CN" altLang="en-US" sz="2200">
                <a:sym typeface="+mn-ea"/>
              </a:rPr>
              <a:t>发生下列事件</a:t>
            </a:r>
            <a:r>
              <a:rPr lang="zh-CN" altLang="en-US" sz="2200"/>
              <a:t>）</a:t>
            </a:r>
            <a:endParaRPr lang="zh-CN" altLang="en-US" sz="2200"/>
          </a:p>
          <a:p>
            <a:r>
              <a:rPr lang="en-US" altLang="zh-CN" sz="2800"/>
              <a:t>8.11.15</a:t>
            </a:r>
            <a:r>
              <a:rPr lang="zh-CN" altLang="en-US" sz="2800"/>
              <a:t>因发承包双方中的任</a:t>
            </a:r>
            <a:r>
              <a:rPr lang="zh-CN" altLang="en-US" sz="2800">
                <a:solidFill>
                  <a:srgbClr val="FF0000"/>
                </a:solidFill>
              </a:rPr>
              <a:t>一方原因</a:t>
            </a:r>
            <a:r>
              <a:rPr lang="zh-CN" altLang="en-US" sz="2800"/>
              <a:t>引起工期延误，且在</a:t>
            </a:r>
            <a:r>
              <a:rPr lang="zh-CN" altLang="en-US" sz="2800">
                <a:solidFill>
                  <a:srgbClr val="00B050"/>
                </a:solidFill>
              </a:rPr>
              <a:t>延长的工期内</a:t>
            </a:r>
            <a:r>
              <a:rPr lang="zh-CN" altLang="en-US" sz="2800"/>
              <a:t>发生</a:t>
            </a:r>
            <a:r>
              <a:rPr lang="zh-CN" altLang="en-US" sz="2800">
                <a:solidFill>
                  <a:srgbClr val="00B050"/>
                </a:solidFill>
              </a:rPr>
              <a:t>不可抗力事件</a:t>
            </a:r>
            <a:r>
              <a:rPr lang="zh-CN" altLang="en-US" sz="2800"/>
              <a:t>的，不可抗力事件产生的损失应由引起工期延误的</a:t>
            </a:r>
            <a:r>
              <a:rPr lang="zh-CN" altLang="en-US" sz="2800">
                <a:solidFill>
                  <a:srgbClr val="00B050"/>
                </a:solidFill>
              </a:rPr>
              <a:t>责任方承担</a:t>
            </a:r>
            <a:r>
              <a:rPr lang="zh-CN" altLang="en-US" sz="2800"/>
              <a:t>。</a:t>
            </a:r>
            <a:endParaRPr lang="zh-CN" altLang="en-US" sz="2800"/>
          </a:p>
          <a:p>
            <a:r>
              <a:rPr lang="zh-CN" altLang="en-US" sz="2800"/>
              <a:t>发承包双方对工期延误</a:t>
            </a:r>
            <a:r>
              <a:rPr lang="zh-CN" altLang="en-US" sz="2800">
                <a:solidFill>
                  <a:srgbClr val="00B050"/>
                </a:solidFill>
              </a:rPr>
              <a:t>均有责任</a:t>
            </a:r>
            <a:r>
              <a:rPr lang="zh-CN" altLang="en-US" sz="2800"/>
              <a:t>，且在延长的工期内发生不可抗力事件的，可按双方责任</a:t>
            </a:r>
            <a:r>
              <a:rPr lang="zh-CN" altLang="en-US" sz="2800">
                <a:solidFill>
                  <a:srgbClr val="00B050"/>
                </a:solidFill>
              </a:rPr>
              <a:t>分担比例</a:t>
            </a:r>
            <a:r>
              <a:rPr lang="zh-CN" altLang="en-US" sz="2800"/>
              <a:t>承担相应责任。在</a:t>
            </a:r>
            <a:r>
              <a:rPr lang="zh-CN" altLang="en-US" sz="2800">
                <a:solidFill>
                  <a:srgbClr val="FF0000"/>
                </a:solidFill>
              </a:rPr>
              <a:t>合同工期内</a:t>
            </a:r>
            <a:r>
              <a:rPr lang="zh-CN" altLang="en-US" sz="2800">
                <a:solidFill>
                  <a:srgbClr val="00B050"/>
                </a:solidFill>
              </a:rPr>
              <a:t>发生不可抗力事件</a:t>
            </a:r>
            <a:r>
              <a:rPr lang="zh-CN" altLang="en-US" sz="2800"/>
              <a:t>的，按照本标准第</a:t>
            </a:r>
            <a:r>
              <a:rPr lang="en-US" altLang="zh-CN" sz="2800"/>
              <a:t>8.11.9</a:t>
            </a:r>
            <a:r>
              <a:rPr lang="zh-CN" altLang="en-US" sz="2800"/>
              <a:t>条、第</a:t>
            </a:r>
            <a:r>
              <a:rPr lang="en-US" altLang="zh-CN" sz="2800"/>
              <a:t>8.11.12</a:t>
            </a:r>
            <a:r>
              <a:rPr lang="zh-CN" altLang="en-US" sz="2800"/>
              <a:t>条的规定执行。</a:t>
            </a:r>
            <a:endParaRPr lang="zh-CN" altLang="en-US" sz="2800"/>
          </a:p>
          <a:p>
            <a:r>
              <a:rPr lang="zh-CN" altLang="en-US" sz="2200"/>
              <a:t>（</a:t>
            </a:r>
            <a:r>
              <a:rPr lang="en-US" altLang="zh-CN" sz="2200">
                <a:sym typeface="+mn-ea"/>
              </a:rPr>
              <a:t>8.11.9</a:t>
            </a:r>
            <a:r>
              <a:rPr lang="zh-CN" altLang="en-US" sz="2200">
                <a:sym typeface="+mn-ea"/>
              </a:rPr>
              <a:t>因</a:t>
            </a:r>
            <a:r>
              <a:rPr lang="zh-CN" altLang="en-US" sz="2200">
                <a:solidFill>
                  <a:srgbClr val="FF0000"/>
                </a:solidFill>
                <a:sym typeface="+mn-ea"/>
              </a:rPr>
              <a:t>非承包人的原因</a:t>
            </a:r>
            <a:r>
              <a:rPr lang="zh-CN" altLang="en-US" sz="2200">
                <a:sym typeface="+mn-ea"/>
              </a:rPr>
              <a:t>发生下列事件</a:t>
            </a:r>
            <a:endParaRPr lang="zh-CN" altLang="en-US" sz="2200">
              <a:sym typeface="+mn-ea"/>
            </a:endParaRPr>
          </a:p>
          <a:p>
            <a:r>
              <a:rPr lang="en-US" altLang="zh-CN" sz="2200">
                <a:sym typeface="+mn-ea"/>
              </a:rPr>
              <a:t>8.11.12</a:t>
            </a:r>
            <a:r>
              <a:rPr lang="zh-CN" altLang="en-US" sz="2200">
                <a:sym typeface="+mn-ea"/>
              </a:rPr>
              <a:t>除合同约定发包人购买</a:t>
            </a:r>
            <a:r>
              <a:rPr lang="zh-CN" altLang="en-US" sz="2200">
                <a:solidFill>
                  <a:srgbClr val="FF0000"/>
                </a:solidFill>
                <a:sym typeface="+mn-ea"/>
              </a:rPr>
              <a:t>工程一切险</a:t>
            </a:r>
            <a:r>
              <a:rPr lang="zh-CN" altLang="en-US" sz="2200">
                <a:sym typeface="+mn-ea"/>
              </a:rPr>
              <a:t>及第</a:t>
            </a:r>
            <a:r>
              <a:rPr lang="zh-CN" altLang="en-US" sz="2200">
                <a:solidFill>
                  <a:srgbClr val="FF0000"/>
                </a:solidFill>
                <a:sym typeface="+mn-ea"/>
              </a:rPr>
              <a:t>三者责任险</a:t>
            </a:r>
            <a:r>
              <a:rPr lang="zh-CN" altLang="en-US" sz="2200">
                <a:sym typeface="+mn-ea"/>
              </a:rPr>
              <a:t>和</a:t>
            </a:r>
            <a:r>
              <a:rPr lang="en-US" altLang="zh-CN" sz="2200">
                <a:sym typeface="+mn-ea"/>
              </a:rPr>
              <a:t>(</a:t>
            </a:r>
            <a:r>
              <a:rPr lang="zh-CN" altLang="en-US" sz="2200">
                <a:sym typeface="+mn-ea"/>
              </a:rPr>
              <a:t>或</a:t>
            </a:r>
            <a:r>
              <a:rPr lang="en-US" altLang="zh-CN" sz="2200">
                <a:sym typeface="+mn-ea"/>
              </a:rPr>
              <a:t>)</a:t>
            </a:r>
            <a:r>
              <a:rPr lang="zh-CN" altLang="en-US" sz="2200">
                <a:sym typeface="+mn-ea"/>
              </a:rPr>
              <a:t>合同另有约定外，因</a:t>
            </a:r>
            <a:r>
              <a:rPr lang="zh-CN" altLang="en-US" sz="2200">
                <a:solidFill>
                  <a:srgbClr val="FF0000"/>
                </a:solidFill>
                <a:sym typeface="+mn-ea"/>
              </a:rPr>
              <a:t>不可抗力事件</a:t>
            </a:r>
            <a:r>
              <a:rPr lang="zh-CN" altLang="en-US" sz="2200">
                <a:sym typeface="+mn-ea"/>
              </a:rPr>
              <a:t>引起</a:t>
            </a:r>
            <a:r>
              <a:rPr lang="zh-CN" altLang="en-US" sz="2200"/>
              <a:t>）</a:t>
            </a:r>
            <a:endParaRPr lang="zh-CN" altLang="en-US" sz="22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8.11.16</a:t>
            </a:r>
            <a:r>
              <a:rPr lang="zh-CN" altLang="en-US">
                <a:solidFill>
                  <a:srgbClr val="FF0000"/>
                </a:solidFill>
              </a:rPr>
              <a:t>合同约定</a:t>
            </a:r>
            <a:r>
              <a:rPr lang="zh-CN" altLang="en-US"/>
              <a:t>发包人负责购买</a:t>
            </a:r>
            <a:r>
              <a:rPr lang="zh-CN" altLang="en-US">
                <a:solidFill>
                  <a:srgbClr val="00B050"/>
                </a:solidFill>
              </a:rPr>
              <a:t>工程一切险</a:t>
            </a:r>
            <a:r>
              <a:rPr lang="zh-CN" altLang="en-US"/>
              <a:t>及</a:t>
            </a:r>
            <a:r>
              <a:rPr lang="zh-CN" altLang="en-US">
                <a:solidFill>
                  <a:srgbClr val="00B050"/>
                </a:solidFill>
              </a:rPr>
              <a:t>第三者责任险</a:t>
            </a:r>
            <a:r>
              <a:rPr lang="zh-CN" altLang="en-US"/>
              <a:t>，且</a:t>
            </a:r>
            <a:r>
              <a:rPr lang="zh-CN" altLang="en-US">
                <a:solidFill>
                  <a:srgbClr val="00B050"/>
                </a:solidFill>
              </a:rPr>
              <a:t>保险范围</a:t>
            </a:r>
            <a:r>
              <a:rPr lang="zh-CN" altLang="en-US"/>
              <a:t>包括相关的施工机具、人</a:t>
            </a:r>
            <a:r>
              <a:rPr lang="zh-CN" altLang="en-US"/>
              <a:t>员伤亡的，如发生本标准第</a:t>
            </a:r>
            <a:r>
              <a:rPr lang="en-US" altLang="zh-CN"/>
              <a:t>8.11.12</a:t>
            </a:r>
            <a:r>
              <a:rPr lang="zh-CN" altLang="en-US"/>
              <a:t>条规定的事件，发承包双方应按下列原则承担相应损失和增加</a:t>
            </a:r>
            <a:r>
              <a:rPr lang="zh-CN" altLang="en-US"/>
              <a:t>费用：</a:t>
            </a:r>
            <a:endParaRPr lang="zh-CN" altLang="en-US"/>
          </a:p>
          <a:p>
            <a:r>
              <a:rPr lang="en-US" altLang="zh-CN"/>
              <a:t>1</a:t>
            </a:r>
            <a:r>
              <a:rPr lang="zh-CN" altLang="en-US"/>
              <a:t>发包人按合同约定购买工程令切险及第三者责任险的，承包人可通过发包人按</a:t>
            </a:r>
            <a:r>
              <a:rPr lang="zh-CN" altLang="en-US">
                <a:solidFill>
                  <a:srgbClr val="FF0000"/>
                </a:solidFill>
              </a:rPr>
              <a:t>保险条款</a:t>
            </a:r>
            <a:r>
              <a:rPr lang="en-US" altLang="zh-CN"/>
              <a:t>向</a:t>
            </a:r>
            <a:r>
              <a:rPr lang="en-US" altLang="zh-CN">
                <a:solidFill>
                  <a:srgbClr val="FF0000"/>
                </a:solidFill>
              </a:rPr>
              <a:t>保险人</a:t>
            </a:r>
            <a:r>
              <a:rPr lang="zh-CN" altLang="en-US"/>
              <a:t>理赔本标准第</a:t>
            </a:r>
            <a:r>
              <a:rPr lang="en-US" altLang="zh-CN"/>
              <a:t>8.11.12</a:t>
            </a:r>
            <a:r>
              <a:rPr lang="zh-CN" altLang="en-US"/>
              <a:t>条第</a:t>
            </a:r>
            <a:r>
              <a:rPr lang="en-US" altLang="zh-CN"/>
              <a:t>1</a:t>
            </a:r>
            <a:r>
              <a:rPr lang="zh-CN" altLang="en-US"/>
              <a:t>款</a:t>
            </a:r>
            <a:r>
              <a:rPr lang="en-US" altLang="zh-CN">
                <a:sym typeface="+mn-ea"/>
              </a:rPr>
              <a:t>~</a:t>
            </a:r>
            <a:r>
              <a:rPr lang="zh-CN" altLang="en-US"/>
              <a:t>第</a:t>
            </a:r>
            <a:r>
              <a:rPr lang="en-US" altLang="zh-CN"/>
              <a:t>4</a:t>
            </a:r>
            <a:r>
              <a:rPr lang="zh-CN" altLang="en-US"/>
              <a:t>款规定的相应损失和增加的费用，保险条款规定</a:t>
            </a:r>
            <a:r>
              <a:rPr lang="zh-CN" altLang="en-US">
                <a:solidFill>
                  <a:srgbClr val="FF0000"/>
                </a:solidFill>
              </a:rPr>
              <a:t>免赔额部分</a:t>
            </a:r>
            <a:r>
              <a:rPr lang="zh-CN" altLang="en-US"/>
              <a:t>和</a:t>
            </a:r>
            <a:r>
              <a:rPr lang="zh-CN" altLang="en-US">
                <a:solidFill>
                  <a:srgbClr val="FF0000"/>
                </a:solidFill>
              </a:rPr>
              <a:t>超出理赔部分</a:t>
            </a:r>
            <a:r>
              <a:rPr lang="zh-CN" altLang="en-US"/>
              <a:t>的相应损失和增加的费用应按本标准第</a:t>
            </a:r>
            <a:r>
              <a:rPr lang="en-US" altLang="zh-CN"/>
              <a:t>8.11.12</a:t>
            </a:r>
            <a:r>
              <a:rPr lang="zh-CN" altLang="en-US"/>
              <a:t>条的规定由发承包</a:t>
            </a:r>
            <a:r>
              <a:rPr lang="zh-CN" altLang="en-US">
                <a:solidFill>
                  <a:srgbClr val="FF0000"/>
                </a:solidFill>
              </a:rPr>
              <a:t>双方相应承担</a:t>
            </a:r>
            <a:r>
              <a:rPr lang="zh-CN" altLang="en-US"/>
              <a:t>；</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2</a:t>
            </a:r>
            <a:r>
              <a:rPr lang="zh-CN" altLang="en-US">
                <a:sym typeface="+mn-ea"/>
              </a:rPr>
              <a:t>发包人</a:t>
            </a:r>
            <a:r>
              <a:rPr lang="zh-CN" altLang="en-US">
                <a:solidFill>
                  <a:srgbClr val="FF0000"/>
                </a:solidFill>
                <a:sym typeface="+mn-ea"/>
              </a:rPr>
              <a:t>未按合同约定</a:t>
            </a:r>
            <a:r>
              <a:rPr lang="zh-CN" altLang="en-US">
                <a:sym typeface="+mn-ea"/>
              </a:rPr>
              <a:t>购实工程一切险及第三者责任险或购买的保险</a:t>
            </a:r>
            <a:r>
              <a:rPr lang="zh-CN" altLang="en-US">
                <a:solidFill>
                  <a:srgbClr val="00B050"/>
                </a:solidFill>
                <a:sym typeface="+mn-ea"/>
              </a:rPr>
              <a:t>未生效</a:t>
            </a:r>
            <a:r>
              <a:rPr lang="zh-CN" altLang="en-US">
                <a:sym typeface="+mn-ea"/>
              </a:rPr>
              <a:t>的，按本条第</a:t>
            </a:r>
            <a:r>
              <a:rPr lang="en-US" altLang="zh-CN">
                <a:sym typeface="+mn-ea"/>
              </a:rPr>
              <a:t>1</a:t>
            </a:r>
            <a:r>
              <a:rPr lang="zh-CN" altLang="en-US">
                <a:sym typeface="+mn-ea"/>
              </a:rPr>
              <a:t>款规定的承包人可通过发包人按相关</a:t>
            </a:r>
            <a:r>
              <a:rPr lang="zh-CN" altLang="en-US">
                <a:solidFill>
                  <a:srgbClr val="00B050"/>
                </a:solidFill>
                <a:sym typeface="+mn-ea"/>
              </a:rPr>
              <a:t>保险条款</a:t>
            </a:r>
            <a:r>
              <a:rPr lang="zh-CN" altLang="en-US">
                <a:sym typeface="+mn-ea"/>
              </a:rPr>
              <a:t>向</a:t>
            </a:r>
            <a:r>
              <a:rPr lang="zh-CN" altLang="en-US">
                <a:solidFill>
                  <a:srgbClr val="00B050"/>
                </a:solidFill>
                <a:sym typeface="+mn-ea"/>
              </a:rPr>
              <a:t>保险人</a:t>
            </a:r>
            <a:r>
              <a:rPr lang="zh-CN" altLang="en-US">
                <a:sym typeface="+mn-ea"/>
              </a:rPr>
              <a:t>理赔的相应损失和费用应由</a:t>
            </a:r>
            <a:r>
              <a:rPr lang="zh-CN" altLang="en-US">
                <a:solidFill>
                  <a:srgbClr val="FF0000"/>
                </a:solidFill>
                <a:sym typeface="+mn-ea"/>
              </a:rPr>
              <a:t>发包人承担</a:t>
            </a:r>
            <a:r>
              <a:rPr lang="zh-CN" altLang="en-US">
                <a:sym typeface="+mn-ea"/>
              </a:rPr>
              <a:t>，按相关保险条款</a:t>
            </a:r>
            <a:r>
              <a:rPr lang="zh-CN" altLang="en-US">
                <a:solidFill>
                  <a:srgbClr val="00B050"/>
                </a:solidFill>
                <a:sym typeface="+mn-ea"/>
              </a:rPr>
              <a:t>免赔额部分</a:t>
            </a:r>
            <a:r>
              <a:rPr lang="zh-CN" altLang="en-US">
                <a:sym typeface="+mn-ea"/>
              </a:rPr>
              <a:t>和</a:t>
            </a:r>
            <a:r>
              <a:rPr lang="zh-CN" altLang="en-US">
                <a:solidFill>
                  <a:srgbClr val="00B050"/>
                </a:solidFill>
                <a:sym typeface="+mn-ea"/>
              </a:rPr>
              <a:t>超出理赔部分</a:t>
            </a:r>
            <a:r>
              <a:rPr lang="zh-CN" altLang="en-US">
                <a:sym typeface="+mn-ea"/>
              </a:rPr>
              <a:t>的相应损失和增加费用应按本标准第</a:t>
            </a:r>
            <a:r>
              <a:rPr lang="en-US" altLang="zh-CN">
                <a:sym typeface="+mn-ea"/>
              </a:rPr>
              <a:t>8.11.12</a:t>
            </a:r>
            <a:r>
              <a:rPr lang="zh-CN" altLang="en-US">
                <a:sym typeface="+mn-ea"/>
              </a:rPr>
              <a:t>条的规定由发承包</a:t>
            </a:r>
            <a:r>
              <a:rPr lang="zh-CN" altLang="en-US">
                <a:solidFill>
                  <a:srgbClr val="FF0000"/>
                </a:solidFill>
                <a:sym typeface="+mn-ea"/>
              </a:rPr>
              <a:t>双方相应承担。</a:t>
            </a:r>
            <a:endParaRPr lang="zh-CN" altLang="en-US">
              <a:solidFill>
                <a:srgbClr val="FF0000"/>
              </a:solidFill>
            </a:endParaRPr>
          </a:p>
          <a:p>
            <a:endParaRPr lang="zh-CN" altLang="en-US">
              <a:solidFill>
                <a:srgbClr val="FF0000"/>
              </a:solidFill>
            </a:endParaRPr>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8.11.17</a:t>
            </a:r>
            <a:r>
              <a:rPr lang="zh-CN" altLang="en-US"/>
              <a:t>因发生</a:t>
            </a:r>
            <a:r>
              <a:rPr lang="zh-CN" altLang="en-US">
                <a:solidFill>
                  <a:srgbClr val="FF0000"/>
                </a:solidFill>
              </a:rPr>
              <a:t>提前竣工</a:t>
            </a:r>
            <a:r>
              <a:rPr lang="en-US" altLang="zh-CN">
                <a:solidFill>
                  <a:srgbClr val="FF0000"/>
                </a:solidFill>
              </a:rPr>
              <a:t>(</a:t>
            </a:r>
            <a:r>
              <a:rPr lang="zh-CN" altLang="en-US">
                <a:solidFill>
                  <a:srgbClr val="FF0000"/>
                </a:solidFill>
              </a:rPr>
              <a:t>赶工</a:t>
            </a:r>
            <a:r>
              <a:rPr lang="en-US" altLang="zh-CN">
                <a:solidFill>
                  <a:srgbClr val="FF0000"/>
                </a:solidFill>
              </a:rPr>
              <a:t>)</a:t>
            </a:r>
            <a:r>
              <a:rPr lang="zh-CN" altLang="en-US">
                <a:solidFill>
                  <a:srgbClr val="FF0000"/>
                </a:solidFill>
              </a:rPr>
              <a:t>事件</a:t>
            </a:r>
            <a:r>
              <a:rPr lang="zh-CN" altLang="en-US"/>
              <a:t>引起的工程索赔，发承包双方可按下列原则承担相应费用，并调整合同价格和工期：</a:t>
            </a:r>
            <a:endParaRPr lang="zh-CN" altLang="en-US"/>
          </a:p>
          <a:p>
            <a:r>
              <a:rPr lang="en-US" altLang="zh-CN"/>
              <a:t>1</a:t>
            </a:r>
            <a:r>
              <a:rPr lang="zh-CN" altLang="en-US">
                <a:solidFill>
                  <a:srgbClr val="FF0000"/>
                </a:solidFill>
              </a:rPr>
              <a:t>发包人要求</a:t>
            </a:r>
            <a:r>
              <a:rPr lang="zh-CN" altLang="en-US"/>
              <a:t>合同工程提前竣工的，承包人应制定合理的加快工程进度的措施并修订进度计划，经发包人同意后实施，由此增加的</a:t>
            </a:r>
            <a:r>
              <a:rPr lang="zh-CN" altLang="en-US">
                <a:solidFill>
                  <a:srgbClr val="00B050"/>
                </a:solidFill>
              </a:rPr>
              <a:t>提前竣工费用</a:t>
            </a:r>
            <a:r>
              <a:rPr lang="en-US" altLang="zh-CN"/>
              <a:t>(</a:t>
            </a:r>
            <a:r>
              <a:rPr lang="zh-CN" altLang="en-US"/>
              <a:t>赶工补偿</a:t>
            </a:r>
            <a:r>
              <a:rPr lang="en-US" altLang="zh-CN"/>
              <a:t>)</a:t>
            </a:r>
            <a:r>
              <a:rPr lang="zh-CN" altLang="en-US"/>
              <a:t>应由</a:t>
            </a:r>
            <a:r>
              <a:rPr lang="zh-CN" altLang="en-US">
                <a:solidFill>
                  <a:srgbClr val="00B050"/>
                </a:solidFill>
              </a:rPr>
              <a:t>发包人承担</a:t>
            </a:r>
            <a:r>
              <a:rPr lang="zh-CN" altLang="en-US"/>
              <a:t>；</a:t>
            </a:r>
            <a:endParaRPr lang="zh-CN" altLang="en-US"/>
          </a:p>
          <a:p>
            <a:r>
              <a:rPr lang="en-US" altLang="zh-CN"/>
              <a:t>2</a:t>
            </a:r>
            <a:r>
              <a:rPr lang="zh-CN" altLang="en-US">
                <a:solidFill>
                  <a:srgbClr val="FF0000"/>
                </a:solidFill>
              </a:rPr>
              <a:t>非发包人要求</a:t>
            </a:r>
            <a:r>
              <a:rPr lang="zh-CN" altLang="en-US"/>
              <a:t>，因承包人原因</a:t>
            </a:r>
            <a:r>
              <a:rPr lang="zh-CN" altLang="en-US">
                <a:solidFill>
                  <a:srgbClr val="00B050"/>
                </a:solidFill>
              </a:rPr>
              <a:t>自行提前竣工</a:t>
            </a:r>
            <a:r>
              <a:rPr lang="zh-CN" altLang="en-US"/>
              <a:t>的，应征得发包人的同意，由此</a:t>
            </a:r>
            <a:r>
              <a:rPr lang="zh-CN" altLang="en-US">
                <a:solidFill>
                  <a:srgbClr val="00B050"/>
                </a:solidFill>
              </a:rPr>
              <a:t>增加的费用</a:t>
            </a:r>
            <a:r>
              <a:rPr lang="zh-CN" altLang="en-US"/>
              <a:t>应由</a:t>
            </a:r>
            <a:r>
              <a:rPr lang="zh-CN" altLang="en-US">
                <a:solidFill>
                  <a:srgbClr val="00B050"/>
                </a:solidFill>
              </a:rPr>
              <a:t>承包人承担</a:t>
            </a:r>
            <a:r>
              <a:rPr lang="zh-CN" altLang="en-US"/>
              <a:t>。</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700"/>
              <a:t>8.11.18</a:t>
            </a:r>
            <a:r>
              <a:rPr lang="zh-CN" altLang="en-US" sz="2700"/>
              <a:t>因</a:t>
            </a:r>
            <a:r>
              <a:rPr lang="zh-CN" altLang="en-US" sz="2700">
                <a:solidFill>
                  <a:srgbClr val="FF0000"/>
                </a:solidFill>
              </a:rPr>
              <a:t>承包人原因</a:t>
            </a:r>
            <a:r>
              <a:rPr lang="zh-CN" altLang="en-US" sz="2700"/>
              <a:t>发生下列事件，引起工期延误和</a:t>
            </a:r>
            <a:r>
              <a:rPr lang="en-US" altLang="zh-CN" sz="2700"/>
              <a:t>(</a:t>
            </a:r>
            <a:r>
              <a:rPr lang="zh-CN" altLang="en-US" sz="2700"/>
              <a:t>或</a:t>
            </a:r>
            <a:r>
              <a:rPr lang="en-US" altLang="zh-CN" sz="2700"/>
              <a:t>)</a:t>
            </a:r>
            <a:r>
              <a:rPr lang="zh-CN" altLang="en-US" sz="2700"/>
              <a:t>给发包人造成经济损失的，</a:t>
            </a:r>
            <a:r>
              <a:rPr lang="zh-CN" altLang="en-US" sz="2700">
                <a:solidFill>
                  <a:srgbClr val="00B050"/>
                </a:solidFill>
              </a:rPr>
              <a:t>发包人</a:t>
            </a:r>
            <a:r>
              <a:rPr lang="zh-CN" altLang="en-US" sz="2700"/>
              <a:t>可根据工期受影响延误的时间和</a:t>
            </a:r>
            <a:r>
              <a:rPr lang="en-US" altLang="zh-CN" sz="2700"/>
              <a:t>(</a:t>
            </a:r>
            <a:r>
              <a:rPr lang="zh-CN" altLang="en-US" sz="2700"/>
              <a:t>或</a:t>
            </a:r>
            <a:r>
              <a:rPr lang="en-US" altLang="zh-CN" sz="2700"/>
              <a:t>)</a:t>
            </a:r>
            <a:r>
              <a:rPr lang="zh-CN" altLang="en-US" sz="2700"/>
              <a:t>经济损失，提出下列一项或多项</a:t>
            </a:r>
            <a:r>
              <a:rPr lang="zh-CN" altLang="en-US" sz="2700">
                <a:solidFill>
                  <a:srgbClr val="00B050"/>
                </a:solidFill>
              </a:rPr>
              <a:t>索赔</a:t>
            </a:r>
            <a:r>
              <a:rPr lang="zh-CN" altLang="en-US" sz="2700"/>
              <a:t>：</a:t>
            </a:r>
            <a:endParaRPr lang="zh-CN" altLang="en-US" sz="2700"/>
          </a:p>
          <a:p>
            <a:r>
              <a:rPr lang="en-US" altLang="zh-CN" sz="2700"/>
              <a:t>1</a:t>
            </a:r>
            <a:r>
              <a:rPr lang="zh-CN" altLang="en-US" sz="2700"/>
              <a:t>承包人未尽承包义务、未按合同约定执行发包人的工程指令等引起发包人发生的</a:t>
            </a:r>
            <a:r>
              <a:rPr lang="zh-CN" altLang="en-US" sz="2700">
                <a:solidFill>
                  <a:srgbClr val="00B050"/>
                </a:solidFill>
              </a:rPr>
              <a:t>额外费用或额外支出</a:t>
            </a:r>
            <a:r>
              <a:rPr lang="zh-CN" altLang="en-US" sz="2700"/>
              <a:t>；</a:t>
            </a:r>
            <a:endParaRPr lang="zh-CN" altLang="en-US" sz="2700"/>
          </a:p>
          <a:p>
            <a:r>
              <a:rPr lang="en-US" altLang="zh-CN" sz="2700"/>
              <a:t>2</a:t>
            </a:r>
            <a:r>
              <a:rPr lang="zh-CN" altLang="en-US" sz="2700"/>
              <a:t>承包人不按合同要求履行对发包人提供材料、专业分包工程、直接发包的专业工程的</a:t>
            </a:r>
            <a:r>
              <a:rPr lang="zh-CN" altLang="en-US" sz="2700">
                <a:solidFill>
                  <a:srgbClr val="00B050"/>
                </a:solidFill>
              </a:rPr>
              <a:t>总承包服务</a:t>
            </a:r>
            <a:r>
              <a:rPr lang="zh-CN" altLang="en-US" sz="2700"/>
              <a:t>造成发包人的损失；</a:t>
            </a:r>
            <a:endParaRPr lang="zh-CN" altLang="en-US" sz="2700"/>
          </a:p>
          <a:p>
            <a:r>
              <a:rPr lang="en-US" altLang="zh-CN" sz="2700"/>
              <a:t>3</a:t>
            </a:r>
            <a:r>
              <a:rPr lang="zh-CN" altLang="en-US" sz="2700"/>
              <a:t>承包人责任事件造成的发包人向政府部门</a:t>
            </a:r>
            <a:r>
              <a:rPr lang="zh-CN" altLang="en-US" sz="2700">
                <a:solidFill>
                  <a:srgbClr val="00B050"/>
                </a:solidFill>
              </a:rPr>
              <a:t>缴纳的罚款</a:t>
            </a:r>
            <a:r>
              <a:rPr lang="zh-CN" altLang="en-US" sz="2700"/>
              <a:t>或向</a:t>
            </a:r>
            <a:r>
              <a:rPr lang="zh-CN" altLang="en-US" sz="2700">
                <a:solidFill>
                  <a:srgbClr val="00B050"/>
                </a:solidFill>
              </a:rPr>
              <a:t>第三方的赔偿费用</a:t>
            </a:r>
            <a:r>
              <a:rPr lang="zh-CN" altLang="en-US" sz="2700"/>
              <a:t>；</a:t>
            </a:r>
            <a:endParaRPr lang="zh-CN" altLang="en-US" sz="2700"/>
          </a:p>
          <a:p>
            <a:r>
              <a:rPr lang="en-US" altLang="zh-CN" sz="2700"/>
              <a:t>4</a:t>
            </a:r>
            <a:r>
              <a:rPr lang="zh-CN" altLang="en-US" sz="2700"/>
              <a:t>承包人原因引起合同工程发生</a:t>
            </a:r>
            <a:r>
              <a:rPr lang="zh-CN" altLang="en-US" sz="2700">
                <a:solidFill>
                  <a:srgbClr val="00B050"/>
                </a:solidFill>
              </a:rPr>
              <a:t>误期</a:t>
            </a:r>
            <a:r>
              <a:rPr lang="zh-CN" altLang="en-US" sz="2700"/>
              <a:t>造成发包人的损失；</a:t>
            </a:r>
            <a:endParaRPr lang="zh-CN" altLang="en-US" sz="2700"/>
          </a:p>
          <a:p>
            <a:r>
              <a:rPr lang="en-US" altLang="zh-CN" sz="2700"/>
              <a:t>5</a:t>
            </a:r>
            <a:r>
              <a:rPr lang="zh-CN" altLang="en-US" sz="2700"/>
              <a:t>承包人完成的工程</a:t>
            </a:r>
            <a:r>
              <a:rPr lang="zh-CN" altLang="en-US" sz="2700">
                <a:solidFill>
                  <a:srgbClr val="00B050"/>
                </a:solidFill>
              </a:rPr>
              <a:t>质量</a:t>
            </a:r>
            <a:r>
              <a:rPr lang="zh-CN" altLang="en-US" sz="2700"/>
              <a:t>不符合合同约定要求引起发包人的损失；</a:t>
            </a:r>
            <a:endParaRPr lang="zh-CN" altLang="en-US" sz="2700"/>
          </a:p>
          <a:p>
            <a:r>
              <a:rPr lang="en-US" altLang="zh-CN" sz="2700"/>
              <a:t>6</a:t>
            </a:r>
            <a:r>
              <a:rPr lang="zh-CN" altLang="en-US" sz="2700"/>
              <a:t>发包人可举证的上述费用之外的其他损失。</a:t>
            </a:r>
            <a:endParaRPr lang="zh-CN" altLang="en-US" sz="27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8.11.19</a:t>
            </a:r>
            <a:r>
              <a:rPr lang="zh-CN" altLang="en-US"/>
              <a:t>因</a:t>
            </a:r>
            <a:r>
              <a:rPr lang="zh-CN" altLang="en-US">
                <a:solidFill>
                  <a:srgbClr val="FF0000"/>
                </a:solidFill>
              </a:rPr>
              <a:t>承包人原因</a:t>
            </a:r>
            <a:r>
              <a:rPr lang="zh-CN" altLang="en-US"/>
              <a:t>引起发包人的损失，</a:t>
            </a:r>
            <a:r>
              <a:rPr lang="zh-CN" altLang="en-US">
                <a:solidFill>
                  <a:srgbClr val="FF0000"/>
                </a:solidFill>
              </a:rPr>
              <a:t>发包人</a:t>
            </a:r>
            <a:r>
              <a:rPr lang="zh-CN" altLang="en-US"/>
              <a:t>可选择下列一项或多项方式</a:t>
            </a:r>
            <a:r>
              <a:rPr lang="zh-CN" altLang="en-US">
                <a:solidFill>
                  <a:srgbClr val="FF0000"/>
                </a:solidFill>
              </a:rPr>
              <a:t>获得补偿</a:t>
            </a:r>
            <a:r>
              <a:rPr lang="zh-CN" altLang="en-US"/>
              <a:t>：</a:t>
            </a:r>
            <a:endParaRPr lang="zh-CN" altLang="en-US"/>
          </a:p>
          <a:p>
            <a:r>
              <a:rPr lang="en-US" altLang="zh-CN"/>
              <a:t>1</a:t>
            </a:r>
            <a:r>
              <a:rPr lang="zh-CN" altLang="en-US"/>
              <a:t>延长质量缺陷</a:t>
            </a:r>
            <a:r>
              <a:rPr lang="zh-CN" altLang="en-US">
                <a:solidFill>
                  <a:srgbClr val="00B050"/>
                </a:solidFill>
              </a:rPr>
              <a:t>保修期限</a:t>
            </a:r>
            <a:r>
              <a:rPr lang="zh-CN" altLang="en-US"/>
              <a:t>；</a:t>
            </a:r>
            <a:endParaRPr lang="zh-CN" altLang="en-US"/>
          </a:p>
          <a:p>
            <a:r>
              <a:rPr lang="en-US" altLang="zh-CN"/>
              <a:t>2</a:t>
            </a:r>
            <a:r>
              <a:rPr lang="zh-CN" altLang="en-US"/>
              <a:t>要求承包人支付受影响发生的</a:t>
            </a:r>
            <a:r>
              <a:rPr lang="zh-CN" altLang="en-US">
                <a:solidFill>
                  <a:srgbClr val="00B050"/>
                </a:solidFill>
              </a:rPr>
              <a:t>额外费用</a:t>
            </a:r>
            <a:r>
              <a:rPr lang="zh-CN" altLang="en-US"/>
              <a:t>；</a:t>
            </a:r>
            <a:endParaRPr lang="zh-CN" altLang="en-US"/>
          </a:p>
          <a:p>
            <a:r>
              <a:rPr lang="en-US" altLang="zh-CN"/>
              <a:t>3</a:t>
            </a:r>
            <a:r>
              <a:rPr lang="zh-CN" altLang="en-US"/>
              <a:t>要求承包人支付</a:t>
            </a:r>
            <a:r>
              <a:rPr lang="zh-CN" altLang="en-US">
                <a:solidFill>
                  <a:srgbClr val="00B050"/>
                </a:solidFill>
              </a:rPr>
              <a:t>误期赔偿费</a:t>
            </a:r>
            <a:r>
              <a:rPr lang="zh-CN" altLang="en-US"/>
              <a:t>；</a:t>
            </a:r>
            <a:endParaRPr lang="zh-CN" altLang="en-US"/>
          </a:p>
          <a:p>
            <a:r>
              <a:rPr lang="en-US" altLang="zh-CN"/>
              <a:t>4</a:t>
            </a:r>
            <a:r>
              <a:rPr lang="zh-CN" altLang="en-US"/>
              <a:t>要求承包人按合同的约定支付</a:t>
            </a:r>
            <a:r>
              <a:rPr lang="zh-CN" altLang="en-US">
                <a:solidFill>
                  <a:srgbClr val="00B050"/>
                </a:solidFill>
              </a:rPr>
              <a:t>违约金</a:t>
            </a:r>
            <a:r>
              <a:rPr lang="zh-CN" altLang="en-US"/>
              <a:t>。</a:t>
            </a:r>
            <a:endParaRPr lang="zh-CN" altLang="en-US"/>
          </a:p>
          <a:p>
            <a:r>
              <a:rPr lang="en-US" altLang="zh-CN"/>
              <a:t>8.11.20</a:t>
            </a:r>
            <a:r>
              <a:rPr lang="zh-CN" altLang="en-US"/>
              <a:t>发承包双方均应采取措施避免和减少因索赔事件引起的</a:t>
            </a:r>
            <a:r>
              <a:rPr lang="zh-CN" altLang="en-US">
                <a:solidFill>
                  <a:srgbClr val="FF0000"/>
                </a:solidFill>
              </a:rPr>
              <a:t>损失扩大</a:t>
            </a:r>
            <a:r>
              <a:rPr lang="zh-CN" altLang="en-US"/>
              <a:t>，应采取措施的一方当事人不采取积极措施引起损失扩大的，应对</a:t>
            </a:r>
            <a:r>
              <a:rPr lang="zh-CN" altLang="en-US">
                <a:solidFill>
                  <a:srgbClr val="FF0000"/>
                </a:solidFill>
              </a:rPr>
              <a:t>扩大的损失</a:t>
            </a:r>
            <a:r>
              <a:rPr lang="zh-CN" altLang="en-US"/>
              <a:t>承担责任。</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9</a:t>
            </a:r>
            <a:r>
              <a:rPr lang="zh-CN" altLang="en-US">
                <a:solidFill>
                  <a:srgbClr val="FF0000"/>
                </a:solidFill>
                <a:sym typeface="+mn-ea"/>
              </a:rPr>
              <a:t>合同价款期中支付</a:t>
            </a:r>
            <a:endParaRPr lang="zh-CN" altLang="en-US">
              <a:solidFill>
                <a:srgbClr val="FF0000"/>
              </a:solidFill>
            </a:endParaRPr>
          </a:p>
          <a:p>
            <a:r>
              <a:rPr lang="en-US" altLang="zh-CN">
                <a:sym typeface="+mn-ea"/>
              </a:rPr>
              <a:t>9.1.1</a:t>
            </a:r>
            <a:r>
              <a:rPr lang="zh-CN" altLang="en-US">
                <a:sym typeface="+mn-ea"/>
              </a:rPr>
              <a:t>发承包双方应依据合同约定的期中价款支付方式，按规定程序办理</a:t>
            </a:r>
            <a:r>
              <a:rPr lang="zh-CN" altLang="en-US">
                <a:solidFill>
                  <a:srgbClr val="00B050"/>
                </a:solidFill>
                <a:sym typeface="+mn-ea"/>
              </a:rPr>
              <a:t>每月或每阶段</a:t>
            </a:r>
            <a:r>
              <a:rPr lang="zh-CN" altLang="en-US">
                <a:sym typeface="+mn-ea"/>
              </a:rPr>
              <a:t>应支付价款的</a:t>
            </a:r>
            <a:r>
              <a:rPr lang="zh-CN" altLang="en-US">
                <a:sym typeface="+mn-ea"/>
              </a:rPr>
              <a:t>申请、核对及支付。</a:t>
            </a:r>
            <a:endParaRPr lang="zh-CN" altLang="en-US"/>
          </a:p>
          <a:p>
            <a:r>
              <a:rPr lang="en-US" altLang="zh-CN"/>
              <a:t>9.1.7</a:t>
            </a:r>
            <a:r>
              <a:rPr lang="zh-CN" altLang="en-US"/>
              <a:t>已完工程</a:t>
            </a:r>
            <a:r>
              <a:rPr lang="zh-CN" altLang="en-US">
                <a:solidFill>
                  <a:srgbClr val="00B050"/>
                </a:solidFill>
              </a:rPr>
              <a:t>总值</a:t>
            </a:r>
            <a:r>
              <a:rPr lang="zh-CN" altLang="en-US"/>
              <a:t>的支付额度、</a:t>
            </a:r>
            <a:r>
              <a:rPr lang="zh-CN" altLang="en-US">
                <a:solidFill>
                  <a:srgbClr val="00B050"/>
                </a:solidFill>
              </a:rPr>
              <a:t>预付款</a:t>
            </a:r>
            <a:r>
              <a:rPr lang="zh-CN" altLang="en-US"/>
              <a:t>的扣回价款应按合同约定确定。</a:t>
            </a:r>
            <a:endParaRPr lang="zh-CN" altLang="en-US"/>
          </a:p>
          <a:p>
            <a:r>
              <a:rPr lang="zh-CN" altLang="en-US"/>
              <a:t>合同未约定工程总值支付比例的，支付比例不宜低于</a:t>
            </a:r>
            <a:r>
              <a:rPr lang="zh-CN" altLang="en-US">
                <a:solidFill>
                  <a:srgbClr val="FF0000"/>
                </a:solidFill>
              </a:rPr>
              <a:t>累计完成工程总值的</a:t>
            </a:r>
            <a:r>
              <a:rPr lang="en-US" altLang="zh-CN">
                <a:solidFill>
                  <a:srgbClr val="FF0000"/>
                </a:solidFill>
              </a:rPr>
              <a:t>80%</a:t>
            </a:r>
            <a:r>
              <a:rPr lang="en-US" altLang="zh-CN"/>
              <a:t>,</a:t>
            </a:r>
            <a:r>
              <a:rPr lang="zh-CN" altLang="en-US">
                <a:solidFill>
                  <a:srgbClr val="00B050"/>
                </a:solidFill>
              </a:rPr>
              <a:t>预付款的扣回</a:t>
            </a:r>
            <a:r>
              <a:rPr lang="zh-CN" altLang="en-US"/>
              <a:t>应符合本标准第</a:t>
            </a:r>
            <a:r>
              <a:rPr lang="en-US" altLang="zh-CN"/>
              <a:t>9.2.6条的规定，</a:t>
            </a:r>
            <a:r>
              <a:rPr lang="en-US" altLang="zh-CN">
                <a:solidFill>
                  <a:srgbClr val="00B050"/>
                </a:solidFill>
              </a:rPr>
              <a:t>安全生产措施费预付款</a:t>
            </a:r>
            <a:r>
              <a:rPr lang="zh-CN" altLang="en-US"/>
              <a:t>应符合本标准第</a:t>
            </a:r>
            <a:r>
              <a:rPr lang="en-US" altLang="zh-CN"/>
              <a:t>9.3.2</a:t>
            </a:r>
            <a:r>
              <a:rPr lang="zh-CN" altLang="en-US"/>
              <a:t>条的规定。</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9.1.9</a:t>
            </a:r>
            <a:r>
              <a:rPr lang="zh-CN" altLang="en-US"/>
              <a:t>发承包双方在各期应付工程价款中应包括承包人按</a:t>
            </a:r>
            <a:r>
              <a:rPr lang="zh-CN" altLang="en-US">
                <a:solidFill>
                  <a:srgbClr val="00B050"/>
                </a:solidFill>
              </a:rPr>
              <a:t>合同约定</a:t>
            </a:r>
            <a:r>
              <a:rPr lang="zh-CN" altLang="en-US"/>
              <a:t>需支付给建筑</a:t>
            </a:r>
            <a:r>
              <a:rPr lang="zh-CN" altLang="en-US">
                <a:solidFill>
                  <a:srgbClr val="FF0000"/>
                </a:solidFill>
              </a:rPr>
              <a:t>工人的工资</a:t>
            </a:r>
            <a:r>
              <a:rPr lang="zh-CN" altLang="en-US"/>
              <a:t>，工程价款支付证书中应按合同约定的比例，若</a:t>
            </a:r>
            <a:r>
              <a:rPr lang="zh-CN" altLang="en-US">
                <a:solidFill>
                  <a:srgbClr val="00B050"/>
                </a:solidFill>
              </a:rPr>
              <a:t>合同未约定</a:t>
            </a:r>
            <a:r>
              <a:rPr lang="zh-CN" altLang="en-US"/>
              <a:t>的可按发承包</a:t>
            </a:r>
            <a:r>
              <a:rPr lang="zh-CN" altLang="en-US">
                <a:solidFill>
                  <a:srgbClr val="00B050"/>
                </a:solidFill>
              </a:rPr>
              <a:t>双方商定</a:t>
            </a:r>
            <a:r>
              <a:rPr lang="zh-CN" altLang="en-US"/>
              <a:t>的比例或按当期累计完成分部分项工程价款占合同工程分部分项工程总价款的比例，计算并单独列出当期应支付的建筑</a:t>
            </a:r>
            <a:r>
              <a:rPr lang="zh-CN" altLang="en-US">
                <a:solidFill>
                  <a:srgbClr val="00B050"/>
                </a:solidFill>
              </a:rPr>
              <a:t>工人工资价款</a:t>
            </a:r>
            <a:r>
              <a:rPr lang="zh-CN" altLang="en-US"/>
              <a:t>，承包人应按合同及相关规定的时间、程序和方法支付</a:t>
            </a:r>
            <a:r>
              <a:rPr lang="zh-CN" altLang="en-US">
                <a:solidFill>
                  <a:srgbClr val="00B050"/>
                </a:solidFill>
              </a:rPr>
              <a:t>建筑工人工资</a:t>
            </a:r>
            <a:r>
              <a:rPr lang="zh-CN" altLang="en-US"/>
              <a:t>，不得挪作他用。</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pPr algn="ctr"/>
            <a:r>
              <a:rPr lang="zh-CN" altLang="en-US">
                <a:solidFill>
                  <a:srgbClr val="0070C0"/>
                </a:solidFill>
              </a:rPr>
              <a:t>《保障农民工工资支付条例》（国令第</a:t>
            </a:r>
            <a:r>
              <a:rPr lang="en-US" altLang="zh-CN">
                <a:solidFill>
                  <a:srgbClr val="0070C0"/>
                </a:solidFill>
              </a:rPr>
              <a:t>724</a:t>
            </a:r>
            <a:r>
              <a:rPr lang="zh-CN" altLang="en-US">
                <a:solidFill>
                  <a:srgbClr val="0070C0"/>
                </a:solidFill>
              </a:rPr>
              <a:t>号）</a:t>
            </a:r>
            <a:endParaRPr lang="zh-CN" altLang="en-US">
              <a:solidFill>
                <a:srgbClr val="0070C0"/>
              </a:solidFill>
            </a:endParaRPr>
          </a:p>
          <a:p>
            <a:pPr algn="ctr"/>
            <a:r>
              <a:rPr lang="zh-CN" altLang="en-US">
                <a:solidFill>
                  <a:srgbClr val="0070C0"/>
                </a:solidFill>
              </a:rPr>
              <a:t>（</a:t>
            </a:r>
            <a:r>
              <a:rPr lang="en-US" altLang="zh-CN">
                <a:solidFill>
                  <a:srgbClr val="0070C0"/>
                </a:solidFill>
              </a:rPr>
              <a:t>2020</a:t>
            </a:r>
            <a:r>
              <a:rPr lang="zh-CN" altLang="en-US">
                <a:solidFill>
                  <a:srgbClr val="0070C0"/>
                </a:solidFill>
              </a:rPr>
              <a:t>年</a:t>
            </a:r>
            <a:r>
              <a:rPr lang="en-US" altLang="zh-CN">
                <a:solidFill>
                  <a:srgbClr val="0070C0"/>
                </a:solidFill>
              </a:rPr>
              <a:t>5</a:t>
            </a:r>
            <a:r>
              <a:rPr lang="zh-CN" altLang="en-US">
                <a:solidFill>
                  <a:srgbClr val="0070C0"/>
                </a:solidFill>
              </a:rPr>
              <a:t>月</a:t>
            </a:r>
            <a:r>
              <a:rPr lang="en-US" altLang="zh-CN">
                <a:solidFill>
                  <a:srgbClr val="0070C0"/>
                </a:solidFill>
              </a:rPr>
              <a:t>1</a:t>
            </a:r>
            <a:r>
              <a:rPr lang="zh-CN" altLang="en-US">
                <a:solidFill>
                  <a:srgbClr val="0070C0"/>
                </a:solidFill>
              </a:rPr>
              <a:t>日起施行）</a:t>
            </a:r>
            <a:endParaRPr lang="zh-CN" altLang="en-US">
              <a:solidFill>
                <a:srgbClr val="0070C0"/>
              </a:solidFill>
            </a:endParaRPr>
          </a:p>
          <a:p>
            <a:r>
              <a:rPr lang="zh-CN" altLang="en-US"/>
              <a:t>第二十四条建设单位应当向施工单位提供工程款</a:t>
            </a:r>
            <a:r>
              <a:rPr lang="zh-CN" altLang="en-US">
                <a:solidFill>
                  <a:srgbClr val="00B050"/>
                </a:solidFill>
              </a:rPr>
              <a:t>支付担保</a:t>
            </a:r>
            <a:r>
              <a:rPr lang="zh-CN" altLang="en-US"/>
              <a:t>。</a:t>
            </a:r>
            <a:endParaRPr lang="zh-CN" altLang="en-US"/>
          </a:p>
          <a:p>
            <a:r>
              <a:rPr lang="zh-CN" altLang="en-US"/>
              <a:t>建设单位与施工总承包单位依法订立书面工程施工合同，应当约定工程款计量周期、工程款进度结算办法以及</a:t>
            </a:r>
            <a:r>
              <a:rPr lang="zh-CN" altLang="en-US">
                <a:solidFill>
                  <a:srgbClr val="00B050"/>
                </a:solidFill>
              </a:rPr>
              <a:t>人工费用</a:t>
            </a:r>
            <a:r>
              <a:rPr lang="zh-CN" altLang="en-US"/>
              <a:t>拨付周期，并按照保障农民工工资按时足额支付的要求约定人工费用。人工费用</a:t>
            </a:r>
            <a:r>
              <a:rPr lang="zh-CN" altLang="en-US">
                <a:solidFill>
                  <a:srgbClr val="00B050"/>
                </a:solidFill>
              </a:rPr>
              <a:t>拨付周期</a:t>
            </a:r>
            <a:r>
              <a:rPr lang="zh-CN" altLang="en-US">
                <a:solidFill>
                  <a:srgbClr val="FF0000"/>
                </a:solidFill>
              </a:rPr>
              <a:t>不得超过</a:t>
            </a:r>
            <a:r>
              <a:rPr lang="en-US" altLang="zh-CN">
                <a:solidFill>
                  <a:srgbClr val="FF0000"/>
                </a:solidFill>
              </a:rPr>
              <a:t>1</a:t>
            </a:r>
            <a:r>
              <a:rPr lang="zh-CN" altLang="en-US">
                <a:solidFill>
                  <a:srgbClr val="FF0000"/>
                </a:solidFill>
              </a:rPr>
              <a:t>个月</a:t>
            </a:r>
            <a:r>
              <a:rPr lang="zh-CN" altLang="en-US"/>
              <a:t>。</a:t>
            </a:r>
            <a:endParaRPr lang="zh-CN" altLang="en-US"/>
          </a:p>
          <a:p>
            <a:r>
              <a:rPr lang="zh-CN" altLang="en-US"/>
              <a:t>第二十九条因建设单位未按照合同约定及时拨付工程款导致农民工工资</a:t>
            </a:r>
            <a:r>
              <a:rPr lang="zh-CN" altLang="en-US">
                <a:solidFill>
                  <a:srgbClr val="FF0000"/>
                </a:solidFill>
              </a:rPr>
              <a:t>拖欠</a:t>
            </a:r>
            <a:r>
              <a:rPr lang="zh-CN" altLang="en-US"/>
              <a:t>的，建设单位应当以</a:t>
            </a:r>
            <a:r>
              <a:rPr lang="zh-CN" altLang="en-US">
                <a:solidFill>
                  <a:srgbClr val="00B050"/>
                </a:solidFill>
              </a:rPr>
              <a:t>未结清的工程款</a:t>
            </a:r>
            <a:r>
              <a:rPr lang="zh-CN" altLang="en-US"/>
              <a:t>为限</a:t>
            </a:r>
            <a:r>
              <a:rPr lang="zh-CN" altLang="en-US">
                <a:solidFill>
                  <a:srgbClr val="FF0000"/>
                </a:solidFill>
              </a:rPr>
              <a:t>先行垫付</a:t>
            </a:r>
            <a:r>
              <a:rPr lang="zh-CN" altLang="en-US"/>
              <a:t>被拖欠的农民工工资。</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9.2</a:t>
            </a:r>
            <a:r>
              <a:rPr lang="zh-CN" altLang="en-US">
                <a:solidFill>
                  <a:srgbClr val="FF0000"/>
                </a:solidFill>
              </a:rPr>
              <a:t>预付款</a:t>
            </a:r>
            <a:endParaRPr lang="zh-CN" altLang="en-US">
              <a:solidFill>
                <a:srgbClr val="FF0000"/>
              </a:solidFill>
            </a:endParaRPr>
          </a:p>
          <a:p>
            <a:r>
              <a:rPr lang="en-US" altLang="zh-CN"/>
              <a:t>9.2.1</a:t>
            </a:r>
            <a:r>
              <a:rPr lang="zh-CN" altLang="en-US"/>
              <a:t>发包人应按合同约定向承包人支付预付款，且</a:t>
            </a:r>
            <a:r>
              <a:rPr lang="zh-CN" altLang="en-US">
                <a:solidFill>
                  <a:srgbClr val="FF0000"/>
                </a:solidFill>
              </a:rPr>
              <a:t>不应</a:t>
            </a:r>
            <a:r>
              <a:rPr lang="zh-CN" altLang="en-US"/>
              <a:t>向承包人收取预付款的</a:t>
            </a:r>
            <a:r>
              <a:rPr lang="zh-CN" altLang="en-US">
                <a:solidFill>
                  <a:srgbClr val="FF0000"/>
                </a:solidFill>
              </a:rPr>
              <a:t>利息</a:t>
            </a:r>
            <a:r>
              <a:rPr lang="zh-CN" altLang="en-US"/>
              <a:t>。承包人应将预</a:t>
            </a:r>
            <a:r>
              <a:rPr lang="zh-CN" altLang="en-US"/>
              <a:t>付款专用于合同工程，可用于为履行合同而预先采购材料、租赁或采购相关施工机具、搭设现场临时设</a:t>
            </a:r>
            <a:r>
              <a:rPr lang="zh-CN" altLang="en-US"/>
              <a:t>施、组织施工人员进场等工程施工前发生的必要费用。</a:t>
            </a:r>
            <a:endParaRPr lang="zh-CN" altLang="en-US"/>
          </a:p>
          <a:p>
            <a:r>
              <a:rPr lang="en-US" altLang="zh-CN"/>
              <a:t>9.2.2</a:t>
            </a:r>
            <a:r>
              <a:rPr lang="zh-CN" altLang="en-US"/>
              <a:t>合同工程的</a:t>
            </a:r>
            <a:r>
              <a:rPr lang="zh-CN" altLang="en-US">
                <a:solidFill>
                  <a:srgbClr val="00B050"/>
                </a:solidFill>
              </a:rPr>
              <a:t>预付款金额</a:t>
            </a:r>
            <a:r>
              <a:rPr lang="zh-CN" altLang="en-US"/>
              <a:t>可依据合同约定按合同价款及预付款支付比例计算确定。</a:t>
            </a:r>
            <a:endParaRPr lang="zh-CN" altLang="en-US"/>
          </a:p>
          <a:p>
            <a:r>
              <a:rPr lang="zh-CN" altLang="en-US"/>
              <a:t>预付款支付比例应符合国家及省级、行业</a:t>
            </a:r>
            <a:r>
              <a:rPr lang="zh-CN" altLang="en-US">
                <a:solidFill>
                  <a:srgbClr val="00B050"/>
                </a:solidFill>
              </a:rPr>
              <a:t>有关部门的规定</a:t>
            </a:r>
            <a:r>
              <a:rPr lang="zh-CN" altLang="en-US"/>
              <a:t>，</a:t>
            </a:r>
            <a:r>
              <a:rPr lang="zh-CN" altLang="en-US">
                <a:solidFill>
                  <a:srgbClr val="00B050"/>
                </a:solidFill>
              </a:rPr>
              <a:t>预付款</a:t>
            </a:r>
            <a:r>
              <a:rPr lang="zh-CN" altLang="en-US"/>
              <a:t>计算依据的合同价款应</a:t>
            </a:r>
            <a:r>
              <a:rPr lang="zh-CN" altLang="en-US">
                <a:solidFill>
                  <a:srgbClr val="FF0000"/>
                </a:solidFill>
              </a:rPr>
              <a:t>扣除</a:t>
            </a:r>
            <a:r>
              <a:rPr lang="zh-CN" altLang="en-US"/>
              <a:t>合同总价所包含的</a:t>
            </a:r>
            <a:r>
              <a:rPr lang="zh-CN" altLang="en-US">
                <a:solidFill>
                  <a:srgbClr val="00B050"/>
                </a:solidFill>
              </a:rPr>
              <a:t>暂列金额</a:t>
            </a:r>
            <a:r>
              <a:rPr lang="zh-CN" altLang="en-US"/>
              <a:t>、</a:t>
            </a:r>
            <a:r>
              <a:rPr lang="zh-CN" altLang="en-US">
                <a:solidFill>
                  <a:srgbClr val="00B050"/>
                </a:solidFill>
              </a:rPr>
              <a:t>计日工</a:t>
            </a:r>
            <a:r>
              <a:rPr lang="zh-CN" altLang="en-US"/>
              <a:t>价款及</a:t>
            </a:r>
            <a:r>
              <a:rPr lang="zh-CN" altLang="en-US">
                <a:solidFill>
                  <a:srgbClr val="FF0000"/>
                </a:solidFill>
              </a:rPr>
              <a:t>专业工程暂估价</a:t>
            </a:r>
            <a:r>
              <a:rPr lang="zh-CN" altLang="en-US"/>
              <a:t>。</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9.2.3</a:t>
            </a:r>
            <a:r>
              <a:rPr lang="zh-CN" altLang="en-US">
                <a:solidFill>
                  <a:srgbClr val="00B050"/>
                </a:solidFill>
              </a:rPr>
              <a:t>跨年度</a:t>
            </a:r>
            <a:r>
              <a:rPr lang="zh-CN" altLang="en-US"/>
              <a:t>实施的</a:t>
            </a:r>
            <a:r>
              <a:rPr lang="zh-CN" altLang="en-US">
                <a:solidFill>
                  <a:srgbClr val="00B050"/>
                </a:solidFill>
              </a:rPr>
              <a:t>重大工程</a:t>
            </a:r>
            <a:r>
              <a:rPr lang="zh-CN" altLang="en-US"/>
              <a:t>的</a:t>
            </a:r>
            <a:r>
              <a:rPr lang="zh-CN" altLang="en-US">
                <a:solidFill>
                  <a:srgbClr val="00B050"/>
                </a:solidFill>
              </a:rPr>
              <a:t>预付款</a:t>
            </a:r>
            <a:r>
              <a:rPr lang="zh-CN" altLang="en-US"/>
              <a:t>，可按已获发包人批准的承包人施工组织设计及年度工程进度计划、合同清单的合同价款等，</a:t>
            </a:r>
            <a:r>
              <a:rPr lang="zh-CN" altLang="en-US">
                <a:solidFill>
                  <a:srgbClr val="00B050"/>
                </a:solidFill>
              </a:rPr>
              <a:t>分解</a:t>
            </a:r>
            <a:r>
              <a:rPr lang="zh-CN" altLang="en-US"/>
              <a:t>形成符合本标准第</a:t>
            </a:r>
            <a:r>
              <a:rPr lang="en-US" altLang="zh-CN"/>
              <a:t>9.2.2</a:t>
            </a:r>
            <a:r>
              <a:rPr lang="zh-CN" altLang="en-US"/>
              <a:t>条规定的相应年度计划中应完成工程的</a:t>
            </a:r>
            <a:r>
              <a:rPr lang="zh-CN" altLang="en-US">
                <a:solidFill>
                  <a:srgbClr val="00B050"/>
                </a:solidFill>
              </a:rPr>
              <a:t>合同价款总额</a:t>
            </a:r>
            <a:r>
              <a:rPr lang="zh-CN" altLang="en-US"/>
              <a:t>，并按合同约定的预付款支付比例</a:t>
            </a:r>
            <a:r>
              <a:rPr lang="zh-CN" altLang="en-US">
                <a:solidFill>
                  <a:srgbClr val="FF0000"/>
                </a:solidFill>
              </a:rPr>
              <a:t>逐年预付</a:t>
            </a:r>
            <a:r>
              <a:rPr lang="zh-CN" altLang="en-US"/>
              <a:t>。</a:t>
            </a:r>
            <a:endParaRPr lang="zh-CN" altLang="en-US"/>
          </a:p>
          <a:p>
            <a:r>
              <a:rPr lang="en-US" altLang="zh-CN"/>
              <a:t>9.2.4</a:t>
            </a:r>
            <a:r>
              <a:rPr lang="zh-CN" altLang="en-US"/>
              <a:t>承包人应在合同约定时间内将预付款支付申请提交给发包人审核，发包人应在收到支付申请后按合同约定的时间完成审核并向承包人支付预付款。发包人</a:t>
            </a:r>
            <a:r>
              <a:rPr lang="zh-CN" altLang="en-US">
                <a:solidFill>
                  <a:srgbClr val="FF0000"/>
                </a:solidFill>
              </a:rPr>
              <a:t>不按</a:t>
            </a:r>
            <a:r>
              <a:rPr lang="zh-CN" altLang="en-US"/>
              <a:t>合同约定时间支付预付款的，承包人可</a:t>
            </a:r>
            <a:r>
              <a:rPr lang="zh-CN" altLang="en-US">
                <a:solidFill>
                  <a:srgbClr val="FF0000"/>
                </a:solidFill>
              </a:rPr>
              <a:t>催告</a:t>
            </a:r>
            <a:r>
              <a:rPr lang="zh-CN" altLang="en-US"/>
              <a:t>发包人预付，发包人在催告后的约定时间内仍不按要求预付的，承包人有权</a:t>
            </a:r>
            <a:r>
              <a:rPr lang="zh-CN" altLang="en-US">
                <a:solidFill>
                  <a:srgbClr val="FF0000"/>
                </a:solidFill>
              </a:rPr>
              <a:t>暂停施工</a:t>
            </a:r>
            <a:r>
              <a:rPr lang="zh-CN" altLang="en-US"/>
              <a:t>，并按本标准第</a:t>
            </a:r>
            <a:r>
              <a:rPr lang="en-US" altLang="zh-CN"/>
              <a:t>8.11.9</a:t>
            </a:r>
            <a:r>
              <a:rPr lang="zh-CN" altLang="en-US"/>
              <a:t>条第</a:t>
            </a:r>
            <a:r>
              <a:rPr lang="en-US" altLang="zh-CN"/>
              <a:t>6</a:t>
            </a:r>
            <a:r>
              <a:rPr lang="zh-CN" altLang="en-US"/>
              <a:t>款的规定向发包人</a:t>
            </a:r>
            <a:r>
              <a:rPr lang="zh-CN" altLang="en-US">
                <a:solidFill>
                  <a:srgbClr val="00B050"/>
                </a:solidFill>
              </a:rPr>
              <a:t>提出索赔</a:t>
            </a:r>
            <a:r>
              <a:rPr lang="zh-CN" altLang="en-US"/>
              <a:t>，发包人应承担</a:t>
            </a:r>
            <a:r>
              <a:rPr lang="zh-CN" altLang="en-US">
                <a:solidFill>
                  <a:srgbClr val="00B050"/>
                </a:solidFill>
              </a:rPr>
              <a:t>违约责任</a:t>
            </a:r>
            <a:r>
              <a:rPr lang="zh-CN" altLang="en-US"/>
              <a:t>。</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9.2.5</a:t>
            </a:r>
            <a:r>
              <a:rPr lang="zh-CN" altLang="en-US"/>
              <a:t>如合同约定承包人需提供</a:t>
            </a:r>
            <a:r>
              <a:rPr lang="zh-CN" altLang="en-US">
                <a:solidFill>
                  <a:srgbClr val="FF0000"/>
                </a:solidFill>
              </a:rPr>
              <a:t>预付款保函</a:t>
            </a:r>
            <a:r>
              <a:rPr lang="zh-CN" altLang="en-US"/>
              <a:t>的，发包人应按合同约定在承包人提供预付款保函后支付</a:t>
            </a:r>
            <a:r>
              <a:rPr lang="zh-CN" altLang="en-US"/>
              <a:t>预付款，预付款保函的保证金应与预付款金额一致。</a:t>
            </a:r>
            <a:endParaRPr lang="zh-CN" altLang="en-US"/>
          </a:p>
          <a:p>
            <a:r>
              <a:rPr lang="en-US" altLang="zh-CN"/>
              <a:t>9.2.6</a:t>
            </a:r>
            <a:r>
              <a:rPr lang="zh-CN" altLang="en-US">
                <a:solidFill>
                  <a:srgbClr val="00B050"/>
                </a:solidFill>
              </a:rPr>
              <a:t>预付款</a:t>
            </a:r>
            <a:r>
              <a:rPr lang="zh-CN" altLang="en-US"/>
              <a:t>应按合同约定在履行过程</a:t>
            </a:r>
            <a:r>
              <a:rPr lang="zh-CN" altLang="en-US">
                <a:solidFill>
                  <a:srgbClr val="00B050"/>
                </a:solidFill>
              </a:rPr>
              <a:t>扣回</a:t>
            </a:r>
            <a:r>
              <a:rPr lang="zh-CN" altLang="en-US"/>
              <a:t>，合同没约定或约定不明的，可选择当累计完成工程总值达到合同总价的一定比例后一次扣回或分次扣回的方式。</a:t>
            </a:r>
            <a:endParaRPr lang="zh-CN" altLang="en-US"/>
          </a:p>
          <a:p>
            <a:r>
              <a:rPr lang="zh-CN" altLang="en-US"/>
              <a:t>选择分次扣回方式的，预付款可从每一个支付期应支付给承包人的工程</a:t>
            </a:r>
            <a:r>
              <a:rPr lang="zh-CN" altLang="en-US">
                <a:solidFill>
                  <a:srgbClr val="00B050"/>
                </a:solidFill>
              </a:rPr>
              <a:t>进度款</a:t>
            </a:r>
            <a:r>
              <a:rPr lang="zh-CN" altLang="en-US"/>
              <a:t>或</a:t>
            </a:r>
            <a:r>
              <a:rPr lang="zh-CN" altLang="en-US">
                <a:solidFill>
                  <a:srgbClr val="FF0000"/>
                </a:solidFill>
              </a:rPr>
              <a:t>施工过程结算</a:t>
            </a:r>
            <a:r>
              <a:rPr lang="zh-CN" altLang="en-US"/>
              <a:t>款中按比例</a:t>
            </a:r>
            <a:r>
              <a:rPr lang="zh-CN" altLang="en-US">
                <a:solidFill>
                  <a:srgbClr val="00B050"/>
                </a:solidFill>
              </a:rPr>
              <a:t>扣回</a:t>
            </a:r>
            <a:r>
              <a:rPr lang="zh-CN" altLang="en-US"/>
              <a:t>，直到扣回的金额达到合同约定的预付款金额为止。</a:t>
            </a:r>
            <a:endParaRPr lang="zh-CN" altLang="en-US"/>
          </a:p>
          <a:p>
            <a:r>
              <a:rPr lang="zh-CN" altLang="en-US"/>
              <a:t>提前</a:t>
            </a:r>
            <a:r>
              <a:rPr lang="zh-CN" altLang="en-US">
                <a:solidFill>
                  <a:srgbClr val="00B050"/>
                </a:solidFill>
              </a:rPr>
              <a:t>解除</a:t>
            </a:r>
            <a:r>
              <a:rPr lang="zh-CN" altLang="en-US"/>
              <a:t>合同的，</a:t>
            </a:r>
            <a:r>
              <a:rPr lang="zh-CN" altLang="en-US">
                <a:solidFill>
                  <a:srgbClr val="00B050"/>
                </a:solidFill>
              </a:rPr>
              <a:t>尚未扣回</a:t>
            </a:r>
            <a:r>
              <a:rPr lang="zh-CN" altLang="en-US"/>
              <a:t>的预付款应在合同终止</a:t>
            </a:r>
            <a:r>
              <a:rPr lang="zh-CN" altLang="en-US">
                <a:solidFill>
                  <a:srgbClr val="00B050"/>
                </a:solidFill>
              </a:rPr>
              <a:t>结算时全部扣回</a:t>
            </a:r>
            <a:r>
              <a:rPr lang="zh-CN" altLang="en-US"/>
              <a:t>。</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9.3</a:t>
            </a:r>
            <a:r>
              <a:rPr lang="en-US" altLang="zh-CN">
                <a:solidFill>
                  <a:srgbClr val="FF0000"/>
                </a:solidFill>
              </a:rPr>
              <a:t>安全生产措施费</a:t>
            </a:r>
            <a:endParaRPr lang="zh-CN" altLang="en-US"/>
          </a:p>
          <a:p>
            <a:r>
              <a:rPr lang="en-US" altLang="zh-CN"/>
              <a:t>9.3.1</a:t>
            </a:r>
            <a:r>
              <a:rPr lang="zh-CN" altLang="en-US">
                <a:solidFill>
                  <a:srgbClr val="00B050"/>
                </a:solidFill>
              </a:rPr>
              <a:t>措施项目</a:t>
            </a:r>
            <a:r>
              <a:rPr lang="zh-CN" altLang="en-US"/>
              <a:t>清单中的安全生产措施费包括的内容和使用范围，应符合合同约定和国家及省级、行</a:t>
            </a:r>
            <a:r>
              <a:rPr lang="zh-CN" altLang="en-US"/>
              <a:t>业主管部门有关文件及工程量计算标准的规定。</a:t>
            </a:r>
            <a:endParaRPr lang="zh-CN" altLang="en-US"/>
          </a:p>
          <a:p>
            <a:r>
              <a:rPr lang="en-US" altLang="zh-CN"/>
              <a:t>9.3.2</a:t>
            </a:r>
            <a:r>
              <a:rPr lang="zh-CN" altLang="en-US"/>
              <a:t>发包人应在工程</a:t>
            </a:r>
            <a:r>
              <a:rPr lang="zh-CN" altLang="en-US">
                <a:solidFill>
                  <a:srgbClr val="FF0000"/>
                </a:solidFill>
              </a:rPr>
              <a:t>开工后</a:t>
            </a:r>
            <a:r>
              <a:rPr lang="en-US" altLang="zh-CN">
                <a:solidFill>
                  <a:srgbClr val="FF0000"/>
                </a:solidFill>
              </a:rPr>
              <a:t>28</a:t>
            </a:r>
            <a:r>
              <a:rPr lang="zh-CN" altLang="en-US">
                <a:solidFill>
                  <a:srgbClr val="FF0000"/>
                </a:solidFill>
              </a:rPr>
              <a:t>天内</a:t>
            </a:r>
            <a:r>
              <a:rPr lang="zh-CN" altLang="en-US"/>
              <a:t>预付不低于安全生产措施费</a:t>
            </a:r>
            <a:r>
              <a:rPr lang="zh-CN" altLang="en-US">
                <a:solidFill>
                  <a:srgbClr val="FF0000"/>
                </a:solidFill>
              </a:rPr>
              <a:t>总额的</a:t>
            </a:r>
            <a:r>
              <a:rPr lang="en-US" altLang="zh-CN">
                <a:solidFill>
                  <a:srgbClr val="FF0000"/>
                </a:solidFill>
              </a:rPr>
              <a:t>50%</a:t>
            </a:r>
            <a:r>
              <a:rPr lang="zh-CN" altLang="en-US"/>
              <a:t>给承包人，其余部分应按照提前安排的原则进行分解，并与工程</a:t>
            </a:r>
            <a:r>
              <a:rPr lang="zh-CN" altLang="en-US">
                <a:solidFill>
                  <a:srgbClr val="FF0000"/>
                </a:solidFill>
              </a:rPr>
              <a:t>进度款</a:t>
            </a:r>
            <a:r>
              <a:rPr lang="zh-CN" altLang="en-US"/>
              <a:t>同期支付。</a:t>
            </a:r>
            <a:endParaRPr lang="zh-CN" altLang="en-US"/>
          </a:p>
          <a:p>
            <a:r>
              <a:rPr lang="zh-CN" altLang="en-US"/>
              <a:t>对</a:t>
            </a:r>
            <a:r>
              <a:rPr lang="zh-CN" altLang="en-US">
                <a:solidFill>
                  <a:srgbClr val="00B050"/>
                </a:solidFill>
              </a:rPr>
              <a:t>跨年度</a:t>
            </a:r>
            <a:r>
              <a:rPr lang="zh-CN" altLang="en-US"/>
              <a:t>实施的重大工程，预付的安全生产措施费总额可</a:t>
            </a:r>
            <a:r>
              <a:rPr lang="zh-CN" altLang="en-US">
                <a:solidFill>
                  <a:srgbClr val="00B050"/>
                </a:solidFill>
              </a:rPr>
              <a:t>按年度</a:t>
            </a:r>
            <a:r>
              <a:rPr lang="zh-CN" altLang="en-US"/>
              <a:t>工程进度计划分解计算。发承包双方在计算应付工程进度款时，</a:t>
            </a:r>
            <a:r>
              <a:rPr lang="zh-CN" altLang="en-US">
                <a:solidFill>
                  <a:srgbClr val="FF0000"/>
                </a:solidFill>
              </a:rPr>
              <a:t>不应扣回</a:t>
            </a:r>
            <a:r>
              <a:rPr lang="zh-CN" altLang="en-US"/>
              <a:t>预付的</a:t>
            </a:r>
            <a:r>
              <a:rPr lang="zh-CN" altLang="en-US">
                <a:solidFill>
                  <a:srgbClr val="00B050"/>
                </a:solidFill>
              </a:rPr>
              <a:t>安全生产措施费</a:t>
            </a:r>
            <a:r>
              <a:rPr lang="zh-CN" altLang="en-US"/>
              <a:t>。</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9.3.3</a:t>
            </a:r>
            <a:r>
              <a:rPr lang="zh-CN" altLang="en-US"/>
              <a:t>发包人</a:t>
            </a:r>
            <a:r>
              <a:rPr lang="zh-CN" altLang="en-US">
                <a:solidFill>
                  <a:srgbClr val="00B050"/>
                </a:solidFill>
              </a:rPr>
              <a:t>未按</a:t>
            </a:r>
            <a:r>
              <a:rPr lang="zh-CN" altLang="en-US"/>
              <a:t>合同约定的时间支付安全生产措施费的，承包人可</a:t>
            </a:r>
            <a:r>
              <a:rPr lang="zh-CN" altLang="en-US">
                <a:solidFill>
                  <a:srgbClr val="00B050"/>
                </a:solidFill>
              </a:rPr>
              <a:t>催告</a:t>
            </a:r>
            <a:r>
              <a:rPr lang="zh-CN" altLang="en-US"/>
              <a:t>发包人支付；发包人在催告后的约定时间内仍未支付的，承包人有权</a:t>
            </a:r>
            <a:r>
              <a:rPr lang="zh-CN" altLang="en-US">
                <a:solidFill>
                  <a:srgbClr val="00B050"/>
                </a:solidFill>
              </a:rPr>
              <a:t>暂停施工</a:t>
            </a:r>
            <a:r>
              <a:rPr lang="zh-CN" altLang="en-US"/>
              <a:t>，发包人应承担</a:t>
            </a:r>
            <a:r>
              <a:rPr lang="zh-CN" altLang="en-US">
                <a:solidFill>
                  <a:srgbClr val="00B050"/>
                </a:solidFill>
              </a:rPr>
              <a:t>违约责任</a:t>
            </a:r>
            <a:r>
              <a:rPr lang="zh-CN" altLang="en-US"/>
              <a:t>。</a:t>
            </a:r>
            <a:endParaRPr lang="zh-CN" altLang="en-US"/>
          </a:p>
          <a:p>
            <a:r>
              <a:rPr lang="en-US" altLang="zh-CN"/>
              <a:t>9.3.4</a:t>
            </a:r>
            <a:r>
              <a:rPr lang="zh-CN" altLang="en-US"/>
              <a:t>承包人对安全生产措施费应</a:t>
            </a:r>
            <a:r>
              <a:rPr lang="zh-CN" altLang="en-US">
                <a:solidFill>
                  <a:srgbClr val="00B050"/>
                </a:solidFill>
              </a:rPr>
              <a:t>专款专用</a:t>
            </a:r>
            <a:r>
              <a:rPr lang="zh-CN" altLang="en-US"/>
              <a:t>，不得挪作他用，并应在财务账目中单独列项备查，否则发</a:t>
            </a:r>
            <a:r>
              <a:rPr lang="zh-CN" altLang="en-US"/>
              <a:t>包人有权责令其限期改正；逾期未改正的，可责令其暂停施工，由此增加的费用和</a:t>
            </a:r>
            <a:r>
              <a:rPr lang="en-US" altLang="zh-CN"/>
              <a:t>(</a:t>
            </a:r>
            <a:r>
              <a:rPr lang="zh-CN" altLang="en-US"/>
              <a:t>或</a:t>
            </a:r>
            <a:r>
              <a:rPr lang="en-US" altLang="zh-CN"/>
              <a:t>)</a:t>
            </a:r>
            <a:r>
              <a:rPr lang="zh-CN" altLang="en-US"/>
              <a:t>延误的工期由承</a:t>
            </a:r>
            <a:r>
              <a:rPr lang="zh-CN" altLang="en-US"/>
              <a:t>包人承担。</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9.4</a:t>
            </a:r>
            <a:r>
              <a:rPr lang="en-US" altLang="zh-CN">
                <a:solidFill>
                  <a:srgbClr val="FF0000"/>
                </a:solidFill>
              </a:rPr>
              <a:t>进度款</a:t>
            </a:r>
            <a:endParaRPr lang="zh-CN" altLang="en-US"/>
          </a:p>
          <a:p>
            <a:r>
              <a:rPr lang="en-US" altLang="zh-CN"/>
              <a:t>9.4.1</a:t>
            </a:r>
            <a:r>
              <a:rPr lang="zh-CN" altLang="en-US"/>
              <a:t>发承包双方应按合同约定的</a:t>
            </a:r>
            <a:r>
              <a:rPr lang="zh-CN" altLang="en-US">
                <a:solidFill>
                  <a:srgbClr val="00B050"/>
                </a:solidFill>
              </a:rPr>
              <a:t>时间</a:t>
            </a:r>
            <a:r>
              <a:rPr lang="zh-CN" altLang="en-US"/>
              <a:t>或工程</a:t>
            </a:r>
            <a:r>
              <a:rPr lang="zh-CN" altLang="en-US">
                <a:solidFill>
                  <a:srgbClr val="00B050"/>
                </a:solidFill>
              </a:rPr>
              <a:t>形象进度</a:t>
            </a:r>
            <a:r>
              <a:rPr lang="zh-CN" altLang="en-US"/>
              <a:t>节点、程序和方法，在每个计量周期进行已完工程进度款计量与支付，计量周期应与支付周期一致。合同中进度款计量周期</a:t>
            </a:r>
            <a:r>
              <a:rPr lang="zh-CN" altLang="en-US">
                <a:solidFill>
                  <a:srgbClr val="00B050"/>
                </a:solidFill>
              </a:rPr>
              <a:t>约定不明</a:t>
            </a:r>
            <a:r>
              <a:rPr lang="zh-CN" altLang="en-US"/>
              <a:t>的，可以</a:t>
            </a:r>
            <a:r>
              <a:rPr lang="zh-CN" altLang="en-US">
                <a:solidFill>
                  <a:srgbClr val="00B050"/>
                </a:solidFill>
              </a:rPr>
              <a:t>月</a:t>
            </a:r>
            <a:r>
              <a:rPr lang="zh-CN" altLang="en-US"/>
              <a:t>为单</a:t>
            </a:r>
            <a:r>
              <a:rPr lang="zh-CN" altLang="en-US"/>
              <a:t>位分期计量与支付。</a:t>
            </a:r>
            <a:endParaRPr lang="zh-CN" altLang="en-US"/>
          </a:p>
          <a:p>
            <a:r>
              <a:rPr lang="en-US" altLang="zh-CN"/>
              <a:t>9.4.2</a:t>
            </a:r>
            <a:r>
              <a:rPr lang="zh-CN" altLang="en-US">
                <a:solidFill>
                  <a:srgbClr val="FF0000"/>
                </a:solidFill>
              </a:rPr>
              <a:t>单价合同</a:t>
            </a:r>
            <a:r>
              <a:rPr lang="zh-CN" altLang="en-US"/>
              <a:t>工程的</a:t>
            </a:r>
            <a:r>
              <a:rPr lang="zh-CN" altLang="en-US">
                <a:solidFill>
                  <a:srgbClr val="00B050"/>
                </a:solidFill>
              </a:rPr>
              <a:t>分部分项</a:t>
            </a:r>
            <a:r>
              <a:rPr lang="zh-CN" altLang="en-US"/>
              <a:t>工程项目清单进度款可按合同约定适用的国家及行业工程量计算标准的计算规则及补充的工程量计算规则，</a:t>
            </a:r>
            <a:r>
              <a:rPr lang="zh-CN" altLang="en-US">
                <a:solidFill>
                  <a:srgbClr val="FF0000"/>
                </a:solidFill>
              </a:rPr>
              <a:t>重新计量</a:t>
            </a:r>
            <a:r>
              <a:rPr lang="zh-CN" altLang="en-US"/>
              <a:t>确定累计完成的相应清单项目工程量，乘以</a:t>
            </a:r>
            <a:r>
              <a:rPr lang="zh-CN" altLang="en-US">
                <a:solidFill>
                  <a:srgbClr val="FF0000"/>
                </a:solidFill>
              </a:rPr>
              <a:t>合同单价</a:t>
            </a:r>
            <a:r>
              <a:rPr lang="en-US" altLang="zh-CN"/>
              <a:t>(</a:t>
            </a:r>
            <a:r>
              <a:rPr lang="zh-CN" altLang="en-US"/>
              <a:t>合同单价发生调整的，按发承包双方确认的调整单价</a:t>
            </a:r>
            <a:r>
              <a:rPr lang="en-US" altLang="zh-CN"/>
              <a:t>)</a:t>
            </a:r>
            <a:r>
              <a:rPr lang="zh-CN" altLang="en-US"/>
              <a:t>计算累计进度价款。采用</a:t>
            </a:r>
            <a:r>
              <a:rPr lang="zh-CN" altLang="en-US">
                <a:solidFill>
                  <a:srgbClr val="FF0000"/>
                </a:solidFill>
              </a:rPr>
              <a:t>以项总价</a:t>
            </a:r>
            <a:r>
              <a:rPr lang="zh-CN" altLang="en-US"/>
              <a:t>计价方式的</a:t>
            </a:r>
            <a:r>
              <a:rPr lang="zh-CN" altLang="en-US"/>
              <a:t>分部分项工程项目清单可按本标准第</a:t>
            </a:r>
            <a:r>
              <a:rPr lang="en-US" altLang="zh-CN"/>
              <a:t>9.4.3</a:t>
            </a:r>
            <a:r>
              <a:rPr lang="zh-CN" altLang="en-US"/>
              <a:t>条的规定计算。</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800"/>
              <a:t>9.4.3</a:t>
            </a:r>
            <a:r>
              <a:rPr lang="zh-CN" altLang="en-US" sz="2800">
                <a:solidFill>
                  <a:srgbClr val="FF0000"/>
                </a:solidFill>
              </a:rPr>
              <a:t>总价合同</a:t>
            </a:r>
            <a:r>
              <a:rPr lang="zh-CN" altLang="en-US" sz="2800"/>
              <a:t>工程的分部分项工程项目清单进度款可依据发承包双方确认的清单项目</a:t>
            </a:r>
            <a:r>
              <a:rPr lang="zh-CN" altLang="en-US" sz="2800">
                <a:solidFill>
                  <a:srgbClr val="00B050"/>
                </a:solidFill>
              </a:rPr>
              <a:t>累计已完成</a:t>
            </a:r>
            <a:r>
              <a:rPr lang="zh-CN" altLang="en-US" sz="2800">
                <a:solidFill>
                  <a:srgbClr val="FF0000"/>
                </a:solidFill>
              </a:rPr>
              <a:t>工程量</a:t>
            </a:r>
            <a:r>
              <a:rPr lang="zh-CN" altLang="en-US" sz="2800"/>
              <a:t>占合同清单中相应的清单项目的</a:t>
            </a:r>
            <a:r>
              <a:rPr lang="zh-CN" altLang="en-US" sz="2800">
                <a:solidFill>
                  <a:srgbClr val="FF0000"/>
                </a:solidFill>
              </a:rPr>
              <a:t>总工程量的比例</a:t>
            </a:r>
            <a:r>
              <a:rPr lang="zh-CN" altLang="en-US" sz="2800"/>
              <a:t>，乘以相应清单项目</a:t>
            </a:r>
            <a:r>
              <a:rPr lang="zh-CN" altLang="en-US" sz="2800">
                <a:solidFill>
                  <a:srgbClr val="FF0000"/>
                </a:solidFill>
              </a:rPr>
              <a:t>合价</a:t>
            </a:r>
            <a:r>
              <a:rPr lang="zh-CN" altLang="en-US" sz="2800"/>
              <a:t>计算</a:t>
            </a:r>
            <a:r>
              <a:rPr lang="zh-CN" altLang="en-US" sz="2800">
                <a:solidFill>
                  <a:srgbClr val="00B050"/>
                </a:solidFill>
              </a:rPr>
              <a:t>分部分项</a:t>
            </a:r>
            <a:r>
              <a:rPr lang="zh-CN" altLang="en-US" sz="2800"/>
              <a:t>工程项目清单累计进度价款。采用</a:t>
            </a:r>
            <a:r>
              <a:rPr lang="zh-CN" altLang="en-US" sz="2800">
                <a:solidFill>
                  <a:srgbClr val="00B050"/>
                </a:solidFill>
              </a:rPr>
              <a:t>暂定数量</a:t>
            </a:r>
            <a:r>
              <a:rPr lang="zh-CN" altLang="en-US" sz="2800">
                <a:solidFill>
                  <a:srgbClr val="FF0000"/>
                </a:solidFill>
              </a:rPr>
              <a:t>单价计价</a:t>
            </a:r>
            <a:r>
              <a:rPr lang="zh-CN" altLang="en-US" sz="2800"/>
              <a:t>的分部分项工程项目清单可按本标准第</a:t>
            </a:r>
            <a:r>
              <a:rPr lang="en-US" altLang="zh-CN" sz="2800"/>
              <a:t>9.4.2</a:t>
            </a:r>
            <a:r>
              <a:rPr lang="zh-CN" altLang="en-US" sz="2800"/>
              <a:t>条的规定</a:t>
            </a:r>
            <a:r>
              <a:rPr lang="zh-CN" altLang="en-US" sz="2800"/>
              <a:t>计算。</a:t>
            </a:r>
            <a:endParaRPr lang="zh-CN" altLang="en-US" sz="2800"/>
          </a:p>
          <a:p>
            <a:r>
              <a:rPr lang="en-US" altLang="zh-CN" sz="2800"/>
              <a:t>9.4.4</a:t>
            </a:r>
            <a:r>
              <a:rPr lang="zh-CN" altLang="en-US" sz="2800">
                <a:solidFill>
                  <a:srgbClr val="FF0000"/>
                </a:solidFill>
              </a:rPr>
              <a:t>措施项目</a:t>
            </a:r>
            <a:r>
              <a:rPr lang="zh-CN" altLang="en-US" sz="2800"/>
              <a:t>清单的进度款可按发承包双方约定的</a:t>
            </a:r>
            <a:r>
              <a:rPr lang="zh-CN" altLang="en-US" sz="2800">
                <a:solidFill>
                  <a:schemeClr val="tx1"/>
                </a:solidFill>
              </a:rPr>
              <a:t>支付分解</a:t>
            </a:r>
            <a:r>
              <a:rPr lang="zh-CN" altLang="en-US" sz="2800"/>
              <a:t>方式计算</a:t>
            </a:r>
            <a:r>
              <a:rPr lang="zh-CN" altLang="en-US" sz="2800">
                <a:solidFill>
                  <a:srgbClr val="00B050"/>
                </a:solidFill>
              </a:rPr>
              <a:t>累计完成</a:t>
            </a:r>
            <a:r>
              <a:rPr lang="zh-CN" altLang="en-US" sz="2800"/>
              <a:t>的措施项目进度款，</a:t>
            </a:r>
            <a:r>
              <a:rPr lang="zh-CN" altLang="en-US" sz="2800">
                <a:solidFill>
                  <a:srgbClr val="00B050"/>
                </a:solidFill>
              </a:rPr>
              <a:t>约定不明</a:t>
            </a:r>
            <a:r>
              <a:rPr lang="zh-CN" altLang="en-US" sz="2800"/>
              <a:t>的可按</a:t>
            </a:r>
            <a:r>
              <a:rPr lang="zh-CN" altLang="en-US" sz="2800">
                <a:solidFill>
                  <a:srgbClr val="00B050"/>
                </a:solidFill>
              </a:rPr>
              <a:t>累计完成</a:t>
            </a:r>
            <a:r>
              <a:rPr lang="zh-CN" altLang="en-US" sz="2800"/>
              <a:t>分部分项工程项目清单</a:t>
            </a:r>
            <a:r>
              <a:rPr lang="zh-CN" altLang="en-US" sz="2800">
                <a:solidFill>
                  <a:srgbClr val="FF0000"/>
                </a:solidFill>
              </a:rPr>
              <a:t>合价</a:t>
            </a:r>
            <a:r>
              <a:rPr lang="zh-CN" altLang="en-US" sz="2800"/>
              <a:t>占分部分项工程项目清单</a:t>
            </a:r>
            <a:r>
              <a:rPr lang="zh-CN" altLang="en-US" sz="2800">
                <a:solidFill>
                  <a:srgbClr val="FF0000"/>
                </a:solidFill>
              </a:rPr>
              <a:t>总价的比例</a:t>
            </a:r>
            <a:r>
              <a:rPr lang="zh-CN" altLang="en-US" sz="2800"/>
              <a:t>计算累计完成的措施项目进度款。支付分解方式可按本标准第</a:t>
            </a:r>
            <a:r>
              <a:rPr lang="en-US" altLang="zh-CN" sz="2800"/>
              <a:t>6.2.13</a:t>
            </a:r>
            <a:r>
              <a:rPr lang="zh-CN" altLang="en-US" sz="2800"/>
              <a:t>条、附录</a:t>
            </a:r>
            <a:r>
              <a:rPr lang="en-US" altLang="zh-CN" sz="2800"/>
              <a:t>E.3</a:t>
            </a:r>
            <a:r>
              <a:rPr lang="zh-CN" altLang="en-US" sz="2800"/>
              <a:t>的表</a:t>
            </a:r>
            <a:r>
              <a:rPr lang="en-US" altLang="zh-CN" sz="2800"/>
              <a:t>E.3.3</a:t>
            </a:r>
            <a:r>
              <a:rPr lang="zh-CN" altLang="en-US" sz="2800"/>
              <a:t>措施项目费用分拆表计算，累计完成的</a:t>
            </a:r>
            <a:r>
              <a:rPr lang="zh-CN" altLang="en-US" sz="2800">
                <a:solidFill>
                  <a:srgbClr val="00B050"/>
                </a:solidFill>
              </a:rPr>
              <a:t>安全生产措施</a:t>
            </a:r>
            <a:r>
              <a:rPr lang="zh-CN" altLang="en-US" sz="2800"/>
              <a:t>进度款可按本标准第</a:t>
            </a:r>
            <a:r>
              <a:rPr lang="en-US" altLang="zh-CN" sz="2800"/>
              <a:t>9.3</a:t>
            </a:r>
            <a:r>
              <a:rPr lang="zh-CN" altLang="en-US" sz="2800"/>
              <a:t>节的规定计算。</a:t>
            </a:r>
            <a:endParaRPr lang="zh-CN" altLang="en-US" sz="28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700"/>
              <a:t>9.4.5</a:t>
            </a:r>
            <a:r>
              <a:rPr lang="zh-CN" altLang="en-US" sz="2700">
                <a:solidFill>
                  <a:srgbClr val="FF0000"/>
                </a:solidFill>
              </a:rPr>
              <a:t>其他项目</a:t>
            </a:r>
            <a:r>
              <a:rPr lang="zh-CN" altLang="en-US" sz="2700"/>
              <a:t>清单的累计进度款计算应符合下列规定：</a:t>
            </a:r>
            <a:endParaRPr lang="zh-CN" altLang="en-US" sz="2700"/>
          </a:p>
          <a:p>
            <a:r>
              <a:rPr lang="en-US" altLang="zh-CN" sz="2700"/>
              <a:t>1</a:t>
            </a:r>
            <a:r>
              <a:rPr lang="zh-CN" altLang="en-US" sz="2700">
                <a:solidFill>
                  <a:srgbClr val="00B050"/>
                </a:solidFill>
              </a:rPr>
              <a:t>总承包服务费</a:t>
            </a:r>
            <a:r>
              <a:rPr lang="zh-CN" altLang="en-US" sz="2700"/>
              <a:t>应按</a:t>
            </a:r>
            <a:r>
              <a:rPr lang="zh-CN" altLang="en-US" sz="2700">
                <a:solidFill>
                  <a:srgbClr val="00B050"/>
                </a:solidFill>
              </a:rPr>
              <a:t>服务事项</a:t>
            </a:r>
            <a:r>
              <a:rPr lang="zh-CN" altLang="en-US" sz="2700"/>
              <a:t>的计价方式计算。以</a:t>
            </a:r>
            <a:r>
              <a:rPr lang="zh-CN" altLang="en-US" sz="2700">
                <a:solidFill>
                  <a:srgbClr val="FF0000"/>
                </a:solidFill>
              </a:rPr>
              <a:t>总价计价</a:t>
            </a:r>
            <a:r>
              <a:rPr lang="zh-CN" altLang="en-US" sz="2700"/>
              <a:t>的，应按当期发包人确认的</a:t>
            </a:r>
            <a:r>
              <a:rPr lang="zh-CN" altLang="en-US" sz="2700">
                <a:solidFill>
                  <a:srgbClr val="FF0000"/>
                </a:solidFill>
              </a:rPr>
              <a:t>专业分包</a:t>
            </a:r>
            <a:r>
              <a:rPr lang="zh-CN" altLang="en-US" sz="2700"/>
              <a:t>工程</a:t>
            </a:r>
            <a:r>
              <a:rPr lang="zh-CN" altLang="en-US" sz="2700">
                <a:solidFill>
                  <a:srgbClr val="00B050"/>
                </a:solidFill>
              </a:rPr>
              <a:t>累计进度款</a:t>
            </a:r>
            <a:r>
              <a:rPr lang="zh-CN" altLang="en-US" sz="2700"/>
              <a:t>占专业</a:t>
            </a:r>
            <a:r>
              <a:rPr lang="zh-CN" altLang="en-US" sz="2700">
                <a:solidFill>
                  <a:srgbClr val="00B050"/>
                </a:solidFill>
              </a:rPr>
              <a:t>分包工程合同价</a:t>
            </a:r>
            <a:r>
              <a:rPr lang="zh-CN" altLang="en-US" sz="2700"/>
              <a:t>的</a:t>
            </a:r>
            <a:r>
              <a:rPr lang="zh-CN" altLang="en-US" sz="2700">
                <a:solidFill>
                  <a:srgbClr val="00B050"/>
                </a:solidFill>
              </a:rPr>
              <a:t>比例</a:t>
            </a:r>
            <a:r>
              <a:rPr lang="zh-CN" altLang="en-US" sz="2700"/>
              <a:t>乘以其相应的</a:t>
            </a:r>
            <a:r>
              <a:rPr lang="zh-CN" altLang="en-US" sz="2700">
                <a:solidFill>
                  <a:srgbClr val="00B050"/>
                </a:solidFill>
              </a:rPr>
              <a:t>服务费总价</a:t>
            </a:r>
            <a:r>
              <a:rPr lang="zh-CN" altLang="en-US" sz="2700"/>
              <a:t>计算各专业分包工程累计完成的总承包服务费；</a:t>
            </a:r>
            <a:endParaRPr lang="zh-CN" altLang="en-US" sz="2700"/>
          </a:p>
          <a:p>
            <a:r>
              <a:rPr lang="zh-CN" altLang="en-US" sz="2700"/>
              <a:t>以</a:t>
            </a:r>
            <a:r>
              <a:rPr lang="zh-CN" altLang="en-US" sz="2700">
                <a:solidFill>
                  <a:srgbClr val="FF0000"/>
                </a:solidFill>
              </a:rPr>
              <a:t>费率计价</a:t>
            </a:r>
            <a:r>
              <a:rPr lang="zh-CN" altLang="en-US" sz="2700"/>
              <a:t>的，应按当期发包人确认的</a:t>
            </a:r>
            <a:r>
              <a:rPr lang="zh-CN" altLang="en-US" sz="2700">
                <a:solidFill>
                  <a:srgbClr val="FF0000"/>
                </a:solidFill>
              </a:rPr>
              <a:t>专业分包</a:t>
            </a:r>
            <a:r>
              <a:rPr lang="zh-CN" altLang="en-US" sz="2700"/>
              <a:t>工程累计进度款乘以相应的</a:t>
            </a:r>
            <a:r>
              <a:rPr lang="zh-CN" altLang="en-US" sz="2700">
                <a:solidFill>
                  <a:srgbClr val="00B050"/>
                </a:solidFill>
              </a:rPr>
              <a:t>费率</a:t>
            </a:r>
            <a:r>
              <a:rPr lang="zh-CN" altLang="en-US" sz="2700"/>
              <a:t>计算各专业分包工程累计完成的总承包服务费；</a:t>
            </a:r>
            <a:endParaRPr lang="zh-CN" altLang="en-US" sz="2700"/>
          </a:p>
          <a:p>
            <a:r>
              <a:rPr lang="zh-CN" altLang="en-US" sz="2700">
                <a:solidFill>
                  <a:srgbClr val="FF0000"/>
                </a:solidFill>
              </a:rPr>
              <a:t>发包人提供材料</a:t>
            </a:r>
            <a:r>
              <a:rPr lang="zh-CN" altLang="en-US" sz="2700"/>
              <a:t>及</a:t>
            </a:r>
            <a:r>
              <a:rPr lang="zh-CN" altLang="en-US" sz="2700">
                <a:solidFill>
                  <a:srgbClr val="FF0000"/>
                </a:solidFill>
              </a:rPr>
              <a:t>直接发包</a:t>
            </a:r>
            <a:r>
              <a:rPr lang="zh-CN" altLang="en-US" sz="2700"/>
              <a:t>的专业工程可按</a:t>
            </a:r>
            <a:r>
              <a:rPr lang="zh-CN" altLang="en-US" sz="2700">
                <a:solidFill>
                  <a:srgbClr val="00B050"/>
                </a:solidFill>
              </a:rPr>
              <a:t>专业分包</a:t>
            </a:r>
            <a:r>
              <a:rPr lang="zh-CN" altLang="en-US" sz="2700"/>
              <a:t>工程</a:t>
            </a:r>
            <a:r>
              <a:rPr lang="zh-CN" altLang="en-US" sz="2700"/>
              <a:t>计价方法计算累计完成的总承包服务费。</a:t>
            </a:r>
            <a:endParaRPr lang="zh-CN" altLang="en-US" sz="2700"/>
          </a:p>
          <a:p>
            <a:r>
              <a:rPr lang="en-US" altLang="zh-CN" sz="2700"/>
              <a:t>2</a:t>
            </a:r>
            <a:r>
              <a:rPr lang="zh-CN" altLang="en-US" sz="2700">
                <a:solidFill>
                  <a:srgbClr val="00B050"/>
                </a:solidFill>
              </a:rPr>
              <a:t>专业工程暂估价</a:t>
            </a:r>
            <a:r>
              <a:rPr lang="zh-CN" altLang="en-US" sz="2700"/>
              <a:t>项目应按至当期发包人确认的专业工程项目累计完成的进度款计算。</a:t>
            </a:r>
            <a:endParaRPr lang="zh-CN" altLang="en-US" sz="2700"/>
          </a:p>
          <a:p>
            <a:r>
              <a:rPr lang="en-US" altLang="zh-CN" sz="2700"/>
              <a:t>3</a:t>
            </a:r>
            <a:r>
              <a:rPr lang="zh-CN" altLang="en-US" sz="2700">
                <a:solidFill>
                  <a:srgbClr val="00B050"/>
                </a:solidFill>
              </a:rPr>
              <a:t>计日工、暂列金额</a:t>
            </a:r>
            <a:r>
              <a:rPr lang="en-US" altLang="zh-CN" sz="2700"/>
              <a:t>(</a:t>
            </a:r>
            <a:r>
              <a:rPr lang="zh-CN" altLang="en-US" sz="2700"/>
              <a:t>用于本标准第</a:t>
            </a:r>
            <a:r>
              <a:rPr lang="en-US" altLang="zh-CN" sz="2700"/>
              <a:t>2.0.13</a:t>
            </a:r>
            <a:r>
              <a:rPr lang="zh-CN" altLang="en-US" sz="2700"/>
              <a:t>条规定未能完全预见或详细说明的工程、服务等</a:t>
            </a:r>
            <a:r>
              <a:rPr lang="en-US" altLang="zh-CN" sz="2700"/>
              <a:t>)</a:t>
            </a:r>
            <a:r>
              <a:rPr lang="zh-CN" altLang="en-US" sz="2700"/>
              <a:t>应按</a:t>
            </a:r>
            <a:r>
              <a:rPr lang="zh-CN" altLang="en-US" sz="2700"/>
              <a:t>至当期累计完成的进度款进行计算。</a:t>
            </a:r>
            <a:endParaRPr lang="zh-CN" altLang="en-US" sz="27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10</a:t>
            </a:r>
            <a:r>
              <a:rPr lang="zh-CN" altLang="en-US"/>
              <a:t>工程</a:t>
            </a:r>
            <a:r>
              <a:rPr lang="zh-CN" altLang="en-US">
                <a:solidFill>
                  <a:srgbClr val="FF0000"/>
                </a:solidFill>
              </a:rPr>
              <a:t>结算与支付</a:t>
            </a:r>
            <a:endParaRPr lang="zh-CN" altLang="en-US"/>
          </a:p>
          <a:p>
            <a:r>
              <a:rPr lang="en-US" altLang="zh-CN"/>
              <a:t>10.1.1</a:t>
            </a:r>
            <a:r>
              <a:rPr lang="zh-CN" altLang="en-US"/>
              <a:t>发承包双方应按照合同约定的时限、计价方式办理工程结算。</a:t>
            </a:r>
            <a:endParaRPr lang="zh-CN" altLang="en-US"/>
          </a:p>
          <a:p>
            <a:r>
              <a:rPr lang="en-US" altLang="zh-CN"/>
              <a:t>10.1.2</a:t>
            </a:r>
            <a:r>
              <a:rPr lang="zh-CN" altLang="en-US"/>
              <a:t>工程结算应由承包人或受其委托的工程</a:t>
            </a:r>
            <a:r>
              <a:rPr lang="zh-CN" altLang="en-US">
                <a:solidFill>
                  <a:srgbClr val="00B050"/>
                </a:solidFill>
              </a:rPr>
              <a:t>造价咨询人</a:t>
            </a:r>
            <a:r>
              <a:rPr lang="zh-CN" altLang="en-US"/>
              <a:t>编制，由发包人或受其委托的工程造价咨</a:t>
            </a:r>
            <a:r>
              <a:rPr lang="zh-CN" altLang="en-US"/>
              <a:t>询人核对。委托工程造价咨询人进行工程结算编制或核对的，当发承包双方或一方对工程造价咨询人</a:t>
            </a:r>
            <a:r>
              <a:rPr lang="zh-CN" altLang="en-US"/>
              <a:t>出具的结算文件质量有异议且经协商仍不能达成一致意见的，可按合同约定处理。</a:t>
            </a:r>
            <a:endParaRPr lang="zh-CN" altLang="en-US"/>
          </a:p>
          <a:p>
            <a:r>
              <a:rPr lang="en-US" altLang="zh-CN"/>
              <a:t>10.1.3</a:t>
            </a:r>
            <a:r>
              <a:rPr lang="zh-CN" altLang="en-US"/>
              <a:t>合同约定执行</a:t>
            </a:r>
            <a:r>
              <a:rPr lang="zh-CN" altLang="en-US">
                <a:solidFill>
                  <a:srgbClr val="00B050"/>
                </a:solidFill>
              </a:rPr>
              <a:t>施工过程结算</a:t>
            </a:r>
            <a:r>
              <a:rPr lang="zh-CN" altLang="en-US"/>
              <a:t>的，发承包双方应按合同约定的施工过程结算节点、程序和方法，</a:t>
            </a:r>
            <a:r>
              <a:rPr lang="zh-CN" altLang="en-US"/>
              <a:t>进行相关施工过程结算的计量与支付。</a:t>
            </a:r>
            <a:endParaRPr lang="zh-CN" altLang="en-US"/>
          </a:p>
          <a:p>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10.1.4</a:t>
            </a:r>
            <a:r>
              <a:rPr lang="zh-CN" altLang="en-US">
                <a:sym typeface="+mn-ea"/>
              </a:rPr>
              <a:t>合同工程整体竣工验收合格，发承包双方应按合同约定的结算期办理工程</a:t>
            </a:r>
            <a:r>
              <a:rPr lang="zh-CN" altLang="en-US">
                <a:solidFill>
                  <a:srgbClr val="00B050"/>
                </a:solidFill>
                <a:sym typeface="+mn-ea"/>
              </a:rPr>
              <a:t>竣工结算</a:t>
            </a:r>
            <a:r>
              <a:rPr lang="zh-CN" altLang="en-US">
                <a:sym typeface="+mn-ea"/>
              </a:rPr>
              <a:t>。</a:t>
            </a:r>
            <a:endParaRPr lang="zh-CN" altLang="en-US">
              <a:sym typeface="+mn-ea"/>
            </a:endParaRPr>
          </a:p>
          <a:p>
            <a:r>
              <a:rPr lang="en-US" altLang="zh-CN">
                <a:sym typeface="+mn-ea"/>
              </a:rPr>
              <a:t>10.1.5</a:t>
            </a:r>
            <a:r>
              <a:rPr lang="zh-CN" altLang="en-US">
                <a:sym typeface="+mn-ea"/>
              </a:rPr>
              <a:t>合同约定</a:t>
            </a:r>
            <a:r>
              <a:rPr lang="zh-CN" altLang="en-US">
                <a:solidFill>
                  <a:srgbClr val="FF0000"/>
                </a:solidFill>
                <a:sym typeface="+mn-ea"/>
              </a:rPr>
              <a:t>分期竣工验收</a:t>
            </a:r>
            <a:r>
              <a:rPr lang="zh-CN" altLang="en-US">
                <a:sym typeface="+mn-ea"/>
              </a:rPr>
              <a:t>的工程，每期竣工验收合格后，发承包双方应按合同约定进行已竣工验收工程的竣工结算，从</a:t>
            </a:r>
            <a:r>
              <a:rPr lang="zh-CN" altLang="en-US">
                <a:solidFill>
                  <a:srgbClr val="00B050"/>
                </a:solidFill>
                <a:sym typeface="+mn-ea"/>
              </a:rPr>
              <a:t>竣工验收合格之日</a:t>
            </a:r>
            <a:r>
              <a:rPr lang="zh-CN" altLang="en-US">
                <a:sym typeface="+mn-ea"/>
              </a:rPr>
              <a:t>起计算其</a:t>
            </a:r>
            <a:r>
              <a:rPr lang="zh-CN" altLang="en-US">
                <a:solidFill>
                  <a:srgbClr val="00B050"/>
                </a:solidFill>
                <a:sym typeface="+mn-ea"/>
              </a:rPr>
              <a:t>保修期</a:t>
            </a:r>
            <a:r>
              <a:rPr lang="zh-CN" altLang="en-US">
                <a:sym typeface="+mn-ea"/>
              </a:rPr>
              <a:t>，并按本标准第</a:t>
            </a:r>
            <a:r>
              <a:rPr lang="en-US" altLang="zh-CN">
                <a:sym typeface="+mn-ea"/>
              </a:rPr>
              <a:t>10.5</a:t>
            </a:r>
            <a:r>
              <a:rPr lang="zh-CN" altLang="en-US">
                <a:sym typeface="+mn-ea"/>
              </a:rPr>
              <a:t>节的规定办理工程保修</a:t>
            </a:r>
            <a:r>
              <a:rPr lang="zh-CN" altLang="en-US">
                <a:sym typeface="+mn-ea"/>
              </a:rPr>
              <a:t>与结清。</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600"/>
              <a:t>10.2</a:t>
            </a:r>
            <a:r>
              <a:rPr lang="zh-CN" altLang="en-US" sz="2600">
                <a:solidFill>
                  <a:srgbClr val="FF0000"/>
                </a:solidFill>
              </a:rPr>
              <a:t>施工过程结算</a:t>
            </a:r>
            <a:endParaRPr lang="zh-CN" altLang="en-US" sz="2600">
              <a:solidFill>
                <a:srgbClr val="FF0000"/>
              </a:solidFill>
            </a:endParaRPr>
          </a:p>
          <a:p>
            <a:r>
              <a:rPr lang="en-US" altLang="zh-CN" sz="2600"/>
              <a:t>10.2.1</a:t>
            </a:r>
            <a:r>
              <a:rPr lang="zh-CN" altLang="en-US" sz="2600"/>
              <a:t>施工过程结算编制应满足下列依据的要求：</a:t>
            </a:r>
            <a:endParaRPr lang="zh-CN" altLang="en-US" sz="2600"/>
          </a:p>
          <a:p>
            <a:r>
              <a:rPr lang="en-US" altLang="zh-CN" sz="2600"/>
              <a:t>1</a:t>
            </a:r>
            <a:r>
              <a:rPr lang="zh-CN" altLang="en-US" sz="2600"/>
              <a:t>工程施工合同文件及</a:t>
            </a:r>
            <a:r>
              <a:rPr lang="zh-CN" altLang="en-US" sz="2600">
                <a:solidFill>
                  <a:srgbClr val="00B050"/>
                </a:solidFill>
              </a:rPr>
              <a:t>补充协议</a:t>
            </a:r>
            <a:r>
              <a:rPr lang="en-US" altLang="zh-CN" sz="2600"/>
              <a:t>(</a:t>
            </a:r>
            <a:r>
              <a:rPr lang="zh-CN" altLang="en-US" sz="2600"/>
              <a:t>包括已标价工程量清单及投标报价澄清或说明文件</a:t>
            </a:r>
            <a:r>
              <a:rPr lang="en-US" altLang="zh-CN" sz="2600"/>
              <a:t>);</a:t>
            </a:r>
            <a:endParaRPr lang="en-US" altLang="zh-CN" sz="2600"/>
          </a:p>
          <a:p>
            <a:r>
              <a:rPr lang="en-US" altLang="zh-CN" sz="2600"/>
              <a:t>2</a:t>
            </a:r>
            <a:r>
              <a:rPr lang="zh-CN" altLang="en-US" sz="2600"/>
              <a:t>本标准和相关工程国家及行业工程量计算标准；</a:t>
            </a:r>
            <a:endParaRPr lang="zh-CN" altLang="en-US" sz="2600"/>
          </a:p>
          <a:p>
            <a:r>
              <a:rPr lang="en-US" altLang="zh-CN" sz="2600"/>
              <a:t>3</a:t>
            </a:r>
            <a:r>
              <a:rPr lang="zh-CN" altLang="en-US" sz="2600"/>
              <a:t>合同图纸、实际施工图纸及相关工程勘察与设计资料；</a:t>
            </a:r>
            <a:endParaRPr lang="zh-CN" altLang="en-US" sz="2600"/>
          </a:p>
          <a:p>
            <a:r>
              <a:rPr lang="en-US" altLang="zh-CN" sz="2600"/>
              <a:t>4</a:t>
            </a:r>
            <a:r>
              <a:rPr lang="zh-CN" altLang="en-US" sz="2600"/>
              <a:t>合同规范、发包人在施工过程中补充的技术规范；</a:t>
            </a:r>
            <a:endParaRPr lang="zh-CN" altLang="en-US" sz="2600"/>
          </a:p>
          <a:p>
            <a:r>
              <a:rPr lang="en-US" altLang="zh-CN" sz="2600"/>
              <a:t>5</a:t>
            </a:r>
            <a:r>
              <a:rPr lang="zh-CN" altLang="en-US" sz="2600"/>
              <a:t>工程投标文件、招标文件；</a:t>
            </a:r>
            <a:endParaRPr lang="zh-CN" altLang="en-US" sz="2600"/>
          </a:p>
          <a:p>
            <a:r>
              <a:rPr lang="en-US" altLang="zh-CN" sz="2600"/>
              <a:t>6</a:t>
            </a:r>
            <a:r>
              <a:rPr lang="zh-CN" altLang="en-US" sz="2600"/>
              <a:t>经批准或确认的</a:t>
            </a:r>
            <a:r>
              <a:rPr lang="zh-CN" altLang="en-US" sz="2600">
                <a:solidFill>
                  <a:srgbClr val="00B050"/>
                </a:solidFill>
              </a:rPr>
              <a:t>工程变更、计日工、工程索赔</a:t>
            </a:r>
            <a:r>
              <a:rPr lang="zh-CN" altLang="en-US" sz="2600"/>
              <a:t>等资料；</a:t>
            </a:r>
            <a:endParaRPr lang="zh-CN" altLang="en-US" sz="2600"/>
          </a:p>
          <a:p>
            <a:r>
              <a:rPr lang="en-US" altLang="zh-CN" sz="2600"/>
              <a:t>7</a:t>
            </a:r>
            <a:r>
              <a:rPr lang="zh-CN" altLang="en-US" sz="2600"/>
              <a:t>发承包双方已确认计入当期施工过程结算的工程量及其价款；</a:t>
            </a:r>
            <a:endParaRPr lang="zh-CN" altLang="en-US" sz="2600"/>
          </a:p>
          <a:p>
            <a:r>
              <a:rPr lang="en-US" altLang="zh-CN" sz="2600"/>
              <a:t>8</a:t>
            </a:r>
            <a:r>
              <a:rPr lang="zh-CN" altLang="en-US" sz="2600"/>
              <a:t>发承包双方已确认计入当期施工过程结算的合同调整价款；</a:t>
            </a:r>
            <a:endParaRPr lang="zh-CN" altLang="en-US" sz="2600"/>
          </a:p>
          <a:p>
            <a:r>
              <a:rPr lang="en-US" altLang="zh-CN" sz="2600"/>
              <a:t>9</a:t>
            </a:r>
            <a:r>
              <a:rPr lang="zh-CN" altLang="en-US" sz="2600"/>
              <a:t>其他相关依据及资料。</a:t>
            </a:r>
            <a:endParaRPr lang="zh-CN" altLang="en-US" sz="26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10.2.2</a:t>
            </a:r>
            <a:r>
              <a:rPr lang="zh-CN" altLang="en-US"/>
              <a:t>合同约定进行施工过程结算的，发承包双方应将按本标准第</a:t>
            </a:r>
            <a:r>
              <a:rPr lang="en-US" altLang="zh-CN"/>
              <a:t>8</a:t>
            </a:r>
            <a:r>
              <a:rPr lang="zh-CN" altLang="en-US"/>
              <a:t>章计算且已确认的合同调整价款列入当期施工过程结算，并同期支付。</a:t>
            </a:r>
            <a:endParaRPr lang="zh-CN" altLang="en-US"/>
          </a:p>
          <a:p>
            <a:r>
              <a:rPr lang="en-US" altLang="zh-CN"/>
              <a:t>10.2.3</a:t>
            </a:r>
            <a:r>
              <a:rPr lang="zh-CN" altLang="en-US"/>
              <a:t>除本标准第</a:t>
            </a:r>
            <a:r>
              <a:rPr lang="en-US" altLang="zh-CN"/>
              <a:t>10.2.7</a:t>
            </a:r>
            <a:r>
              <a:rPr lang="zh-CN" altLang="en-US"/>
              <a:t>条规定外，经发承包双方签署确认的</a:t>
            </a:r>
            <a:r>
              <a:rPr lang="zh-CN" altLang="en-US">
                <a:solidFill>
                  <a:srgbClr val="FF0000"/>
                </a:solidFill>
              </a:rPr>
              <a:t>施工过程结算文件</a:t>
            </a:r>
            <a:r>
              <a:rPr lang="en-US" altLang="zh-CN"/>
              <a:t>，应作为工程</a:t>
            </a:r>
            <a:r>
              <a:rPr lang="en-US" altLang="zh-CN">
                <a:solidFill>
                  <a:srgbClr val="FF0000"/>
                </a:solidFill>
              </a:rPr>
              <a:t>竣工结算文件</a:t>
            </a:r>
            <a:r>
              <a:rPr lang="zh-CN" altLang="en-US"/>
              <a:t>的组成部分，竣工结算</a:t>
            </a:r>
            <a:r>
              <a:rPr lang="zh-CN" altLang="en-US">
                <a:solidFill>
                  <a:srgbClr val="00B050"/>
                </a:solidFill>
              </a:rPr>
              <a:t>不应对其重新计量、计价</a:t>
            </a:r>
            <a:r>
              <a:rPr lang="zh-CN" altLang="en-US"/>
              <a:t>。</a:t>
            </a:r>
            <a:endParaRPr lang="zh-CN" altLang="en-US"/>
          </a:p>
          <a:p>
            <a:r>
              <a:rPr lang="zh-CN" altLang="en-US"/>
              <a:t>本标准第</a:t>
            </a:r>
            <a:r>
              <a:rPr lang="en-US" altLang="zh-CN"/>
              <a:t>10.2.7</a:t>
            </a:r>
            <a:r>
              <a:rPr lang="zh-CN" altLang="en-US"/>
              <a:t>条规定的</a:t>
            </a:r>
            <a:r>
              <a:rPr lang="zh-CN" altLang="en-US">
                <a:solidFill>
                  <a:srgbClr val="FF0000"/>
                </a:solidFill>
              </a:rPr>
              <a:t>措施项目费用</a:t>
            </a:r>
            <a:r>
              <a:rPr lang="zh-CN" altLang="en-US"/>
              <a:t>和</a:t>
            </a:r>
            <a:r>
              <a:rPr lang="zh-CN" altLang="en-US">
                <a:solidFill>
                  <a:srgbClr val="FF0000"/>
                </a:solidFill>
              </a:rPr>
              <a:t>总承包服务费</a:t>
            </a:r>
            <a:r>
              <a:rPr lang="zh-CN" altLang="en-US"/>
              <a:t>可按本标准第</a:t>
            </a:r>
            <a:r>
              <a:rPr lang="en-US" altLang="zh-CN"/>
              <a:t>10.3.3</a:t>
            </a:r>
            <a:r>
              <a:rPr lang="zh-CN" altLang="en-US"/>
              <a:t>条的规定进行调整。</a:t>
            </a:r>
            <a:endParaRPr lang="zh-CN" altLang="en-US"/>
          </a:p>
          <a:p>
            <a:r>
              <a:rPr lang="en-US" altLang="zh-CN"/>
              <a:t>10.2.4</a:t>
            </a:r>
            <a:r>
              <a:rPr lang="zh-CN" altLang="en-US"/>
              <a:t>施工过程结算价款的</a:t>
            </a:r>
            <a:r>
              <a:rPr lang="zh-CN" altLang="en-US">
                <a:solidFill>
                  <a:srgbClr val="FF0000"/>
                </a:solidFill>
              </a:rPr>
              <a:t>支付比例</a:t>
            </a:r>
            <a:r>
              <a:rPr lang="zh-CN" altLang="en-US"/>
              <a:t>应在合同中约定，不应低于</a:t>
            </a:r>
            <a:r>
              <a:rPr lang="zh-CN" altLang="en-US">
                <a:solidFill>
                  <a:srgbClr val="00B050"/>
                </a:solidFill>
              </a:rPr>
              <a:t>当期</a:t>
            </a:r>
            <a:r>
              <a:rPr lang="zh-CN" altLang="en-US">
                <a:solidFill>
                  <a:srgbClr val="FF0000"/>
                </a:solidFill>
              </a:rPr>
              <a:t>施工过程结算</a:t>
            </a:r>
            <a:r>
              <a:rPr lang="zh-CN" altLang="en-US">
                <a:solidFill>
                  <a:srgbClr val="00B050"/>
                </a:solidFill>
              </a:rPr>
              <a:t>价款总额的</a:t>
            </a:r>
            <a:r>
              <a:rPr lang="en-US" altLang="zh-CN">
                <a:solidFill>
                  <a:srgbClr val="00B050"/>
                </a:solidFill>
              </a:rPr>
              <a:t>80%</a:t>
            </a:r>
            <a:r>
              <a:rPr lang="zh-CN" altLang="en-US"/>
              <a:t>。</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10.2.5</a:t>
            </a:r>
            <a:r>
              <a:rPr lang="zh-CN" altLang="en-US">
                <a:solidFill>
                  <a:srgbClr val="00B050"/>
                </a:solidFill>
              </a:rPr>
              <a:t>措施项目</a:t>
            </a:r>
            <a:r>
              <a:rPr lang="zh-CN" altLang="en-US"/>
              <a:t>费用可按发承包双方约定的</a:t>
            </a:r>
            <a:r>
              <a:rPr lang="zh-CN" altLang="en-US">
                <a:solidFill>
                  <a:schemeClr val="tx1"/>
                </a:solidFill>
              </a:rPr>
              <a:t>支付分解</a:t>
            </a:r>
            <a:r>
              <a:rPr lang="zh-CN" altLang="en-US"/>
              <a:t>方式计算</a:t>
            </a:r>
            <a:r>
              <a:rPr lang="zh-CN" altLang="en-US">
                <a:solidFill>
                  <a:srgbClr val="00B050"/>
                </a:solidFill>
              </a:rPr>
              <a:t>累计完成的措施项目费</a:t>
            </a:r>
            <a:r>
              <a:rPr lang="zh-CN" altLang="en-US"/>
              <a:t>，约定不明的，可按施工过程结算项目中的分部分项工程项目清单</a:t>
            </a:r>
            <a:r>
              <a:rPr lang="zh-CN" altLang="en-US">
                <a:solidFill>
                  <a:srgbClr val="FF0000"/>
                </a:solidFill>
              </a:rPr>
              <a:t>合价</a:t>
            </a:r>
            <a:r>
              <a:rPr lang="zh-CN" altLang="en-US"/>
              <a:t>占合同工程分部分项工程项目清单</a:t>
            </a:r>
            <a:r>
              <a:rPr lang="zh-CN" altLang="en-US">
                <a:solidFill>
                  <a:srgbClr val="FF0000"/>
                </a:solidFill>
              </a:rPr>
              <a:t>总价</a:t>
            </a:r>
            <a:r>
              <a:rPr lang="zh-CN" altLang="en-US"/>
              <a:t>的</a:t>
            </a:r>
            <a:r>
              <a:rPr lang="zh-CN" altLang="en-US">
                <a:solidFill>
                  <a:srgbClr val="FF0000"/>
                </a:solidFill>
              </a:rPr>
              <a:t>比例</a:t>
            </a:r>
            <a:r>
              <a:rPr lang="zh-CN" altLang="en-US"/>
              <a:t>乘以合同工程措施项目费用</a:t>
            </a:r>
            <a:r>
              <a:rPr lang="zh-CN" altLang="en-US">
                <a:solidFill>
                  <a:srgbClr val="FF0000"/>
                </a:solidFill>
              </a:rPr>
              <a:t>总价</a:t>
            </a:r>
            <a:r>
              <a:rPr lang="zh-CN" altLang="en-US"/>
              <a:t>计算施工</a:t>
            </a:r>
            <a:r>
              <a:rPr lang="zh-CN" altLang="en-US">
                <a:solidFill>
                  <a:srgbClr val="00B050"/>
                </a:solidFill>
              </a:rPr>
              <a:t>过程结算</a:t>
            </a:r>
            <a:r>
              <a:rPr lang="zh-CN" altLang="en-US"/>
              <a:t>价款。</a:t>
            </a:r>
            <a:endParaRPr lang="zh-CN" altLang="en-US"/>
          </a:p>
          <a:p>
            <a:r>
              <a:rPr lang="en-US" altLang="zh-CN"/>
              <a:t>10.2.6</a:t>
            </a:r>
            <a:r>
              <a:rPr lang="zh-CN" altLang="en-US"/>
              <a:t>施工过程结算时，可按发承包人确认的专业分包工程</a:t>
            </a:r>
            <a:r>
              <a:rPr lang="zh-CN" altLang="en-US">
                <a:solidFill>
                  <a:srgbClr val="00B050"/>
                </a:solidFill>
              </a:rPr>
              <a:t>累计已完成</a:t>
            </a:r>
            <a:r>
              <a:rPr lang="en-US" altLang="zh-CN"/>
              <a:t>的价款占专业</a:t>
            </a:r>
            <a:r>
              <a:rPr lang="en-US" altLang="zh-CN">
                <a:solidFill>
                  <a:srgbClr val="00B050"/>
                </a:solidFill>
              </a:rPr>
              <a:t>分包工程合同价</a:t>
            </a:r>
            <a:r>
              <a:rPr lang="zh-CN" altLang="en-US"/>
              <a:t>的</a:t>
            </a:r>
            <a:r>
              <a:rPr lang="zh-CN" altLang="en-US">
                <a:solidFill>
                  <a:srgbClr val="FF0000"/>
                </a:solidFill>
              </a:rPr>
              <a:t>比例</a:t>
            </a:r>
            <a:r>
              <a:rPr lang="zh-CN" altLang="en-US"/>
              <a:t>乘以其按本标准第</a:t>
            </a:r>
            <a:r>
              <a:rPr lang="en-US" altLang="zh-CN"/>
              <a:t>8.5</a:t>
            </a:r>
            <a:r>
              <a:rPr lang="zh-CN" altLang="en-US"/>
              <a:t>节规定调整后的</a:t>
            </a:r>
            <a:r>
              <a:rPr lang="zh-CN" altLang="en-US">
                <a:solidFill>
                  <a:srgbClr val="FF0000"/>
                </a:solidFill>
              </a:rPr>
              <a:t>服务费总价</a:t>
            </a:r>
            <a:r>
              <a:rPr lang="zh-CN" altLang="en-US"/>
              <a:t>计算各专业分包工程累计完成的施工过程结算的</a:t>
            </a:r>
            <a:r>
              <a:rPr lang="zh-CN" altLang="en-US">
                <a:solidFill>
                  <a:srgbClr val="00B050"/>
                </a:solidFill>
              </a:rPr>
              <a:t>总承包服务费</a:t>
            </a:r>
            <a:r>
              <a:rPr lang="zh-CN" altLang="en-US"/>
              <a:t>；</a:t>
            </a:r>
            <a:endParaRPr lang="zh-CN" altLang="en-US"/>
          </a:p>
          <a:p>
            <a:r>
              <a:rPr lang="zh-CN" altLang="en-US"/>
              <a:t>发包人提供材料及直接发包的专业工程可按</a:t>
            </a:r>
            <a:r>
              <a:rPr lang="zh-CN" altLang="en-US">
                <a:solidFill>
                  <a:srgbClr val="00B050"/>
                </a:solidFill>
              </a:rPr>
              <a:t>专业分包</a:t>
            </a:r>
            <a:r>
              <a:rPr lang="zh-CN" altLang="en-US"/>
              <a:t>工程计价方法计算累计完成的</a:t>
            </a:r>
            <a:r>
              <a:rPr lang="zh-CN" altLang="en-US">
                <a:solidFill>
                  <a:srgbClr val="FF0000"/>
                </a:solidFill>
              </a:rPr>
              <a:t>总承包服务费</a:t>
            </a:r>
            <a:r>
              <a:rPr lang="zh-CN" altLang="en-US"/>
              <a:t>。</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10.2.7</a:t>
            </a:r>
            <a:r>
              <a:rPr lang="zh-CN" altLang="en-US"/>
              <a:t>按本标准第</a:t>
            </a:r>
            <a:r>
              <a:rPr lang="en-US" altLang="zh-CN"/>
              <a:t>10.2.5</a:t>
            </a:r>
            <a:r>
              <a:rPr lang="zh-CN" altLang="en-US"/>
              <a:t>条规定计算的</a:t>
            </a:r>
            <a:r>
              <a:rPr lang="zh-CN" altLang="en-US">
                <a:solidFill>
                  <a:srgbClr val="00B050"/>
                </a:solidFill>
              </a:rPr>
              <a:t>措施项目</a:t>
            </a:r>
            <a:r>
              <a:rPr lang="zh-CN" altLang="en-US"/>
              <a:t>费用和本标准第</a:t>
            </a:r>
            <a:r>
              <a:rPr lang="en-US" altLang="zh-CN"/>
              <a:t>10.2.6</a:t>
            </a:r>
            <a:r>
              <a:rPr lang="zh-CN" altLang="en-US"/>
              <a:t>条规定计算的</a:t>
            </a:r>
            <a:r>
              <a:rPr lang="zh-CN" altLang="en-US">
                <a:solidFill>
                  <a:srgbClr val="00B050"/>
                </a:solidFill>
              </a:rPr>
              <a:t>总承包服务费</a:t>
            </a:r>
            <a:r>
              <a:rPr lang="zh-CN" altLang="en-US">
                <a:solidFill>
                  <a:schemeClr val="tx1"/>
                </a:solidFill>
              </a:rPr>
              <a:t>仅用于</a:t>
            </a:r>
            <a:r>
              <a:rPr lang="zh-CN" altLang="en-US"/>
              <a:t>计算和支付施工</a:t>
            </a:r>
            <a:r>
              <a:rPr lang="zh-CN" altLang="en-US">
                <a:solidFill>
                  <a:srgbClr val="00B050"/>
                </a:solidFill>
              </a:rPr>
              <a:t>过程结算</a:t>
            </a:r>
            <a:r>
              <a:rPr lang="zh-CN" altLang="en-US"/>
              <a:t>价款，</a:t>
            </a:r>
            <a:r>
              <a:rPr lang="zh-CN" altLang="en-US">
                <a:solidFill>
                  <a:srgbClr val="FF0000"/>
                </a:solidFill>
              </a:rPr>
              <a:t>不作为</a:t>
            </a:r>
            <a:r>
              <a:rPr lang="zh-CN" altLang="en-US"/>
              <a:t>工程</a:t>
            </a:r>
            <a:r>
              <a:rPr lang="zh-CN" altLang="en-US">
                <a:solidFill>
                  <a:srgbClr val="FF0000"/>
                </a:solidFill>
              </a:rPr>
              <a:t>竣工结算</a:t>
            </a:r>
            <a:r>
              <a:rPr lang="zh-CN" altLang="en-US"/>
              <a:t>价款确定的依据。</a:t>
            </a:r>
            <a:endParaRPr lang="zh-CN" altLang="en-US"/>
          </a:p>
          <a:p>
            <a:r>
              <a:rPr lang="zh-CN" altLang="en-US"/>
              <a:t>在合同工程整体竣工后进行工程</a:t>
            </a:r>
            <a:r>
              <a:rPr lang="zh-CN" altLang="en-US">
                <a:solidFill>
                  <a:srgbClr val="00B050"/>
                </a:solidFill>
              </a:rPr>
              <a:t>竣工结算</a:t>
            </a:r>
            <a:r>
              <a:rPr lang="zh-CN" altLang="en-US"/>
              <a:t>时，</a:t>
            </a:r>
            <a:r>
              <a:rPr lang="zh-CN" altLang="en-US">
                <a:solidFill>
                  <a:srgbClr val="00B050"/>
                </a:solidFill>
              </a:rPr>
              <a:t>措施项目费用</a:t>
            </a:r>
            <a:r>
              <a:rPr lang="zh-CN" altLang="en-US"/>
              <a:t>和</a:t>
            </a:r>
            <a:r>
              <a:rPr lang="zh-CN" altLang="en-US">
                <a:solidFill>
                  <a:srgbClr val="00B050"/>
                </a:solidFill>
              </a:rPr>
              <a:t>总承包服务费</a:t>
            </a:r>
            <a:r>
              <a:rPr lang="zh-CN" altLang="en-US"/>
              <a:t>应依据</a:t>
            </a:r>
            <a:r>
              <a:rPr lang="zh-CN" altLang="en-US">
                <a:solidFill>
                  <a:srgbClr val="FF0000"/>
                </a:solidFill>
              </a:rPr>
              <a:t>合同约定重新计算</a:t>
            </a:r>
            <a:r>
              <a:rPr lang="zh-CN" altLang="en-US"/>
              <a:t>确定，并按计算确认的</a:t>
            </a:r>
            <a:r>
              <a:rPr lang="zh-CN" altLang="en-US"/>
              <a:t>结果相应调增或调减。</a:t>
            </a:r>
            <a:endParaRPr lang="zh-CN" altLang="en-US" sz="2800"/>
          </a:p>
          <a:p>
            <a:r>
              <a:rPr lang="en-US" altLang="zh-CN">
                <a:sym typeface="+mn-ea"/>
              </a:rPr>
              <a:t>10.2.9</a:t>
            </a:r>
            <a:r>
              <a:rPr lang="zh-CN" altLang="en-US">
                <a:sym typeface="+mn-ea"/>
              </a:rPr>
              <a:t>承包人提交施工</a:t>
            </a:r>
            <a:r>
              <a:rPr lang="zh-CN" altLang="en-US">
                <a:solidFill>
                  <a:srgbClr val="00B050"/>
                </a:solidFill>
                <a:sym typeface="+mn-ea"/>
              </a:rPr>
              <a:t>过程结算文件</a:t>
            </a:r>
            <a:r>
              <a:rPr lang="zh-CN" altLang="en-US">
                <a:sym typeface="+mn-ea"/>
              </a:rPr>
              <a:t>时，应同时提交施工过程结算项目的相关</a:t>
            </a:r>
            <a:r>
              <a:rPr lang="zh-CN" altLang="en-US">
                <a:solidFill>
                  <a:srgbClr val="00B050"/>
                </a:solidFill>
                <a:sym typeface="+mn-ea"/>
              </a:rPr>
              <a:t>质量合格证明</a:t>
            </a:r>
            <a:r>
              <a:rPr lang="zh-CN" altLang="en-US">
                <a:sym typeface="+mn-ea"/>
              </a:rPr>
              <a:t>等</a:t>
            </a:r>
            <a:r>
              <a:rPr lang="zh-CN" altLang="en-US">
                <a:solidFill>
                  <a:srgbClr val="FF0000"/>
                </a:solidFill>
                <a:sym typeface="+mn-ea"/>
              </a:rPr>
              <a:t>验收资料</a:t>
            </a:r>
            <a:r>
              <a:rPr lang="zh-CN" altLang="en-US">
                <a:sym typeface="+mn-ea"/>
              </a:rPr>
              <a:t>。但施工</a:t>
            </a:r>
            <a:r>
              <a:rPr lang="zh-CN" altLang="en-US">
                <a:solidFill>
                  <a:srgbClr val="00B050"/>
                </a:solidFill>
                <a:sym typeface="+mn-ea"/>
              </a:rPr>
              <a:t>过程验收</a:t>
            </a:r>
            <a:r>
              <a:rPr lang="zh-CN" altLang="en-US">
                <a:solidFill>
                  <a:srgbClr val="FF0000"/>
                </a:solidFill>
                <a:sym typeface="+mn-ea"/>
              </a:rPr>
              <a:t>不代替竣工验收</a:t>
            </a:r>
            <a:r>
              <a:rPr lang="zh-CN" altLang="en-US">
                <a:sym typeface="+mn-ea"/>
              </a:rPr>
              <a:t>，不能免除或减轻在工程竣工验收时质量不合格承包人应承担的整改义务，施工</a:t>
            </a:r>
            <a:r>
              <a:rPr lang="zh-CN" altLang="en-US">
                <a:solidFill>
                  <a:srgbClr val="00B050"/>
                </a:solidFill>
                <a:sym typeface="+mn-ea"/>
              </a:rPr>
              <a:t>过程结算</a:t>
            </a:r>
            <a:r>
              <a:rPr lang="zh-CN" altLang="en-US">
                <a:sym typeface="+mn-ea"/>
              </a:rPr>
              <a:t>也</a:t>
            </a:r>
            <a:r>
              <a:rPr lang="zh-CN" altLang="en-US">
                <a:solidFill>
                  <a:srgbClr val="FF0000"/>
                </a:solidFill>
                <a:sym typeface="+mn-ea"/>
              </a:rPr>
              <a:t>不应影响</a:t>
            </a:r>
            <a:r>
              <a:rPr lang="zh-CN" altLang="en-US">
                <a:solidFill>
                  <a:srgbClr val="00B050"/>
                </a:solidFill>
                <a:sym typeface="+mn-ea"/>
              </a:rPr>
              <a:t>缺陷责任期及质量保修期。</a:t>
            </a:r>
            <a:endParaRPr lang="zh-CN" altLang="en-US" sz="2800">
              <a:solidFill>
                <a:srgbClr val="00B050"/>
              </a:solidFill>
            </a:endParaRPr>
          </a:p>
          <a:p>
            <a:endParaRPr lang="zh-CN" altLang="en-US" sz="2800">
              <a:solidFill>
                <a:srgbClr val="00B050"/>
              </a:solidFill>
            </a:endParaRPr>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sym typeface="+mn-ea"/>
              </a:rPr>
              <a:t>10.3</a:t>
            </a:r>
            <a:r>
              <a:rPr lang="zh-CN" altLang="en-US">
                <a:solidFill>
                  <a:srgbClr val="FF0000"/>
                </a:solidFill>
                <a:sym typeface="+mn-ea"/>
              </a:rPr>
              <a:t>竣工结算</a:t>
            </a:r>
            <a:endParaRPr lang="zh-CN" altLang="en-US"/>
          </a:p>
          <a:p>
            <a:r>
              <a:rPr lang="en-US" altLang="zh-CN"/>
              <a:t>10.3.3</a:t>
            </a:r>
            <a:r>
              <a:rPr lang="zh-CN" altLang="en-US"/>
              <a:t>工程竣工结算时，发承包双方应对施工过程结算文件的</a:t>
            </a:r>
            <a:r>
              <a:rPr lang="zh-CN" altLang="en-US">
                <a:solidFill>
                  <a:srgbClr val="00B050"/>
                </a:solidFill>
              </a:rPr>
              <a:t>措施项目费用</a:t>
            </a:r>
            <a:r>
              <a:rPr lang="zh-CN" altLang="en-US"/>
              <a:t>和</a:t>
            </a:r>
            <a:r>
              <a:rPr lang="zh-CN" altLang="en-US">
                <a:solidFill>
                  <a:srgbClr val="00B050"/>
                </a:solidFill>
              </a:rPr>
              <a:t>总承包服务费</a:t>
            </a:r>
            <a:r>
              <a:rPr lang="zh-CN" altLang="en-US">
                <a:solidFill>
                  <a:srgbClr val="FF0000"/>
                </a:solidFill>
              </a:rPr>
              <a:t>重新计算</a:t>
            </a:r>
            <a:r>
              <a:rPr lang="zh-CN" altLang="en-US"/>
              <a:t>确定，并应符合下列规定：</a:t>
            </a:r>
            <a:endParaRPr lang="zh-CN" altLang="en-US"/>
          </a:p>
          <a:p>
            <a:r>
              <a:rPr lang="en-US" altLang="zh-CN"/>
              <a:t>1</a:t>
            </a:r>
            <a:r>
              <a:rPr lang="zh-CN" altLang="en-US">
                <a:solidFill>
                  <a:srgbClr val="FF0000"/>
                </a:solidFill>
              </a:rPr>
              <a:t>措施项目</a:t>
            </a:r>
            <a:r>
              <a:rPr lang="zh-CN" altLang="en-US"/>
              <a:t>费用应按本标准第</a:t>
            </a:r>
            <a:r>
              <a:rPr lang="en-US" altLang="zh-CN"/>
              <a:t>7.3</a:t>
            </a:r>
            <a:r>
              <a:rPr lang="zh-CN" altLang="en-US"/>
              <a:t>节、第</a:t>
            </a:r>
            <a:r>
              <a:rPr lang="en-US" altLang="zh-CN"/>
              <a:t>8</a:t>
            </a:r>
            <a:r>
              <a:rPr lang="zh-CN" altLang="en-US"/>
              <a:t>章的规定计算完成工程所含的全部</a:t>
            </a:r>
            <a:r>
              <a:rPr lang="zh-CN" altLang="en-US">
                <a:solidFill>
                  <a:srgbClr val="00B050"/>
                </a:solidFill>
              </a:rPr>
              <a:t>措施项目</a:t>
            </a:r>
            <a:r>
              <a:rPr lang="zh-CN" altLang="en-US"/>
              <a:t>费用，包</a:t>
            </a:r>
            <a:r>
              <a:rPr lang="zh-CN" altLang="en-US"/>
              <a:t>括安全生产措施费的调整费用。</a:t>
            </a:r>
            <a:endParaRPr lang="zh-CN" altLang="en-US"/>
          </a:p>
          <a:p>
            <a:r>
              <a:rPr lang="zh-CN" altLang="en-US"/>
              <a:t>施工</a:t>
            </a:r>
            <a:r>
              <a:rPr lang="zh-CN" altLang="en-US">
                <a:solidFill>
                  <a:srgbClr val="00B050"/>
                </a:solidFill>
              </a:rPr>
              <a:t>过程结算</a:t>
            </a:r>
            <a:r>
              <a:rPr lang="zh-CN" altLang="en-US"/>
              <a:t>中列支的</a:t>
            </a:r>
            <a:r>
              <a:rPr lang="zh-CN" altLang="en-US">
                <a:solidFill>
                  <a:srgbClr val="00B050"/>
                </a:solidFill>
              </a:rPr>
              <a:t>措施项目</a:t>
            </a:r>
            <a:r>
              <a:rPr lang="zh-CN" altLang="en-US"/>
              <a:t>费用</a:t>
            </a:r>
            <a:r>
              <a:rPr lang="zh-CN" altLang="en-US">
                <a:solidFill>
                  <a:srgbClr val="FF0000"/>
                </a:solidFill>
              </a:rPr>
              <a:t>不应作为</a:t>
            </a:r>
            <a:r>
              <a:rPr lang="zh-CN" altLang="en-US"/>
              <a:t>工程</a:t>
            </a:r>
            <a:r>
              <a:rPr lang="zh-CN" altLang="en-US">
                <a:solidFill>
                  <a:srgbClr val="00B050"/>
                </a:solidFill>
              </a:rPr>
              <a:t>竣工结算的依据</a:t>
            </a:r>
            <a:r>
              <a:rPr lang="zh-CN" altLang="en-US"/>
              <a:t>。</a:t>
            </a:r>
            <a:endParaRPr lang="zh-CN" altLang="en-US"/>
          </a:p>
          <a:p>
            <a:r>
              <a:rPr lang="en-US" altLang="zh-CN"/>
              <a:t>2</a:t>
            </a:r>
            <a:r>
              <a:rPr lang="zh-CN" altLang="en-US">
                <a:solidFill>
                  <a:srgbClr val="FF0000"/>
                </a:solidFill>
              </a:rPr>
              <a:t>总承包服务费</a:t>
            </a:r>
            <a:r>
              <a:rPr lang="zh-CN" altLang="en-US"/>
              <a:t>应按本标准第</a:t>
            </a:r>
            <a:r>
              <a:rPr lang="en-US" altLang="zh-CN"/>
              <a:t>8.5</a:t>
            </a:r>
            <a:r>
              <a:rPr lang="zh-CN" altLang="en-US"/>
              <a:t>节的规定计算完成所有专业分包工程、直接发包的专业工程、发包人提供材料的总承包服务费。施工</a:t>
            </a:r>
            <a:r>
              <a:rPr lang="zh-CN" altLang="en-US">
                <a:solidFill>
                  <a:srgbClr val="00B050"/>
                </a:solidFill>
              </a:rPr>
              <a:t>过程结算</a:t>
            </a:r>
            <a:r>
              <a:rPr lang="zh-CN" altLang="en-US"/>
              <a:t>中列支的总承包服务费</a:t>
            </a:r>
            <a:r>
              <a:rPr lang="zh-CN" altLang="en-US">
                <a:solidFill>
                  <a:srgbClr val="FF0000"/>
                </a:solidFill>
              </a:rPr>
              <a:t>不应作为</a:t>
            </a:r>
            <a:r>
              <a:rPr lang="zh-CN" altLang="en-US"/>
              <a:t>工程</a:t>
            </a:r>
            <a:r>
              <a:rPr lang="zh-CN" altLang="en-US">
                <a:solidFill>
                  <a:srgbClr val="00B050"/>
                </a:solidFill>
              </a:rPr>
              <a:t>竣工结算的依据</a:t>
            </a:r>
            <a:r>
              <a:rPr lang="zh-CN" altLang="en-US"/>
              <a:t>。</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10.3.4</a:t>
            </a:r>
            <a:r>
              <a:rPr lang="zh-CN" altLang="en-US"/>
              <a:t>工程竣工后，承包人应在经发承包双方确认的施工</a:t>
            </a:r>
            <a:r>
              <a:rPr lang="zh-CN" altLang="en-US">
                <a:solidFill>
                  <a:srgbClr val="00B050"/>
                </a:solidFill>
              </a:rPr>
              <a:t>过程结算</a:t>
            </a:r>
            <a:r>
              <a:rPr lang="zh-CN" altLang="en-US"/>
              <a:t>的基础上，补充完善相关</a:t>
            </a:r>
            <a:r>
              <a:rPr lang="zh-CN" altLang="en-US">
                <a:solidFill>
                  <a:srgbClr val="FF0000"/>
                </a:solidFill>
              </a:rPr>
              <a:t>质量合格验收证明</a:t>
            </a:r>
            <a:r>
              <a:rPr lang="zh-CN" altLang="en-US"/>
              <a:t>等资料，按合同约定及相关规定编制并向发包人提交完整的工程</a:t>
            </a:r>
            <a:r>
              <a:rPr lang="zh-CN" altLang="en-US">
                <a:solidFill>
                  <a:srgbClr val="00B050"/>
                </a:solidFill>
              </a:rPr>
              <a:t>竣工结算文件</a:t>
            </a:r>
            <a:r>
              <a:rPr lang="zh-CN" altLang="en-US"/>
              <a:t>。</a:t>
            </a:r>
            <a:endParaRPr lang="zh-CN" altLang="en-US"/>
          </a:p>
          <a:p>
            <a:r>
              <a:rPr lang="en-US" altLang="zh-CN"/>
              <a:t>10.3.11</a:t>
            </a:r>
            <a:r>
              <a:rPr lang="zh-CN" altLang="en-US"/>
              <a:t>经发包人或发包人委托并确认的工程</a:t>
            </a:r>
            <a:r>
              <a:rPr lang="zh-CN" altLang="en-US">
                <a:solidFill>
                  <a:srgbClr val="FF0000"/>
                </a:solidFill>
              </a:rPr>
              <a:t>造价咨询人</a:t>
            </a:r>
            <a:r>
              <a:rPr lang="zh-CN" altLang="en-US"/>
              <a:t>授权的人员与承包人授权的人员</a:t>
            </a:r>
            <a:r>
              <a:rPr lang="zh-CN" altLang="en-US">
                <a:solidFill>
                  <a:srgbClr val="00B050"/>
                </a:solidFill>
              </a:rPr>
              <a:t>核对后无异议</a:t>
            </a:r>
            <a:r>
              <a:rPr lang="zh-CN" altLang="en-US"/>
              <a:t>的竣工结算文件，发承包双方应</a:t>
            </a:r>
            <a:r>
              <a:rPr lang="zh-CN" altLang="en-US">
                <a:solidFill>
                  <a:srgbClr val="FF0000"/>
                </a:solidFill>
              </a:rPr>
              <a:t>签字并盖章</a:t>
            </a:r>
            <a:r>
              <a:rPr lang="zh-CN" altLang="en-US"/>
              <a:t>确认。如其中一方</a:t>
            </a:r>
            <a:r>
              <a:rPr lang="zh-CN" altLang="en-US">
                <a:solidFill>
                  <a:srgbClr val="00B050"/>
                </a:solidFill>
              </a:rPr>
              <a:t>不签认</a:t>
            </a:r>
            <a:r>
              <a:rPr lang="zh-CN" altLang="en-US"/>
              <a:t>的，应承担</a:t>
            </a:r>
            <a:r>
              <a:rPr lang="zh-CN" altLang="en-US">
                <a:solidFill>
                  <a:srgbClr val="00B050"/>
                </a:solidFill>
              </a:rPr>
              <a:t>违约责任</a:t>
            </a:r>
            <a:r>
              <a:rPr lang="zh-CN" altLang="en-US"/>
              <a:t>，并承担</a:t>
            </a:r>
            <a:r>
              <a:rPr lang="zh-CN" altLang="en-US"/>
              <a:t>由此造成的损失。</a:t>
            </a:r>
            <a:endParaRPr lang="zh-CN" altLang="en-US"/>
          </a:p>
          <a:p>
            <a:r>
              <a:rPr lang="en-US" altLang="zh-CN"/>
              <a:t>10.3.12</a:t>
            </a:r>
            <a:r>
              <a:rPr lang="zh-CN" altLang="en-US"/>
              <a:t>工程竣工结算</a:t>
            </a:r>
            <a:r>
              <a:rPr lang="zh-CN" altLang="en-US">
                <a:solidFill>
                  <a:srgbClr val="00B050"/>
                </a:solidFill>
              </a:rPr>
              <a:t>核对完成</a:t>
            </a:r>
            <a:r>
              <a:rPr lang="zh-CN" altLang="en-US"/>
              <a:t>，发承包双方</a:t>
            </a:r>
            <a:r>
              <a:rPr lang="zh-CN" altLang="en-US">
                <a:solidFill>
                  <a:srgbClr val="00B050"/>
                </a:solidFill>
              </a:rPr>
              <a:t>签字并盖章</a:t>
            </a:r>
            <a:r>
              <a:rPr lang="zh-CN" altLang="en-US"/>
              <a:t>确认后，发包人</a:t>
            </a:r>
            <a:r>
              <a:rPr lang="zh-CN" altLang="en-US">
                <a:solidFill>
                  <a:srgbClr val="FF0000"/>
                </a:solidFill>
              </a:rPr>
              <a:t>不应要求</a:t>
            </a:r>
            <a:r>
              <a:rPr lang="zh-CN" altLang="en-US"/>
              <a:t>承包人再与其他工程造价咨询人</a:t>
            </a:r>
            <a:r>
              <a:rPr lang="zh-CN" altLang="en-US">
                <a:solidFill>
                  <a:srgbClr val="FF0000"/>
                </a:solidFill>
              </a:rPr>
              <a:t>重复核对</a:t>
            </a:r>
            <a:r>
              <a:rPr lang="zh-CN" altLang="en-US"/>
              <a:t>竣工结算。</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sz="2700">
                <a:sym typeface="+mn-ea"/>
              </a:rPr>
              <a:t>10.3.13</a:t>
            </a:r>
            <a:r>
              <a:rPr lang="zh-CN" altLang="en-US" sz="2700">
                <a:sym typeface="+mn-ea"/>
              </a:rPr>
              <a:t>因承包人原因引起工程</a:t>
            </a:r>
            <a:r>
              <a:rPr lang="zh-CN" altLang="en-US" sz="2700">
                <a:solidFill>
                  <a:srgbClr val="FF0000"/>
                </a:solidFill>
                <a:sym typeface="+mn-ea"/>
              </a:rPr>
              <a:t>质量不合格</a:t>
            </a:r>
            <a:r>
              <a:rPr lang="zh-CN" altLang="en-US" sz="2700">
                <a:sym typeface="+mn-ea"/>
              </a:rPr>
              <a:t>的，发包人可要求承包人整改合格；承包人经整改不合格或不整改的，发包人可按合同约定要求承包人承担</a:t>
            </a:r>
            <a:r>
              <a:rPr lang="zh-CN" altLang="en-US" sz="2700">
                <a:solidFill>
                  <a:srgbClr val="00B050"/>
                </a:solidFill>
                <a:sym typeface="+mn-ea"/>
              </a:rPr>
              <a:t>修复、返工</a:t>
            </a:r>
            <a:r>
              <a:rPr lang="zh-CN" altLang="en-US" sz="2700">
                <a:sym typeface="+mn-ea"/>
              </a:rPr>
              <a:t>等费用，并在工程竣工结算中扣减承包人应承担的修复、返工等费用。由此造成</a:t>
            </a:r>
            <a:r>
              <a:rPr lang="zh-CN" altLang="en-US" sz="2700">
                <a:solidFill>
                  <a:srgbClr val="00B050"/>
                </a:solidFill>
                <a:sym typeface="+mn-ea"/>
              </a:rPr>
              <a:t>发包人损失</a:t>
            </a:r>
            <a:r>
              <a:rPr lang="zh-CN" altLang="en-US" sz="2700">
                <a:sym typeface="+mn-ea"/>
              </a:rPr>
              <a:t>的，发包人可依据本标准第</a:t>
            </a:r>
            <a:r>
              <a:rPr lang="en-US" altLang="zh-CN" sz="2700">
                <a:sym typeface="+mn-ea"/>
              </a:rPr>
              <a:t>8.11.18</a:t>
            </a:r>
            <a:r>
              <a:rPr lang="zh-CN" altLang="en-US" sz="2700">
                <a:sym typeface="+mn-ea"/>
              </a:rPr>
              <a:t>条的规定</a:t>
            </a:r>
            <a:r>
              <a:rPr lang="zh-CN" altLang="en-US" sz="2700">
                <a:solidFill>
                  <a:srgbClr val="00B050"/>
                </a:solidFill>
                <a:sym typeface="+mn-ea"/>
              </a:rPr>
              <a:t>向承包人索赔</a:t>
            </a:r>
            <a:r>
              <a:rPr lang="zh-CN" altLang="en-US" sz="2700">
                <a:sym typeface="+mn-ea"/>
              </a:rPr>
              <a:t>。</a:t>
            </a:r>
            <a:endParaRPr lang="zh-CN" altLang="en-US" sz="2700"/>
          </a:p>
          <a:p>
            <a:r>
              <a:rPr lang="en-US" altLang="zh-CN" sz="2700"/>
              <a:t>10.3.14</a:t>
            </a:r>
            <a:r>
              <a:rPr lang="zh-CN" altLang="en-US" sz="2700"/>
              <a:t>发包人对工程</a:t>
            </a:r>
            <a:r>
              <a:rPr lang="zh-CN" altLang="en-US" sz="2700">
                <a:solidFill>
                  <a:srgbClr val="FF0000"/>
                </a:solidFill>
              </a:rPr>
              <a:t>质量有异议</a:t>
            </a:r>
            <a:r>
              <a:rPr lang="zh-CN" altLang="en-US" sz="2700"/>
              <a:t>的，已</a:t>
            </a:r>
            <a:r>
              <a:rPr lang="zh-CN" altLang="en-US" sz="2700">
                <a:solidFill>
                  <a:srgbClr val="00B050"/>
                </a:solidFill>
              </a:rPr>
              <a:t>竣工验收</a:t>
            </a:r>
            <a:r>
              <a:rPr lang="zh-CN" altLang="en-US" sz="2700"/>
              <a:t>或</a:t>
            </a:r>
            <a:r>
              <a:rPr lang="zh-CN" altLang="en-US" sz="2700">
                <a:solidFill>
                  <a:srgbClr val="00B050"/>
                </a:solidFill>
              </a:rPr>
              <a:t>已竣工未验收</a:t>
            </a:r>
            <a:r>
              <a:rPr lang="zh-CN" altLang="en-US" sz="2700"/>
              <a:t>但发包人</a:t>
            </a:r>
            <a:r>
              <a:rPr lang="zh-CN" altLang="en-US" sz="2700">
                <a:solidFill>
                  <a:srgbClr val="00B050"/>
                </a:solidFill>
              </a:rPr>
              <a:t>擅自使用</a:t>
            </a:r>
            <a:r>
              <a:rPr lang="zh-CN" altLang="en-US" sz="2700"/>
              <a:t>的工程，其</a:t>
            </a:r>
            <a:r>
              <a:rPr lang="zh-CN" altLang="en-US" sz="2700">
                <a:solidFill>
                  <a:srgbClr val="00B050"/>
                </a:solidFill>
              </a:rPr>
              <a:t>质量争议</a:t>
            </a:r>
            <a:r>
              <a:rPr lang="zh-CN" altLang="en-US" sz="2700"/>
              <a:t>应按工程</a:t>
            </a:r>
            <a:r>
              <a:rPr lang="zh-CN" altLang="en-US" sz="2700">
                <a:solidFill>
                  <a:srgbClr val="FF0000"/>
                </a:solidFill>
              </a:rPr>
              <a:t>保修合同</a:t>
            </a:r>
            <a:r>
              <a:rPr lang="zh-CN" altLang="en-US" sz="2700"/>
              <a:t>或合同中有关</a:t>
            </a:r>
            <a:r>
              <a:rPr lang="zh-CN" altLang="en-US" sz="2700">
                <a:solidFill>
                  <a:srgbClr val="FF0000"/>
                </a:solidFill>
              </a:rPr>
              <a:t>保修条款</a:t>
            </a:r>
            <a:r>
              <a:rPr lang="zh-CN" altLang="en-US" sz="2700"/>
              <a:t>执行，</a:t>
            </a:r>
            <a:r>
              <a:rPr lang="zh-CN" altLang="en-US" sz="2700">
                <a:solidFill>
                  <a:srgbClr val="FF0000"/>
                </a:solidFill>
              </a:rPr>
              <a:t>竣工结算应按合同约定办理</a:t>
            </a:r>
            <a:r>
              <a:rPr lang="zh-CN" altLang="en-US" sz="2700"/>
              <a:t>；</a:t>
            </a:r>
            <a:endParaRPr lang="zh-CN" altLang="en-US" sz="2700"/>
          </a:p>
          <a:p>
            <a:r>
              <a:rPr lang="zh-CN" altLang="en-US" sz="2700">
                <a:solidFill>
                  <a:srgbClr val="00B050"/>
                </a:solidFill>
              </a:rPr>
              <a:t>已竣工未验收</a:t>
            </a:r>
            <a:r>
              <a:rPr lang="zh-CN" altLang="en-US" sz="2700"/>
              <a:t>且</a:t>
            </a:r>
            <a:r>
              <a:rPr lang="zh-CN" altLang="en-US" sz="2700">
                <a:solidFill>
                  <a:srgbClr val="00B050"/>
                </a:solidFill>
              </a:rPr>
              <a:t>未投入使用</a:t>
            </a:r>
            <a:r>
              <a:rPr lang="zh-CN" altLang="en-US" sz="2700"/>
              <a:t>的工程以及</a:t>
            </a:r>
            <a:r>
              <a:rPr lang="zh-CN" altLang="en-US" sz="2700">
                <a:solidFill>
                  <a:srgbClr val="00B050"/>
                </a:solidFill>
              </a:rPr>
              <a:t>停工、停建</a:t>
            </a:r>
            <a:r>
              <a:rPr lang="zh-CN" altLang="en-US" sz="2700"/>
              <a:t>工程的</a:t>
            </a:r>
            <a:r>
              <a:rPr lang="zh-CN" altLang="en-US" sz="2700">
                <a:solidFill>
                  <a:srgbClr val="FF0000"/>
                </a:solidFill>
              </a:rPr>
              <a:t>质量争议</a:t>
            </a:r>
            <a:r>
              <a:rPr lang="zh-CN" altLang="en-US" sz="2700"/>
              <a:t>，发承包双方可就有关争议部分委托有工程质量检测鉴定能力的</a:t>
            </a:r>
            <a:r>
              <a:rPr lang="zh-CN" altLang="en-US" sz="2700">
                <a:solidFill>
                  <a:srgbClr val="FF0000"/>
                </a:solidFill>
              </a:rPr>
              <a:t>检测鉴定</a:t>
            </a:r>
            <a:r>
              <a:rPr lang="zh-CN" altLang="en-US" sz="2700"/>
              <a:t>机构进行检测，并应根据检测结果确定解决方案，或按工程质量监督机构的处理决定执行后办理竣工结算，</a:t>
            </a:r>
            <a:r>
              <a:rPr lang="zh-CN" altLang="en-US" sz="2700">
                <a:solidFill>
                  <a:srgbClr val="00B050"/>
                </a:solidFill>
              </a:rPr>
              <a:t>无质量异议</a:t>
            </a:r>
            <a:r>
              <a:rPr lang="zh-CN" altLang="en-US" sz="2700"/>
              <a:t>部分的竣工结算应按</a:t>
            </a:r>
            <a:r>
              <a:rPr lang="zh-CN" altLang="en-US" sz="2700">
                <a:solidFill>
                  <a:srgbClr val="00B050"/>
                </a:solidFill>
              </a:rPr>
              <a:t>合同约定</a:t>
            </a:r>
            <a:r>
              <a:rPr lang="zh-CN" altLang="en-US" sz="2700"/>
              <a:t>办理。</a:t>
            </a:r>
            <a:endParaRPr lang="zh-CN" altLang="en-US" sz="2700"/>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10.5</a:t>
            </a:r>
            <a:r>
              <a:rPr lang="zh-CN" altLang="en-US">
                <a:solidFill>
                  <a:srgbClr val="FF0000"/>
                </a:solidFill>
              </a:rPr>
              <a:t>工程保修与结清</a:t>
            </a:r>
            <a:endParaRPr lang="zh-CN" altLang="en-US"/>
          </a:p>
          <a:p>
            <a:r>
              <a:rPr lang="en-US" altLang="zh-CN"/>
              <a:t>10.5.1</a:t>
            </a:r>
            <a:r>
              <a:rPr lang="zh-CN" altLang="en-US"/>
              <a:t>发包人应按合同约定质量保证的方式预留</a:t>
            </a:r>
            <a:r>
              <a:rPr lang="zh-CN" altLang="en-US">
                <a:solidFill>
                  <a:srgbClr val="00B050"/>
                </a:solidFill>
              </a:rPr>
              <a:t>质量保证金</a:t>
            </a:r>
            <a:r>
              <a:rPr lang="zh-CN" altLang="en-US"/>
              <a:t>，累计预留的质量保证金或以</a:t>
            </a:r>
            <a:r>
              <a:rPr lang="zh-CN" altLang="en-US">
                <a:solidFill>
                  <a:srgbClr val="00B050"/>
                </a:solidFill>
              </a:rPr>
              <a:t>担保保函</a:t>
            </a:r>
            <a:r>
              <a:rPr lang="zh-CN" altLang="en-US"/>
              <a:t>替代保证金的保函金额不得超过工程</a:t>
            </a:r>
            <a:r>
              <a:rPr lang="zh-CN" altLang="en-US">
                <a:solidFill>
                  <a:srgbClr val="FF0000"/>
                </a:solidFill>
              </a:rPr>
              <a:t>结算总价的</a:t>
            </a:r>
            <a:r>
              <a:rPr lang="en-US" altLang="zh-CN">
                <a:solidFill>
                  <a:srgbClr val="FF0000"/>
                </a:solidFill>
              </a:rPr>
              <a:t>3%</a:t>
            </a:r>
            <a:r>
              <a:rPr lang="zh-CN" altLang="en-US"/>
              <a:t>。</a:t>
            </a:r>
            <a:endParaRPr lang="zh-CN" altLang="en-US"/>
          </a:p>
          <a:p>
            <a:r>
              <a:rPr lang="zh-CN" altLang="en-US"/>
              <a:t>承包人已经提供</a:t>
            </a:r>
            <a:r>
              <a:rPr lang="zh-CN" altLang="en-US">
                <a:solidFill>
                  <a:srgbClr val="00B050"/>
                </a:solidFill>
              </a:rPr>
              <a:t>履约担保</a:t>
            </a:r>
            <a:r>
              <a:rPr lang="zh-CN" altLang="en-US"/>
              <a:t>的，在工程项目竣工前发包人</a:t>
            </a:r>
            <a:r>
              <a:rPr lang="zh-CN" altLang="en-US">
                <a:solidFill>
                  <a:srgbClr val="FF0000"/>
                </a:solidFill>
              </a:rPr>
              <a:t>不应预留</a:t>
            </a:r>
            <a:r>
              <a:rPr lang="zh-CN" altLang="en-US"/>
              <a:t>工程</a:t>
            </a:r>
            <a:r>
              <a:rPr lang="zh-CN" altLang="en-US">
                <a:solidFill>
                  <a:srgbClr val="00B050"/>
                </a:solidFill>
              </a:rPr>
              <a:t>质量保证金</a:t>
            </a:r>
            <a:r>
              <a:rPr lang="zh-CN" altLang="en-US"/>
              <a:t>。</a:t>
            </a:r>
            <a:endParaRPr lang="zh-CN" altLang="en-US"/>
          </a:p>
          <a:p>
            <a:r>
              <a:rPr lang="zh-CN" altLang="en-US"/>
              <a:t>采用工程</a:t>
            </a:r>
            <a:r>
              <a:rPr lang="zh-CN" altLang="en-US">
                <a:solidFill>
                  <a:srgbClr val="00B050"/>
                </a:solidFill>
              </a:rPr>
              <a:t>质量保证担保</a:t>
            </a:r>
            <a:r>
              <a:rPr lang="zh-CN" altLang="en-US"/>
              <a:t>、工程</a:t>
            </a:r>
            <a:r>
              <a:rPr lang="zh-CN" altLang="en-US">
                <a:solidFill>
                  <a:srgbClr val="00B050"/>
                </a:solidFill>
              </a:rPr>
              <a:t>质量保险</a:t>
            </a:r>
            <a:r>
              <a:rPr lang="zh-CN" altLang="en-US"/>
              <a:t>等其他保证方式的，发包人</a:t>
            </a:r>
            <a:r>
              <a:rPr lang="zh-CN" altLang="en-US">
                <a:solidFill>
                  <a:srgbClr val="FF0000"/>
                </a:solidFill>
              </a:rPr>
              <a:t>不得再预留</a:t>
            </a:r>
            <a:r>
              <a:rPr lang="zh-CN" altLang="en-US"/>
              <a:t>保证金。</a:t>
            </a:r>
            <a:endParaRPr lang="zh-CN" altLang="en-US"/>
          </a:p>
          <a:p>
            <a:r>
              <a:rPr lang="en-US" altLang="zh-CN"/>
              <a:t>10.5.2</a:t>
            </a:r>
            <a:r>
              <a:rPr lang="zh-CN" altLang="en-US">
                <a:solidFill>
                  <a:srgbClr val="00B050"/>
                </a:solidFill>
              </a:rPr>
              <a:t>缺陷责任期</a:t>
            </a:r>
            <a:r>
              <a:rPr lang="zh-CN" altLang="en-US"/>
              <a:t>内，因承包人原因造成的缺陷或</a:t>
            </a:r>
            <a:r>
              <a:rPr lang="en-US" altLang="zh-CN"/>
              <a:t>(</a:t>
            </a:r>
            <a:r>
              <a:rPr lang="zh-CN" altLang="en-US"/>
              <a:t>和</a:t>
            </a:r>
            <a:r>
              <a:rPr lang="en-US" altLang="zh-CN"/>
              <a:t>)</a:t>
            </a:r>
            <a:r>
              <a:rPr lang="zh-CN" altLang="en-US"/>
              <a:t>损坏，承包人应负责</a:t>
            </a:r>
            <a:r>
              <a:rPr lang="zh-CN" altLang="en-US">
                <a:solidFill>
                  <a:srgbClr val="00B050"/>
                </a:solidFill>
              </a:rPr>
              <a:t>维修</a:t>
            </a:r>
            <a:r>
              <a:rPr lang="zh-CN" altLang="en-US"/>
              <a:t>，并承担鉴定及维修费用。</a:t>
            </a:r>
            <a:endParaRPr lang="zh-CN" altLang="en-US"/>
          </a:p>
          <a:p>
            <a:r>
              <a:rPr lang="zh-CN" altLang="en-US"/>
              <a:t>承包人负责维修并承担相应费用</a:t>
            </a:r>
            <a:r>
              <a:rPr lang="zh-CN" altLang="en-US">
                <a:solidFill>
                  <a:srgbClr val="FF0000"/>
                </a:solidFill>
              </a:rPr>
              <a:t>不应免除</a:t>
            </a:r>
            <a:r>
              <a:rPr lang="zh-CN" altLang="en-US"/>
              <a:t>合同约定对</a:t>
            </a:r>
            <a:r>
              <a:rPr lang="zh-CN" altLang="en-US">
                <a:solidFill>
                  <a:srgbClr val="00B050"/>
                </a:solidFill>
              </a:rPr>
              <a:t>工程损失</a:t>
            </a:r>
            <a:r>
              <a:rPr lang="zh-CN" altLang="en-US"/>
              <a:t>的</a:t>
            </a:r>
            <a:r>
              <a:rPr lang="zh-CN" altLang="en-US">
                <a:solidFill>
                  <a:srgbClr val="00B050"/>
                </a:solidFill>
              </a:rPr>
              <a:t>赔偿</a:t>
            </a:r>
            <a:r>
              <a:rPr lang="zh-CN" altLang="en-US"/>
              <a:t>责任。</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10.5.3</a:t>
            </a:r>
            <a:r>
              <a:rPr lang="zh-CN" altLang="en-US">
                <a:solidFill>
                  <a:srgbClr val="00B050"/>
                </a:solidFill>
              </a:rPr>
              <a:t>缺陷责任期内</a:t>
            </a:r>
            <a:r>
              <a:rPr lang="zh-CN" altLang="en-US"/>
              <a:t>，因承包人原因造成工程的缺陷或</a:t>
            </a:r>
            <a:r>
              <a:rPr lang="en-US" altLang="zh-CN"/>
              <a:t>(</a:t>
            </a:r>
            <a:r>
              <a:rPr lang="zh-CN" altLang="en-US"/>
              <a:t>和</a:t>
            </a:r>
            <a:r>
              <a:rPr lang="en-US" altLang="zh-CN"/>
              <a:t>)</a:t>
            </a:r>
            <a:r>
              <a:rPr lang="zh-CN" altLang="en-US"/>
              <a:t>损坏，承包人</a:t>
            </a:r>
            <a:r>
              <a:rPr lang="zh-CN" altLang="en-US">
                <a:solidFill>
                  <a:srgbClr val="00B050"/>
                </a:solidFill>
              </a:rPr>
              <a:t>拒绝维修</a:t>
            </a:r>
            <a:r>
              <a:rPr lang="zh-CN" altLang="en-US"/>
              <a:t>或未能在合理期限内修复缺陷或</a:t>
            </a:r>
            <a:r>
              <a:rPr lang="en-US" altLang="zh-CN"/>
              <a:t>(</a:t>
            </a:r>
            <a:r>
              <a:rPr lang="zh-CN" altLang="en-US"/>
              <a:t>和</a:t>
            </a:r>
            <a:r>
              <a:rPr lang="en-US" altLang="zh-CN"/>
              <a:t>)</a:t>
            </a:r>
            <a:r>
              <a:rPr lang="zh-CN" altLang="en-US"/>
              <a:t>损坏，且经发包人</a:t>
            </a:r>
            <a:r>
              <a:rPr lang="zh-CN" altLang="en-US">
                <a:solidFill>
                  <a:srgbClr val="00B050"/>
                </a:solidFill>
              </a:rPr>
              <a:t>书面催告</a:t>
            </a:r>
            <a:r>
              <a:rPr lang="zh-CN" altLang="en-US"/>
              <a:t>后仍未修复的，发包人可自行修复或</a:t>
            </a:r>
            <a:r>
              <a:rPr lang="zh-CN" altLang="en-US">
                <a:solidFill>
                  <a:srgbClr val="00B050"/>
                </a:solidFill>
              </a:rPr>
              <a:t>委托第三方修复</a:t>
            </a:r>
            <a:r>
              <a:rPr lang="zh-CN" altLang="en-US"/>
              <a:t>，</a:t>
            </a:r>
            <a:r>
              <a:rPr lang="zh-CN" altLang="en-US">
                <a:solidFill>
                  <a:srgbClr val="00B050"/>
                </a:solidFill>
              </a:rPr>
              <a:t>承包人应承担</a:t>
            </a:r>
            <a:r>
              <a:rPr lang="zh-CN" altLang="en-US"/>
              <a:t>修复的费用，发包人可从</a:t>
            </a:r>
            <a:r>
              <a:rPr lang="zh-CN" altLang="en-US">
                <a:solidFill>
                  <a:srgbClr val="FF0000"/>
                </a:solidFill>
              </a:rPr>
              <a:t>质量保证金</a:t>
            </a:r>
            <a:r>
              <a:rPr lang="zh-CN" altLang="en-US"/>
              <a:t>或</a:t>
            </a:r>
            <a:r>
              <a:rPr lang="zh-CN" altLang="en-US">
                <a:solidFill>
                  <a:srgbClr val="FF0000"/>
                </a:solidFill>
              </a:rPr>
              <a:t>质量担保保函</a:t>
            </a:r>
            <a:r>
              <a:rPr lang="zh-CN" altLang="en-US"/>
              <a:t>中</a:t>
            </a:r>
            <a:r>
              <a:rPr lang="zh-CN" altLang="en-US">
                <a:solidFill>
                  <a:srgbClr val="FF0000"/>
                </a:solidFill>
              </a:rPr>
              <a:t>扣除</a:t>
            </a:r>
            <a:r>
              <a:rPr lang="zh-CN" altLang="en-US"/>
              <a:t>。</a:t>
            </a:r>
            <a:endParaRPr lang="zh-CN" altLang="en-US"/>
          </a:p>
          <a:p>
            <a:r>
              <a:rPr lang="zh-CN" altLang="en-US"/>
              <a:t>费用</a:t>
            </a:r>
            <a:r>
              <a:rPr lang="zh-CN" altLang="en-US">
                <a:solidFill>
                  <a:srgbClr val="00B050"/>
                </a:solidFill>
              </a:rPr>
              <a:t>超出</a:t>
            </a:r>
            <a:r>
              <a:rPr lang="zh-CN" altLang="en-US"/>
              <a:t>保证金额的，发包人可按本标准第</a:t>
            </a:r>
            <a:r>
              <a:rPr lang="en-US" altLang="zh-CN"/>
              <a:t>8.11.18</a:t>
            </a:r>
            <a:r>
              <a:rPr lang="zh-CN" altLang="en-US"/>
              <a:t>条的规定向承包人</a:t>
            </a:r>
            <a:r>
              <a:rPr lang="zh-CN" altLang="en-US">
                <a:solidFill>
                  <a:srgbClr val="00B050"/>
                </a:solidFill>
              </a:rPr>
              <a:t>索赔</a:t>
            </a:r>
            <a:r>
              <a:rPr lang="zh-CN" altLang="en-US"/>
              <a:t>。</a:t>
            </a:r>
            <a:endParaRPr lang="zh-CN" altLang="en-US"/>
          </a:p>
          <a:p>
            <a:r>
              <a:rPr lang="en-US" altLang="zh-CN"/>
              <a:t>10.5.4</a:t>
            </a:r>
            <a:r>
              <a:rPr lang="zh-CN" altLang="en-US">
                <a:solidFill>
                  <a:srgbClr val="00B050"/>
                </a:solidFill>
              </a:rPr>
              <a:t>缺陷责任期内</a:t>
            </a:r>
            <a:r>
              <a:rPr lang="zh-CN" altLang="en-US"/>
              <a:t>，因</a:t>
            </a:r>
            <a:r>
              <a:rPr lang="zh-CN" altLang="en-US">
                <a:solidFill>
                  <a:srgbClr val="FF0000"/>
                </a:solidFill>
              </a:rPr>
              <a:t>非承包人原因</a:t>
            </a:r>
            <a:r>
              <a:rPr lang="zh-CN" altLang="en-US"/>
              <a:t>造成的</a:t>
            </a:r>
            <a:r>
              <a:rPr lang="zh-CN" altLang="en-US">
                <a:solidFill>
                  <a:srgbClr val="00B050"/>
                </a:solidFill>
              </a:rPr>
              <a:t>缺陷或</a:t>
            </a:r>
            <a:r>
              <a:rPr lang="en-US" altLang="zh-CN">
                <a:solidFill>
                  <a:srgbClr val="00B050"/>
                </a:solidFill>
              </a:rPr>
              <a:t>(</a:t>
            </a:r>
            <a:r>
              <a:rPr lang="zh-CN" altLang="en-US">
                <a:solidFill>
                  <a:srgbClr val="00B050"/>
                </a:solidFill>
              </a:rPr>
              <a:t>和</a:t>
            </a:r>
            <a:r>
              <a:rPr lang="en-US" altLang="zh-CN">
                <a:solidFill>
                  <a:srgbClr val="00B050"/>
                </a:solidFill>
              </a:rPr>
              <a:t>)</a:t>
            </a:r>
            <a:r>
              <a:rPr lang="zh-CN" altLang="en-US">
                <a:solidFill>
                  <a:srgbClr val="00B050"/>
                </a:solidFill>
              </a:rPr>
              <a:t>损坏</a:t>
            </a:r>
            <a:r>
              <a:rPr lang="zh-CN" altLang="en-US"/>
              <a:t>，发包人应负责组织维修并承担费用，所发生的费用发包人</a:t>
            </a:r>
            <a:r>
              <a:rPr lang="zh-CN" altLang="en-US">
                <a:solidFill>
                  <a:srgbClr val="FF0000"/>
                </a:solidFill>
              </a:rPr>
              <a:t>不应从</a:t>
            </a:r>
            <a:r>
              <a:rPr lang="zh-CN" altLang="en-US"/>
              <a:t>承包人的</a:t>
            </a:r>
            <a:r>
              <a:rPr lang="zh-CN" altLang="en-US">
                <a:solidFill>
                  <a:srgbClr val="00B050"/>
                </a:solidFill>
              </a:rPr>
              <a:t>质量保证金</a:t>
            </a:r>
            <a:r>
              <a:rPr lang="zh-CN" altLang="en-US"/>
              <a:t>中扣除。</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en-US" altLang="zh-CN"/>
              <a:t>10.5.5</a:t>
            </a:r>
            <a:r>
              <a:rPr lang="zh-CN" altLang="en-US"/>
              <a:t>缺陷责任期</a:t>
            </a:r>
            <a:r>
              <a:rPr lang="zh-CN" altLang="en-US">
                <a:solidFill>
                  <a:srgbClr val="FF0000"/>
                </a:solidFill>
              </a:rPr>
              <a:t>终止后</a:t>
            </a:r>
            <a:r>
              <a:rPr lang="zh-CN" altLang="en-US"/>
              <a:t>，承包人应在约定时间内向发包人提交</a:t>
            </a:r>
            <a:r>
              <a:rPr lang="zh-CN" altLang="en-US">
                <a:solidFill>
                  <a:srgbClr val="00B050"/>
                </a:solidFill>
              </a:rPr>
              <a:t>最终结清</a:t>
            </a:r>
            <a:r>
              <a:rPr lang="zh-CN" altLang="en-US"/>
              <a:t>申请书和相关证明材料。</a:t>
            </a:r>
            <a:r>
              <a:rPr lang="zh-CN" altLang="en-US"/>
              <a:t>最终结清申请书应列明预留的质量保证金或担保保函、缺陷责任期内发生的修复费用、最终结清款。</a:t>
            </a:r>
            <a:endParaRPr lang="zh-CN" altLang="en-US"/>
          </a:p>
          <a:p>
            <a:r>
              <a:rPr lang="zh-CN" altLang="en-US"/>
              <a:t>发包人应将</a:t>
            </a:r>
            <a:r>
              <a:rPr lang="zh-CN" altLang="en-US">
                <a:solidFill>
                  <a:srgbClr val="00B050"/>
                </a:solidFill>
              </a:rPr>
              <a:t>质量担保保函</a:t>
            </a:r>
            <a:r>
              <a:rPr lang="zh-CN" altLang="en-US"/>
              <a:t>或剩余的</a:t>
            </a:r>
            <a:r>
              <a:rPr lang="zh-CN" altLang="en-US">
                <a:solidFill>
                  <a:srgbClr val="00B050"/>
                </a:solidFill>
              </a:rPr>
              <a:t>质量保证金</a:t>
            </a:r>
            <a:r>
              <a:rPr lang="zh-CN" altLang="en-US">
                <a:solidFill>
                  <a:srgbClr val="FF0000"/>
                </a:solidFill>
              </a:rPr>
              <a:t>返还</a:t>
            </a:r>
            <a:r>
              <a:rPr lang="zh-CN" altLang="en-US"/>
              <a:t>给承包人，</a:t>
            </a:r>
            <a:r>
              <a:rPr lang="zh-CN" altLang="en-US">
                <a:solidFill>
                  <a:srgbClr val="FF0000"/>
                </a:solidFill>
              </a:rPr>
              <a:t>不应计算利息</a:t>
            </a:r>
            <a:r>
              <a:rPr lang="zh-CN" altLang="en-US"/>
              <a:t>。</a:t>
            </a:r>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solidFill>
                  <a:srgbClr val="FF0000"/>
                </a:solidFill>
              </a:rPr>
              <a:t>重点：</a:t>
            </a:r>
            <a:r>
              <a:rPr lang="zh-CN" altLang="en-US" dirty="0">
                <a:solidFill>
                  <a:srgbClr val="339933"/>
                </a:solidFill>
              </a:rPr>
              <a:t>总价合同</a:t>
            </a:r>
            <a:r>
              <a:rPr lang="zh-CN" altLang="en-US" dirty="0"/>
              <a:t>，预算采用</a:t>
            </a:r>
            <a:r>
              <a:rPr lang="zh-CN" altLang="en-US" dirty="0">
                <a:solidFill>
                  <a:srgbClr val="339933"/>
                </a:solidFill>
              </a:rPr>
              <a:t>商混</a:t>
            </a:r>
            <a:r>
              <a:rPr lang="zh-CN" altLang="en-US" dirty="0"/>
              <a:t>，实际采用</a:t>
            </a:r>
            <a:r>
              <a:rPr lang="zh-CN" altLang="en-US" dirty="0">
                <a:solidFill>
                  <a:srgbClr val="339933"/>
                </a:solidFill>
              </a:rPr>
              <a:t>集中搅拌</a:t>
            </a:r>
            <a:r>
              <a:rPr lang="zh-CN" altLang="en-US" dirty="0"/>
              <a:t>，合同没明确</a:t>
            </a:r>
            <a:r>
              <a:rPr lang="zh-CN" altLang="en-US" dirty="0">
                <a:solidFill>
                  <a:srgbClr val="339933"/>
                </a:solidFill>
              </a:rPr>
              <a:t>项目特征</a:t>
            </a:r>
            <a:r>
              <a:rPr lang="zh-CN" altLang="en-US" dirty="0"/>
              <a:t>不符调整合同价，结算</a:t>
            </a:r>
            <a:r>
              <a:rPr lang="zh-CN" altLang="en-US" dirty="0">
                <a:solidFill>
                  <a:srgbClr val="339933"/>
                </a:solidFill>
              </a:rPr>
              <a:t>能否按</a:t>
            </a:r>
            <a:r>
              <a:rPr lang="zh-CN" altLang="en-US" dirty="0"/>
              <a:t>商混</a:t>
            </a:r>
            <a:endParaRPr lang="zh-CN" altLang="en-US" dirty="0"/>
          </a:p>
          <a:p>
            <a:r>
              <a:rPr lang="zh-CN" altLang="en-US" dirty="0">
                <a:solidFill>
                  <a:srgbClr val="FF0000"/>
                </a:solidFill>
                <a:sym typeface="+mn-ea"/>
              </a:rPr>
              <a:t>重点：</a:t>
            </a:r>
            <a:r>
              <a:rPr lang="zh-CN" altLang="en-US">
                <a:sym typeface="+mn-ea"/>
              </a:rPr>
              <a:t>招标工程量清单，土方回填的描述是现场倒运1公里</a:t>
            </a:r>
            <a:endParaRPr lang="zh-CN" altLang="en-US"/>
          </a:p>
          <a:p>
            <a:r>
              <a:rPr lang="zh-CN" altLang="en-US">
                <a:sym typeface="+mn-ea"/>
              </a:rPr>
              <a:t>实际大开挖时现场无堆土条件，土方外运10万方，甲方对土方外运已认价90元每立方。</a:t>
            </a:r>
            <a:endParaRPr lang="zh-CN" altLang="en-US"/>
          </a:p>
          <a:p>
            <a:r>
              <a:rPr lang="zh-CN" altLang="en-US">
                <a:sym typeface="+mn-ea"/>
              </a:rPr>
              <a:t>回填，现场没有土，开挖的土都已外运，又需要外购黄土，总包方提出对外购黄土进行认价。</a:t>
            </a:r>
            <a:endParaRPr lang="zh-CN" altLang="en-US">
              <a:sym typeface="+mn-ea"/>
            </a:endParaRPr>
          </a:p>
          <a:p>
            <a:r>
              <a:rPr lang="zh-CN" altLang="en-US" dirty="0">
                <a:solidFill>
                  <a:srgbClr val="FF0000"/>
                </a:solidFill>
                <a:sym typeface="+mn-ea"/>
              </a:rPr>
              <a:t>重点：</a:t>
            </a:r>
            <a:r>
              <a:rPr lang="zh-CN" altLang="en-US">
                <a:sym typeface="+mn-ea"/>
              </a:rPr>
              <a:t>清单为素土人工压实，招标清单没有项目特征，中标单价为</a:t>
            </a:r>
            <a:r>
              <a:rPr lang="en-US">
                <a:sym typeface="+mn-ea"/>
              </a:rPr>
              <a:t>8</a:t>
            </a:r>
            <a:r>
              <a:rPr lang="zh-CN" altLang="en-US">
                <a:sym typeface="+mn-ea"/>
              </a:rPr>
              <a:t>元/m3；人材机中也没有素土主材费用，土方是场外购买回填；结算审计，视为不平衡报价，综合单价中包含素土购买价格。</a:t>
            </a:r>
            <a:endParaRPr lang="zh-CN" altLang="en-US"/>
          </a:p>
          <a:p>
            <a:endParaRPr lang="zh-CN" altLang="en-US" dirty="0"/>
          </a:p>
          <a:p>
            <a:endParaRPr lang="zh-CN" altLang="en-US" dirty="0"/>
          </a:p>
          <a:p>
            <a:endParaRPr lang="zh-CN" altLang="en-US" dirty="0"/>
          </a:p>
          <a:p>
            <a:endParaRPr lang="zh-CN" altLang="en-US" dirty="0"/>
          </a:p>
        </p:txBody>
      </p:sp>
      <p:sp>
        <p:nvSpPr>
          <p:cNvPr id="3" name="灯片编号占位符 2"/>
          <p:cNvSpPr>
            <a:spLocks noGrp="1"/>
          </p:cNvSpPr>
          <p:nvPr>
            <p:ph type="sldNum" sz="quarter" idx="10"/>
          </p:nvPr>
        </p:nvSpPr>
        <p:spPr/>
        <p:txBody>
          <a:bodyPr/>
          <a:lstStyle/>
          <a:p>
            <a:fld id="{C3C0D645-C9F2-43D6-B91D-3B3E8BBA47A5}" type="slidenum">
              <a:rPr lang="en-US" altLang="zh-CN" smtClean="0"/>
            </a:fld>
            <a:endParaRPr lang="en-US" altLang="zh-CN"/>
          </a:p>
        </p:txBody>
      </p:sp>
    </p:spTree>
  </p:cSld>
  <p:clrMapOvr>
    <a:masterClrMapping/>
  </p:clrMapOvr>
  <p:transition spd="slow"/>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dirty="0">
                <a:solidFill>
                  <a:srgbClr val="FF0000"/>
                </a:solidFill>
                <a:sym typeface="+mn-ea"/>
              </a:rPr>
              <a:t>重点：</a:t>
            </a:r>
            <a:r>
              <a:rPr lang="zh-CN" altLang="en-US" dirty="0">
                <a:solidFill>
                  <a:srgbClr val="339933"/>
                </a:solidFill>
                <a:sym typeface="+mn-ea"/>
              </a:rPr>
              <a:t>总价包干</a:t>
            </a:r>
            <a:r>
              <a:rPr lang="zh-CN" altLang="en-US" dirty="0">
                <a:sym typeface="+mn-ea"/>
              </a:rPr>
              <a:t>合同的项目，没有变更，然后结算审核，部分</a:t>
            </a:r>
            <a:r>
              <a:rPr lang="zh-CN" altLang="en-US" dirty="0">
                <a:solidFill>
                  <a:srgbClr val="339933"/>
                </a:solidFill>
                <a:sym typeface="+mn-ea"/>
              </a:rPr>
              <a:t>现场收方量</a:t>
            </a:r>
            <a:r>
              <a:rPr lang="zh-CN" altLang="en-US" dirty="0">
                <a:sym typeface="+mn-ea"/>
              </a:rPr>
              <a:t>和</a:t>
            </a:r>
            <a:r>
              <a:rPr lang="zh-CN" altLang="en-US" dirty="0">
                <a:solidFill>
                  <a:srgbClr val="339933"/>
                </a:solidFill>
                <a:sym typeface="+mn-ea"/>
              </a:rPr>
              <a:t>图纸量</a:t>
            </a:r>
            <a:r>
              <a:rPr lang="zh-CN" altLang="en-US" dirty="0">
                <a:solidFill>
                  <a:srgbClr val="FF0000"/>
                </a:solidFill>
                <a:sym typeface="+mn-ea"/>
              </a:rPr>
              <a:t>少于</a:t>
            </a:r>
            <a:r>
              <a:rPr lang="zh-CN" altLang="en-US" dirty="0">
                <a:solidFill>
                  <a:srgbClr val="339933"/>
                </a:solidFill>
                <a:sym typeface="+mn-ea"/>
              </a:rPr>
              <a:t>中标量</a:t>
            </a:r>
            <a:r>
              <a:rPr lang="zh-CN" altLang="en-US" dirty="0">
                <a:sym typeface="+mn-ea"/>
              </a:rPr>
              <a:t>，这种工程量可以</a:t>
            </a:r>
            <a:r>
              <a:rPr lang="zh-CN" altLang="en-US" dirty="0">
                <a:solidFill>
                  <a:srgbClr val="339933"/>
                </a:solidFill>
                <a:sym typeface="+mn-ea"/>
              </a:rPr>
              <a:t>扣减</a:t>
            </a:r>
            <a:r>
              <a:rPr lang="zh-CN" altLang="en-US" dirty="0">
                <a:sym typeface="+mn-ea"/>
              </a:rPr>
              <a:t>吗？</a:t>
            </a:r>
            <a:endParaRPr lang="zh-CN" altLang="en-US" dirty="0"/>
          </a:p>
          <a:p>
            <a:r>
              <a:rPr lang="zh-CN" altLang="en-US" dirty="0">
                <a:solidFill>
                  <a:srgbClr val="FF0000"/>
                </a:solidFill>
                <a:sym typeface="+mn-ea"/>
              </a:rPr>
              <a:t>重点：</a:t>
            </a:r>
            <a:r>
              <a:rPr lang="zh-CN" altLang="en-US" dirty="0">
                <a:sym typeface="+mn-ea"/>
              </a:rPr>
              <a:t>图纸量少于招标量，如何结算？按总价合同结算还是按实际完成的图纸结算</a:t>
            </a:r>
            <a:r>
              <a:rPr lang="en-US" altLang="zh-CN" dirty="0">
                <a:sym typeface="+mn-ea"/>
              </a:rPr>
              <a:t>?</a:t>
            </a:r>
            <a:endParaRPr lang="en-US" altLang="zh-CN" dirty="0">
              <a:sym typeface="+mn-ea"/>
            </a:endParaRPr>
          </a:p>
          <a:p>
            <a:r>
              <a:rPr lang="zh-CN" altLang="en-US" dirty="0">
                <a:solidFill>
                  <a:srgbClr val="FF0000"/>
                </a:solidFill>
                <a:sym typeface="+mn-ea"/>
              </a:rPr>
              <a:t>重点：</a:t>
            </a:r>
            <a:r>
              <a:rPr lang="zh-CN" altLang="en-US">
                <a:sym typeface="+mn-ea"/>
              </a:rPr>
              <a:t>开挖石方，用来修沟渠</a:t>
            </a:r>
            <a:endParaRPr lang="zh-CN" altLang="en-US">
              <a:sym typeface="+mn-ea"/>
            </a:endParaRPr>
          </a:p>
          <a:p>
            <a:r>
              <a:rPr lang="zh-CN" altLang="en-US" dirty="0">
                <a:solidFill>
                  <a:srgbClr val="FF0000"/>
                </a:solidFill>
                <a:sym typeface="+mn-ea"/>
              </a:rPr>
              <a:t>重点：</a:t>
            </a:r>
            <a:r>
              <a:rPr lang="zh-CN" altLang="en-US">
                <a:sym typeface="+mn-ea"/>
              </a:rPr>
              <a:t>总价合同，没完成，按图扣减工程</a:t>
            </a:r>
            <a:r>
              <a:rPr lang="zh-CN" altLang="en-US">
                <a:sym typeface="+mn-ea"/>
              </a:rPr>
              <a:t>量</a:t>
            </a:r>
            <a:endParaRPr lang="zh-CN" altLang="en-US">
              <a:sym typeface="+mn-ea"/>
            </a:endParaRPr>
          </a:p>
          <a:p>
            <a:r>
              <a:rPr lang="zh-CN" altLang="en-US">
                <a:sym typeface="+mn-ea"/>
              </a:rPr>
              <a:t>总价合同，</a:t>
            </a:r>
            <a:r>
              <a:rPr lang="zh-CN" altLang="en-US">
                <a:sym typeface="+mn-ea"/>
              </a:rPr>
              <a:t>真石漆，图1700，合同清单1400，减少2层楼，变更取消，扣1700</a:t>
            </a:r>
            <a:endParaRPr lang="zh-CN" altLang="en-US">
              <a:sym typeface="+mn-ea"/>
            </a:endParaRPr>
          </a:p>
          <a:p>
            <a:r>
              <a:rPr lang="zh-CN" altLang="en-US">
                <a:solidFill>
                  <a:srgbClr val="FF0000"/>
                </a:solidFill>
                <a:sym typeface="+mn-ea"/>
              </a:rPr>
              <a:t>《</a:t>
            </a:r>
            <a:r>
              <a:rPr lang="en-US" altLang="zh-CN">
                <a:solidFill>
                  <a:srgbClr val="FF0000"/>
                </a:solidFill>
                <a:sym typeface="+mn-ea"/>
              </a:rPr>
              <a:t>24</a:t>
            </a:r>
            <a:r>
              <a:rPr lang="zh-CN" altLang="en-US">
                <a:solidFill>
                  <a:srgbClr val="FF0000"/>
                </a:solidFill>
                <a:sym typeface="+mn-ea"/>
              </a:rPr>
              <a:t>清单计价标准》</a:t>
            </a:r>
            <a:r>
              <a:rPr lang="en-US" altLang="zh-CN">
                <a:sym typeface="+mn-ea"/>
              </a:rPr>
              <a:t>2.0.7</a:t>
            </a:r>
            <a:r>
              <a:rPr lang="zh-CN" altLang="en-US">
                <a:sym typeface="+mn-ea"/>
              </a:rPr>
              <a:t>总价合同</a:t>
            </a:r>
            <a:endParaRPr lang="en-US" altLang="zh-CN"/>
          </a:p>
          <a:p>
            <a:r>
              <a:rPr lang="zh-CN" altLang="en-US">
                <a:sym typeface="+mn-ea"/>
              </a:rPr>
              <a:t>发承包双方约定以</a:t>
            </a:r>
            <a:r>
              <a:rPr lang="zh-CN" altLang="en-US">
                <a:solidFill>
                  <a:srgbClr val="FF0000"/>
                </a:solidFill>
                <a:sym typeface="+mn-ea"/>
              </a:rPr>
              <a:t>合同图纸</a:t>
            </a:r>
            <a:r>
              <a:rPr lang="zh-CN" altLang="en-US">
                <a:sym typeface="+mn-ea"/>
              </a:rPr>
              <a:t>、合同规范进行合同价款计算、调整和确认的建设工程施工合同。总价合同在</a:t>
            </a:r>
            <a:r>
              <a:rPr lang="zh-CN" altLang="en-US">
                <a:solidFill>
                  <a:srgbClr val="00B050"/>
                </a:solidFill>
                <a:sym typeface="+mn-ea"/>
              </a:rPr>
              <a:t>约定的范围内</a:t>
            </a:r>
            <a:r>
              <a:rPr lang="zh-CN" altLang="en-US">
                <a:sym typeface="+mn-ea"/>
              </a:rPr>
              <a:t>合同总价</a:t>
            </a:r>
            <a:r>
              <a:rPr lang="zh-CN" altLang="en-US">
                <a:solidFill>
                  <a:srgbClr val="FF0000"/>
                </a:solidFill>
                <a:sym typeface="+mn-ea"/>
              </a:rPr>
              <a:t>不做调整</a:t>
            </a:r>
            <a:r>
              <a:rPr lang="zh-CN" altLang="en-US">
                <a:sym typeface="+mn-ea"/>
              </a:rPr>
              <a:t>。</a:t>
            </a:r>
            <a:endParaRPr lang="en-US" altLang="zh-CN" dirty="0">
              <a:sym typeface="+mn-ea"/>
            </a:endParaRPr>
          </a:p>
          <a:p>
            <a:endParaRPr lang="zh-CN" altLang="en-US"/>
          </a:p>
        </p:txBody>
      </p:sp>
      <p:sp>
        <p:nvSpPr>
          <p:cNvPr id="3" name="灯片编号占位符 2"/>
          <p:cNvSpPr>
            <a:spLocks noGrp="1"/>
          </p:cNvSpPr>
          <p:nvPr>
            <p:ph type="sldNum" sz="quarter" idx="10"/>
          </p:nvPr>
        </p:nvSpPr>
        <p:spPr/>
        <p:txBody>
          <a:bodyPr/>
          <a:p>
            <a:fld id="{C3C0D645-C9F2-43D6-B91D-3B3E8BBA47A5}" type="slidenum">
              <a:rPr lang="en-US" altLang="zh-CN"/>
            </a:fld>
            <a:endParaRPr lang="en-US" altLang="zh-CN"/>
          </a:p>
        </p:txBody>
      </p:sp>
    </p:spTree>
  </p:cSld>
  <p:clrMapOvr>
    <a:masterClrMapping/>
  </p:clrMapOvr>
  <p:transition spd="slow"/>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solidFill>
                  <a:srgbClr val="FF0000"/>
                </a:solidFill>
                <a:sym typeface="+mn-ea"/>
              </a:rPr>
              <a:t>重点：</a:t>
            </a:r>
            <a:r>
              <a:rPr lang="zh-CN" altLang="en-US">
                <a:sym typeface="+mn-ea"/>
              </a:rPr>
              <a:t>公路管涵，碎石土回填</a:t>
            </a:r>
            <a:endParaRPr lang="zh-CN" altLang="en-US"/>
          </a:p>
          <a:p>
            <a:r>
              <a:rPr lang="zh-CN" altLang="en-US" dirty="0">
                <a:solidFill>
                  <a:srgbClr val="FF0000"/>
                </a:solidFill>
                <a:sym typeface="+mn-ea"/>
              </a:rPr>
              <a:t>重点：</a:t>
            </a:r>
            <a:r>
              <a:rPr lang="zh-CN" altLang="en-US">
                <a:sym typeface="+mn-ea"/>
              </a:rPr>
              <a:t>大桥，围堰施工，钢平台</a:t>
            </a:r>
            <a:endParaRPr lang="zh-CN" altLang="en-US">
              <a:sym typeface="+mn-ea"/>
            </a:endParaRPr>
          </a:p>
          <a:p>
            <a:r>
              <a:rPr lang="zh-CN" altLang="en-US" dirty="0">
                <a:solidFill>
                  <a:srgbClr val="FF0000"/>
                </a:solidFill>
                <a:sym typeface="+mn-ea"/>
              </a:rPr>
              <a:t>重点：</a:t>
            </a:r>
            <a:r>
              <a:rPr lang="en-US" dirty="0">
                <a:sym typeface="+mn-ea"/>
              </a:rPr>
              <a:t>征地拆迁，发洪水，</a:t>
            </a:r>
            <a:r>
              <a:rPr lang="zh-CN" altLang="en-US" dirty="0">
                <a:sym typeface="+mn-ea"/>
              </a:rPr>
              <a:t>逾期</a:t>
            </a:r>
            <a:r>
              <a:rPr lang="en-US" dirty="0">
                <a:sym typeface="+mn-ea"/>
              </a:rPr>
              <a:t>200天竣工</a:t>
            </a:r>
            <a:endParaRPr lang="zh-CN" altLang="en-US"/>
          </a:p>
          <a:p>
            <a:r>
              <a:rPr lang="zh-CN" altLang="en-US">
                <a:solidFill>
                  <a:srgbClr val="FF0000"/>
                </a:solidFill>
                <a:sym typeface="+mn-ea"/>
              </a:rPr>
              <a:t>《建工司法解释（一）》</a:t>
            </a:r>
            <a:r>
              <a:rPr lang="zh-CN" altLang="en-US" dirty="0">
                <a:solidFill>
                  <a:srgbClr val="FF0000"/>
                </a:solidFill>
                <a:sym typeface="+mn-ea"/>
              </a:rPr>
              <a:t>第</a:t>
            </a:r>
            <a:r>
              <a:rPr lang="en-US" altLang="zh-CN" dirty="0">
                <a:solidFill>
                  <a:srgbClr val="FF0000"/>
                </a:solidFill>
                <a:sym typeface="+mn-ea"/>
              </a:rPr>
              <a:t>10</a:t>
            </a:r>
            <a:r>
              <a:rPr lang="zh-CN" altLang="en-US" dirty="0">
                <a:solidFill>
                  <a:srgbClr val="FF0000"/>
                </a:solidFill>
                <a:sym typeface="+mn-ea"/>
              </a:rPr>
              <a:t>条</a:t>
            </a:r>
            <a:r>
              <a:rPr lang="en-US" dirty="0">
                <a:sym typeface="+mn-ea"/>
              </a:rPr>
              <a:t> </a:t>
            </a:r>
            <a:r>
              <a:rPr lang="zh-CN" altLang="en-US" dirty="0">
                <a:sym typeface="+mn-ea"/>
              </a:rPr>
              <a:t>当事人约定</a:t>
            </a:r>
            <a:r>
              <a:rPr lang="zh-CN" altLang="en-US" dirty="0">
                <a:solidFill>
                  <a:srgbClr val="FF0000"/>
                </a:solidFill>
                <a:sym typeface="+mn-ea"/>
              </a:rPr>
              <a:t>顺延工期</a:t>
            </a:r>
            <a:r>
              <a:rPr lang="zh-CN" altLang="en-US" dirty="0">
                <a:sym typeface="+mn-ea"/>
              </a:rPr>
              <a:t>应当经发包人或者监理人签证等方式</a:t>
            </a:r>
            <a:r>
              <a:rPr lang="zh-CN" altLang="en-US" dirty="0">
                <a:solidFill>
                  <a:srgbClr val="FF0000"/>
                </a:solidFill>
                <a:sym typeface="+mn-ea"/>
              </a:rPr>
              <a:t>确认</a:t>
            </a:r>
            <a:r>
              <a:rPr lang="zh-CN" altLang="en-US" dirty="0">
                <a:sym typeface="+mn-ea"/>
              </a:rPr>
              <a:t>，承包人虽</a:t>
            </a:r>
            <a:r>
              <a:rPr lang="zh-CN" altLang="en-US" dirty="0">
                <a:solidFill>
                  <a:srgbClr val="FF0000"/>
                </a:solidFill>
                <a:sym typeface="+mn-ea"/>
              </a:rPr>
              <a:t>未取得</a:t>
            </a:r>
            <a:r>
              <a:rPr lang="zh-CN" altLang="en-US" dirty="0">
                <a:sym typeface="+mn-ea"/>
              </a:rPr>
              <a:t>工期顺延的确认，但</a:t>
            </a:r>
            <a:r>
              <a:rPr lang="zh-CN" altLang="en-US" dirty="0">
                <a:solidFill>
                  <a:srgbClr val="FF0000"/>
                </a:solidFill>
                <a:sym typeface="+mn-ea"/>
              </a:rPr>
              <a:t>能够证明</a:t>
            </a:r>
            <a:r>
              <a:rPr lang="zh-CN" altLang="en-US" dirty="0">
                <a:sym typeface="+mn-ea"/>
              </a:rPr>
              <a:t>在合同约定的期限内向发包人或者监理人</a:t>
            </a:r>
            <a:r>
              <a:rPr lang="zh-CN" altLang="en-US" dirty="0">
                <a:solidFill>
                  <a:srgbClr val="FF0000"/>
                </a:solidFill>
                <a:sym typeface="+mn-ea"/>
              </a:rPr>
              <a:t>申请过</a:t>
            </a:r>
            <a:r>
              <a:rPr lang="zh-CN" altLang="en-US" dirty="0">
                <a:sym typeface="+mn-ea"/>
              </a:rPr>
              <a:t>工期顺延且</a:t>
            </a:r>
            <a:r>
              <a:rPr lang="zh-CN" altLang="en-US" dirty="0">
                <a:solidFill>
                  <a:srgbClr val="339933"/>
                </a:solidFill>
                <a:sym typeface="+mn-ea"/>
              </a:rPr>
              <a:t>顺延事由</a:t>
            </a:r>
            <a:r>
              <a:rPr lang="zh-CN" altLang="en-US" dirty="0">
                <a:sym typeface="+mn-ea"/>
              </a:rPr>
              <a:t>符合合同约定，承包人以此为由主张工期顺延的，人民法院应予支持。</a:t>
            </a:r>
            <a:r>
              <a:rPr lang="en-US" dirty="0">
                <a:sym typeface="+mn-ea"/>
              </a:rPr>
              <a:t> </a:t>
            </a:r>
            <a:endParaRPr lang="zh-CN" altLang="en-US" dirty="0"/>
          </a:p>
          <a:p>
            <a:r>
              <a:rPr lang="zh-CN" altLang="en-US" dirty="0">
                <a:sym typeface="+mn-ea"/>
              </a:rPr>
              <a:t>当事人约定承包人</a:t>
            </a:r>
            <a:r>
              <a:rPr lang="zh-CN" altLang="en-US" dirty="0">
                <a:solidFill>
                  <a:srgbClr val="339933"/>
                </a:solidFill>
                <a:sym typeface="+mn-ea"/>
              </a:rPr>
              <a:t>未在</a:t>
            </a:r>
            <a:r>
              <a:rPr lang="zh-CN" altLang="en-US" dirty="0">
                <a:sym typeface="+mn-ea"/>
              </a:rPr>
              <a:t>约定期限内提出工期顺延申请视为工期</a:t>
            </a:r>
            <a:r>
              <a:rPr lang="zh-CN" altLang="en-US" dirty="0">
                <a:solidFill>
                  <a:srgbClr val="339933"/>
                </a:solidFill>
                <a:sym typeface="+mn-ea"/>
              </a:rPr>
              <a:t>不顺延</a:t>
            </a:r>
            <a:r>
              <a:rPr lang="zh-CN" altLang="en-US" dirty="0">
                <a:sym typeface="+mn-ea"/>
              </a:rPr>
              <a:t>的，按照约定处理，但发包人在约定期限</a:t>
            </a:r>
            <a:r>
              <a:rPr lang="zh-CN" altLang="en-US" dirty="0">
                <a:solidFill>
                  <a:srgbClr val="339933"/>
                </a:solidFill>
                <a:sym typeface="+mn-ea"/>
              </a:rPr>
              <a:t>后同意</a:t>
            </a:r>
            <a:r>
              <a:rPr lang="zh-CN" altLang="en-US" dirty="0">
                <a:sym typeface="+mn-ea"/>
              </a:rPr>
              <a:t>工期顺延或者承包人提出合理抗辩的除外。</a:t>
            </a:r>
            <a:endParaRPr lang="zh-CN" altLang="en-US" dirty="0"/>
          </a:p>
          <a:p>
            <a:endParaRPr lang="zh-CN" altLang="en-US" dirty="0"/>
          </a:p>
        </p:txBody>
      </p:sp>
      <p:sp>
        <p:nvSpPr>
          <p:cNvPr id="3" name="灯片编号占位符 2"/>
          <p:cNvSpPr>
            <a:spLocks noGrp="1"/>
          </p:cNvSpPr>
          <p:nvPr>
            <p:ph type="sldNum" sz="quarter" idx="10"/>
          </p:nvPr>
        </p:nvSpPr>
        <p:spPr/>
        <p:txBody>
          <a:bodyPr/>
          <a:lstStyle/>
          <a:p>
            <a:fld id="{11BD2CA1-CEE1-4824-A1C9-4C3EDF56342D}" type="slidenum">
              <a:rPr lang="en-US" altLang="zh-CN" smtClean="0"/>
            </a:fld>
            <a:endParaRPr lang="en-US" altLang="zh-CN"/>
          </a:p>
        </p:txBody>
      </p:sp>
    </p:spTree>
  </p:cSld>
  <p:clrMapOvr>
    <a:masterClrMapping/>
  </p:clrMapOvr>
  <p:transition spd="slow"/>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dirty="0">
                <a:solidFill>
                  <a:srgbClr val="FF0000"/>
                </a:solidFill>
                <a:sym typeface="+mn-ea"/>
              </a:rPr>
              <a:t>重点：</a:t>
            </a:r>
            <a:r>
              <a:rPr lang="en-US" dirty="0">
                <a:sym typeface="+mn-ea"/>
              </a:rPr>
              <a:t>空调工程，总价合同。竣工验收合格使用一年半后，建设单位提出实际使用的部分材料与设计尺寸不符，有些材料未提供进场复试证明，有些材料数量与设计数量不符，要求扣减工程款，怎么处理？</a:t>
            </a:r>
            <a:endParaRPr lang="en-US" dirty="0">
              <a:sym typeface="+mn-ea"/>
            </a:endParaRPr>
          </a:p>
          <a:p>
            <a:r>
              <a:rPr lang="zh-CN" altLang="en-US" dirty="0">
                <a:solidFill>
                  <a:srgbClr val="FF0000"/>
                </a:solidFill>
                <a:sym typeface="+mn-ea"/>
              </a:rPr>
              <a:t>重点：</a:t>
            </a:r>
            <a:r>
              <a:rPr lang="en-US" dirty="0">
                <a:sym typeface="+mn-ea"/>
              </a:rPr>
              <a:t>风电扣减，质量鉴定</a:t>
            </a:r>
            <a:endParaRPr lang="en-US" dirty="0">
              <a:sym typeface="+mn-ea"/>
            </a:endParaRPr>
          </a:p>
          <a:p>
            <a:r>
              <a:rPr lang="zh-CN" altLang="en-US">
                <a:solidFill>
                  <a:srgbClr val="FF0000"/>
                </a:solidFill>
                <a:sym typeface="+mn-ea"/>
              </a:rPr>
              <a:t>《民法典》第</a:t>
            </a:r>
            <a:r>
              <a:rPr lang="en-US" altLang="zh-CN">
                <a:solidFill>
                  <a:srgbClr val="FF0000"/>
                </a:solidFill>
                <a:sym typeface="+mn-ea"/>
              </a:rPr>
              <a:t>799</a:t>
            </a:r>
            <a:r>
              <a:rPr lang="zh-CN" altLang="en-US">
                <a:solidFill>
                  <a:srgbClr val="FF0000"/>
                </a:solidFill>
                <a:sym typeface="+mn-ea"/>
              </a:rPr>
              <a:t>条</a:t>
            </a:r>
            <a:r>
              <a:rPr lang="zh-CN" altLang="en-US">
                <a:sym typeface="+mn-ea"/>
              </a:rPr>
              <a:t>建设工程竣工后，发包人应当根据施工图纸及说明书、国家颁发的施工验收规范和质量检验标准及时进行验收。验收合格的，发包人应当按照约定支付价款，并接收该建设工程。</a:t>
            </a:r>
            <a:endParaRPr lang="zh-CN" altLang="en-US"/>
          </a:p>
          <a:p>
            <a:r>
              <a:rPr lang="zh-CN" altLang="en-US">
                <a:sym typeface="+mn-ea"/>
              </a:rPr>
              <a:t>建设工程竣工经验收合格后，方可交付使用；未经验收或者验收不合格的，不得交付使用。</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solidFill>
                  <a:srgbClr val="FF0000"/>
                </a:solidFill>
                <a:sym typeface="+mn-ea"/>
              </a:rPr>
              <a:t>《建工司法解释（一）》</a:t>
            </a:r>
            <a:r>
              <a:rPr lang="zh-CN" altLang="en-US" dirty="0">
                <a:solidFill>
                  <a:srgbClr val="FF0000"/>
                </a:solidFill>
                <a:sym typeface="+mn-ea"/>
              </a:rPr>
              <a:t>第</a:t>
            </a:r>
            <a:r>
              <a:rPr lang="en-US" altLang="zh-CN" dirty="0">
                <a:solidFill>
                  <a:srgbClr val="FF0000"/>
                </a:solidFill>
                <a:sym typeface="+mn-ea"/>
              </a:rPr>
              <a:t>12</a:t>
            </a:r>
            <a:r>
              <a:rPr lang="zh-CN" altLang="en-US" dirty="0">
                <a:solidFill>
                  <a:srgbClr val="FF0000"/>
                </a:solidFill>
                <a:sym typeface="+mn-ea"/>
              </a:rPr>
              <a:t>条</a:t>
            </a:r>
            <a:r>
              <a:rPr lang="en-US" dirty="0">
                <a:sym typeface="+mn-ea"/>
              </a:rPr>
              <a:t> </a:t>
            </a:r>
            <a:r>
              <a:rPr lang="zh-CN" altLang="en-US" dirty="0">
                <a:sym typeface="+mn-ea"/>
              </a:rPr>
              <a:t>因</a:t>
            </a:r>
            <a:r>
              <a:rPr lang="zh-CN" altLang="en-US" dirty="0">
                <a:solidFill>
                  <a:srgbClr val="339933"/>
                </a:solidFill>
                <a:sym typeface="+mn-ea"/>
              </a:rPr>
              <a:t>承包人</a:t>
            </a:r>
            <a:r>
              <a:rPr lang="zh-CN" altLang="en-US" dirty="0">
                <a:sym typeface="+mn-ea"/>
              </a:rPr>
              <a:t>的原因造成建设工程质量不符合约定，承包人拒绝修理、返工或者改建，发包人请求减少支付工程价款的，人民法院应予支持。</a:t>
            </a:r>
            <a:endParaRPr lang="zh-CN" altLang="en-US" dirty="0">
              <a:sym typeface="+mn-ea"/>
            </a:endParaRPr>
          </a:p>
          <a:p>
            <a:r>
              <a:rPr lang="zh-CN" altLang="en-US">
                <a:solidFill>
                  <a:srgbClr val="FF0000"/>
                </a:solidFill>
                <a:sym typeface="+mn-ea"/>
              </a:rPr>
              <a:t>《民法典》第</a:t>
            </a:r>
            <a:r>
              <a:rPr lang="en-US" altLang="zh-CN">
                <a:solidFill>
                  <a:srgbClr val="FF0000"/>
                </a:solidFill>
                <a:sym typeface="+mn-ea"/>
              </a:rPr>
              <a:t>781</a:t>
            </a:r>
            <a:r>
              <a:rPr lang="zh-CN" altLang="en-US">
                <a:solidFill>
                  <a:srgbClr val="FF0000"/>
                </a:solidFill>
                <a:sym typeface="+mn-ea"/>
              </a:rPr>
              <a:t>条</a:t>
            </a:r>
            <a:r>
              <a:rPr lang="zh-CN" altLang="en-US">
                <a:sym typeface="+mn-ea"/>
              </a:rPr>
              <a:t>　承揽人交付的工作成果不符合质量要求的，定作人可以合理选择请求承揽人承担修理、重作、</a:t>
            </a:r>
            <a:r>
              <a:rPr lang="zh-CN" altLang="en-US">
                <a:solidFill>
                  <a:srgbClr val="00B050"/>
                </a:solidFill>
                <a:sym typeface="+mn-ea"/>
              </a:rPr>
              <a:t>减少报酬</a:t>
            </a:r>
            <a:r>
              <a:rPr lang="zh-CN" altLang="en-US">
                <a:sym typeface="+mn-ea"/>
              </a:rPr>
              <a:t>、赔偿损失等违约责任。</a:t>
            </a:r>
            <a:endParaRPr lang="zh-CN" altLang="en-US"/>
          </a:p>
          <a:p>
            <a:r>
              <a:rPr lang="zh-CN" altLang="en-US">
                <a:solidFill>
                  <a:srgbClr val="FF0000"/>
                </a:solidFill>
                <a:sym typeface="+mn-ea"/>
              </a:rPr>
              <a:t>《建筑法》第</a:t>
            </a:r>
            <a:r>
              <a:rPr lang="en-US" altLang="zh-CN">
                <a:solidFill>
                  <a:srgbClr val="FF0000"/>
                </a:solidFill>
                <a:sym typeface="+mn-ea"/>
              </a:rPr>
              <a:t>58</a:t>
            </a:r>
            <a:r>
              <a:rPr lang="zh-CN" altLang="en-US">
                <a:solidFill>
                  <a:srgbClr val="FF0000"/>
                </a:solidFill>
                <a:sym typeface="+mn-ea"/>
              </a:rPr>
              <a:t>条</a:t>
            </a:r>
            <a:r>
              <a:rPr lang="zh-CN" altLang="en-US">
                <a:sym typeface="+mn-ea"/>
              </a:rPr>
              <a:t>　建筑施工企业对工程的施工质量负责。</a:t>
            </a:r>
            <a:endParaRPr lang="zh-CN" altLang="en-US"/>
          </a:p>
          <a:p>
            <a:r>
              <a:rPr lang="zh-CN" altLang="en-US">
                <a:sym typeface="+mn-ea"/>
              </a:rPr>
              <a:t>建筑施工企业必须按照工程</a:t>
            </a:r>
            <a:r>
              <a:rPr lang="zh-CN" altLang="en-US">
                <a:solidFill>
                  <a:srgbClr val="00B050"/>
                </a:solidFill>
                <a:sym typeface="+mn-ea"/>
              </a:rPr>
              <a:t>设计图纸</a:t>
            </a:r>
            <a:r>
              <a:rPr lang="zh-CN" altLang="en-US">
                <a:sym typeface="+mn-ea"/>
              </a:rPr>
              <a:t>和施工技术标准施工，不得偷工减料。工程设计的修改由原设计单位负责，建筑施工企业</a:t>
            </a:r>
            <a:r>
              <a:rPr lang="zh-CN" altLang="en-US">
                <a:solidFill>
                  <a:srgbClr val="00B050"/>
                </a:solidFill>
                <a:sym typeface="+mn-ea"/>
              </a:rPr>
              <a:t>不得擅自修改</a:t>
            </a:r>
            <a:r>
              <a:rPr lang="zh-CN" altLang="en-US">
                <a:sym typeface="+mn-ea"/>
              </a:rPr>
              <a:t>工程设计。</a:t>
            </a:r>
            <a:endParaRPr lang="zh-CN" altLang="en-US" dirty="0">
              <a:sym typeface="+mn-ea"/>
            </a:endParaRPr>
          </a:p>
          <a:p>
            <a:endParaRPr lang="zh-CN" altLang="en-US"/>
          </a:p>
        </p:txBody>
      </p:sp>
      <p:sp>
        <p:nvSpPr>
          <p:cNvPr id="3" name="灯片编号占位符 2"/>
          <p:cNvSpPr>
            <a:spLocks noGrp="1"/>
          </p:cNvSpPr>
          <p:nvPr>
            <p:ph type="sldNum" sz="quarter" idx="10"/>
          </p:nvPr>
        </p:nvSpPr>
        <p:spPr/>
        <p:txBody>
          <a:bodyPr/>
          <a:p>
            <a:fld id="{C3C0D645-C9F2-43D6-B91D-3B3E8BBA47A5}" type="slidenum">
              <a:rPr lang="en-US" altLang="zh-CN"/>
            </a:fld>
            <a:endParaRPr lang="en-US" altLang="zh-CN"/>
          </a:p>
        </p:txBody>
      </p:sp>
    </p:spTree>
  </p:cSld>
  <p:clrMapOvr>
    <a:masterClrMapping/>
  </p:clrMapOvr>
  <p:transition spd="slow"/>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dirty="0">
                <a:solidFill>
                  <a:srgbClr val="FF0000"/>
                </a:solidFill>
                <a:sym typeface="+mn-ea"/>
              </a:rPr>
              <a:t>重点：</a:t>
            </a:r>
            <a:r>
              <a:rPr lang="zh-CN" altLang="en-US"/>
              <a:t>设计院，试桩</a:t>
            </a:r>
            <a:r>
              <a:rPr lang="zh-CN" altLang="en-US">
                <a:sym typeface="+mn-ea"/>
              </a:rPr>
              <a:t>，冲击</a:t>
            </a:r>
            <a:r>
              <a:rPr lang="zh-CN" altLang="en-US">
                <a:sym typeface="+mn-ea"/>
              </a:rPr>
              <a:t>钻，旋挖</a:t>
            </a:r>
            <a:endParaRPr lang="zh-CN" altLang="en-US"/>
          </a:p>
          <a:p>
            <a:r>
              <a:rPr lang="zh-CN" altLang="en-US" dirty="0">
                <a:solidFill>
                  <a:srgbClr val="FF0000"/>
                </a:solidFill>
                <a:sym typeface="+mn-ea"/>
              </a:rPr>
              <a:t>重点：</a:t>
            </a:r>
            <a:r>
              <a:rPr lang="zh-CN" altLang="en-US"/>
              <a:t>土方消纳费，按定额报，1-5，5-10，多，给，少，扣，总体少</a:t>
            </a:r>
            <a:endParaRPr lang="zh-CN" altLang="en-US"/>
          </a:p>
          <a:p>
            <a:r>
              <a:rPr lang="zh-CN" altLang="en-US" dirty="0">
                <a:solidFill>
                  <a:srgbClr val="FF0000"/>
                </a:solidFill>
                <a:sym typeface="+mn-ea"/>
              </a:rPr>
              <a:t>重点：</a:t>
            </a:r>
            <a:r>
              <a:rPr lang="zh-CN" altLang="en-US"/>
              <a:t>五险一金，发票，企业缴费，个人缴费部分，兄弟公司，子公司，交当地</a:t>
            </a:r>
            <a:endParaRPr lang="zh-CN" altLang="en-US"/>
          </a:p>
          <a:p>
            <a:r>
              <a:rPr lang="zh-CN" altLang="en-US" dirty="0">
                <a:solidFill>
                  <a:srgbClr val="FF0000"/>
                </a:solidFill>
                <a:sym typeface="+mn-ea"/>
              </a:rPr>
              <a:t>重点：</a:t>
            </a:r>
            <a:r>
              <a:rPr lang="zh-CN" altLang="en-US"/>
              <a:t>图纸设计变更，临时占地费，调高，土石方消纳</a:t>
            </a:r>
            <a:endParaRPr lang="zh-CN" altLang="en-US"/>
          </a:p>
          <a:p>
            <a:r>
              <a:rPr lang="zh-CN" altLang="en-US" dirty="0">
                <a:solidFill>
                  <a:srgbClr val="FF0000"/>
                </a:solidFill>
                <a:sym typeface="+mn-ea"/>
              </a:rPr>
              <a:t>重点：</a:t>
            </a:r>
            <a:r>
              <a:rPr lang="zh-CN" altLang="en-US"/>
              <a:t>土石方优化利用，提供合同发票，否则扣主材</a:t>
            </a:r>
            <a:endParaRPr lang="zh-CN" altLang="en-US"/>
          </a:p>
          <a:p>
            <a:r>
              <a:rPr lang="zh-CN" altLang="en-US" dirty="0">
                <a:solidFill>
                  <a:srgbClr val="FF0000"/>
                </a:solidFill>
                <a:sym typeface="+mn-ea"/>
              </a:rPr>
              <a:t>重点：</a:t>
            </a:r>
            <a:r>
              <a:rPr lang="zh-CN" altLang="en-US"/>
              <a:t>500专业工程暂估价，变更为900，招标，网上变更处理不行，规避招标</a:t>
            </a:r>
            <a:endParaRPr lang="zh-CN" altLang="en-US"/>
          </a:p>
          <a:p>
            <a:r>
              <a:rPr lang="zh-CN" altLang="en-US" dirty="0">
                <a:solidFill>
                  <a:srgbClr val="FF0000"/>
                </a:solidFill>
                <a:sym typeface="+mn-ea"/>
              </a:rPr>
              <a:t>重点：</a:t>
            </a:r>
            <a:r>
              <a:rPr lang="zh-CN" altLang="en-US"/>
              <a:t>类似组价，编码，管理费利润不调</a:t>
            </a:r>
            <a:endParaRPr lang="zh-CN" altLang="en-US"/>
          </a:p>
        </p:txBody>
      </p:sp>
      <p:sp>
        <p:nvSpPr>
          <p:cNvPr id="3" name="灯片编号占位符 2"/>
          <p:cNvSpPr>
            <a:spLocks noGrp="1"/>
          </p:cNvSpPr>
          <p:nvPr>
            <p:ph type="sldNum" sz="quarter" idx="10"/>
          </p:nvPr>
        </p:nvSpPr>
        <p:spPr/>
        <p:txBody>
          <a:bodyPr/>
          <a:p>
            <a:fld id="{C3C0D645-C9F2-43D6-B91D-3B3E8BBA47A5}" type="slidenum">
              <a:rPr lang="en-US" altLang="zh-CN"/>
            </a:fld>
            <a:endParaRPr lang="en-US" altLang="zh-CN"/>
          </a:p>
        </p:txBody>
      </p:sp>
    </p:spTree>
  </p:cSld>
  <p:clrMapOvr>
    <a:masterClrMapping/>
  </p:clrMapOvr>
  <p:transition spd="slow"/>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solidFill>
                  <a:srgbClr val="FF0000"/>
                </a:solidFill>
              </a:rPr>
              <a:t>重点：</a:t>
            </a:r>
            <a:r>
              <a:rPr lang="zh-CN" altLang="en-US" dirty="0"/>
              <a:t>市政道路，招标清单，对采用，自拌混凝土、商混没有规定。自拌混凝土，投标</a:t>
            </a:r>
            <a:endParaRPr lang="en-US" altLang="zh-CN" dirty="0"/>
          </a:p>
          <a:p>
            <a:r>
              <a:rPr lang="zh-CN" altLang="en-US" dirty="0"/>
              <a:t>政府政策，县城周边</a:t>
            </a:r>
            <a:r>
              <a:rPr lang="en-US" dirty="0"/>
              <a:t>30</a:t>
            </a:r>
            <a:r>
              <a:rPr lang="zh-CN" altLang="en-US" dirty="0"/>
              <a:t>千米范围内，必须用商混</a:t>
            </a:r>
            <a:endParaRPr lang="en-US" altLang="zh-CN" dirty="0"/>
          </a:p>
          <a:p>
            <a:r>
              <a:rPr lang="zh-CN" altLang="en-US" dirty="0"/>
              <a:t>业主，要求使用，商混</a:t>
            </a:r>
            <a:endParaRPr lang="en-US" altLang="zh-CN" dirty="0"/>
          </a:p>
          <a:p>
            <a:r>
              <a:rPr lang="zh-CN" altLang="en-US" dirty="0"/>
              <a:t>施工方，要求，按商混，认价</a:t>
            </a:r>
            <a:endParaRPr lang="zh-CN" altLang="en-US" dirty="0"/>
          </a:p>
          <a:p>
            <a:r>
              <a:rPr lang="zh-CN" altLang="en-US" dirty="0"/>
              <a:t>结算审计，按自拌混凝土，认价</a:t>
            </a:r>
            <a:endParaRPr lang="en-US" altLang="zh-CN" dirty="0"/>
          </a:p>
          <a:p>
            <a:r>
              <a:rPr lang="zh-CN" altLang="en-US" dirty="0"/>
              <a:t>乙方，为</a:t>
            </a:r>
            <a:r>
              <a:rPr lang="zh-CN" altLang="zh-CN" dirty="0"/>
              <a:t>当地企业，商混厂</a:t>
            </a:r>
            <a:r>
              <a:rPr lang="zh-CN" altLang="en-US" dirty="0"/>
              <a:t>，</a:t>
            </a:r>
            <a:r>
              <a:rPr lang="zh-CN" altLang="zh-CN" dirty="0"/>
              <a:t>是</a:t>
            </a:r>
            <a:r>
              <a:rPr lang="zh-CN" altLang="en-US" dirty="0"/>
              <a:t>乙方</a:t>
            </a:r>
            <a:r>
              <a:rPr lang="zh-CN" altLang="zh-CN" dirty="0"/>
              <a:t>子公司，应该熟知政府</a:t>
            </a:r>
            <a:r>
              <a:rPr lang="zh-CN" altLang="en-US" dirty="0"/>
              <a:t>要求</a:t>
            </a:r>
            <a:r>
              <a:rPr lang="zh-CN" altLang="zh-CN" dirty="0"/>
              <a:t>使用商品混凝土</a:t>
            </a:r>
            <a:r>
              <a:rPr lang="zh-CN" altLang="en-US" dirty="0"/>
              <a:t>政策</a:t>
            </a:r>
            <a:endParaRPr lang="en-US" altLang="zh-CN" dirty="0"/>
          </a:p>
          <a:p>
            <a:r>
              <a:rPr lang="zh-CN" altLang="zh-CN" dirty="0"/>
              <a:t>投标</a:t>
            </a:r>
            <a:r>
              <a:rPr lang="zh-CN" altLang="en-US" dirty="0"/>
              <a:t>，</a:t>
            </a:r>
            <a:r>
              <a:rPr lang="zh-CN" altLang="zh-CN" dirty="0"/>
              <a:t>应按商混报价，应视为商混报价</a:t>
            </a:r>
            <a:endParaRPr lang="en-US" altLang="zh-CN" dirty="0"/>
          </a:p>
          <a:p>
            <a:r>
              <a:rPr lang="zh-CN" altLang="zh-CN" dirty="0"/>
              <a:t>按自拌</a:t>
            </a:r>
            <a:r>
              <a:rPr lang="zh-CN" altLang="en-US" dirty="0"/>
              <a:t>，</a:t>
            </a:r>
            <a:r>
              <a:rPr lang="zh-CN" altLang="zh-CN" dirty="0"/>
              <a:t>投标</a:t>
            </a:r>
            <a:r>
              <a:rPr lang="zh-CN" altLang="en-US" dirty="0"/>
              <a:t>，</a:t>
            </a:r>
            <a:r>
              <a:rPr lang="zh-CN" altLang="zh-CN" dirty="0"/>
              <a:t>增加中标概率，而采取策略，其风险应由</a:t>
            </a:r>
            <a:r>
              <a:rPr lang="zh-CN" altLang="en-US" dirty="0"/>
              <a:t>乙方</a:t>
            </a:r>
            <a:r>
              <a:rPr lang="zh-CN" altLang="zh-CN" dirty="0"/>
              <a:t>承担</a:t>
            </a:r>
            <a:endParaRPr lang="zh-CN" altLang="zh-CN" dirty="0"/>
          </a:p>
          <a:p>
            <a:r>
              <a:rPr lang="zh-CN" altLang="en-US" dirty="0">
                <a:solidFill>
                  <a:srgbClr val="FF0000"/>
                </a:solidFill>
                <a:sym typeface="+mn-ea"/>
              </a:rPr>
              <a:t>重点：</a:t>
            </a:r>
            <a:r>
              <a:rPr lang="zh-CN" altLang="en-US">
                <a:sym typeface="+mn-ea"/>
              </a:rPr>
              <a:t>图全是防腐板，清单屋顶防腐板，墙板没要求防腐板，报价挤塑板，施工防腐板</a:t>
            </a:r>
            <a:endParaRPr lang="zh-CN" altLang="en-US">
              <a:sym typeface="+mn-ea"/>
            </a:endParaRPr>
          </a:p>
          <a:p>
            <a:endParaRPr lang="zh-CN" altLang="en-US" dirty="0"/>
          </a:p>
        </p:txBody>
      </p:sp>
      <p:sp>
        <p:nvSpPr>
          <p:cNvPr id="3" name="灯片编号占位符 2"/>
          <p:cNvSpPr>
            <a:spLocks noGrp="1"/>
          </p:cNvSpPr>
          <p:nvPr>
            <p:ph type="sldNum" sz="quarter" idx="10"/>
          </p:nvPr>
        </p:nvSpPr>
        <p:spPr/>
        <p:txBody>
          <a:bodyPr/>
          <a:lstStyle/>
          <a:p>
            <a:fld id="{C3C0D645-C9F2-43D6-B91D-3B3E8BBA47A5}" type="slidenum">
              <a:rPr lang="en-US" altLang="zh-CN" smtClean="0"/>
            </a:fld>
            <a:endParaRPr lang="en-US" altLang="zh-CN"/>
          </a:p>
        </p:txBody>
      </p:sp>
    </p:spTree>
  </p:cSld>
  <p:clrMapOvr>
    <a:masterClrMapping/>
  </p:clrMapOvr>
  <p:transition spd="slow"/>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solidFill>
                  <a:srgbClr val="FF0000"/>
                </a:solidFill>
              </a:rPr>
              <a:t>重点：</a:t>
            </a:r>
            <a:r>
              <a:rPr lang="zh-CN" altLang="en-US" dirty="0"/>
              <a:t>总包与分包，合同约定，清单中无单价，按定额组价后下浮结算</a:t>
            </a:r>
            <a:endParaRPr lang="en-US" altLang="zh-CN" dirty="0"/>
          </a:p>
          <a:p>
            <a:r>
              <a:rPr lang="zh-CN" altLang="en-US" dirty="0"/>
              <a:t>施工中遇到石方，施工方上报施工方案，组价中遇到以下争议：</a:t>
            </a:r>
            <a:endParaRPr lang="en-US" altLang="zh-CN" dirty="0"/>
          </a:p>
          <a:p>
            <a:r>
              <a:rPr lang="zh-CN" altLang="en-US" dirty="0"/>
              <a:t>石方按照定额，是不考虑放坡系数的。但是施工方的施工方案中考虑了放坡，施工中也按照放坡进行施工，施工方诉求工程量，应该考虑放坡，如何处理</a:t>
            </a:r>
            <a:endParaRPr lang="zh-CN" altLang="en-US" dirty="0"/>
          </a:p>
          <a:p>
            <a:r>
              <a:rPr lang="zh-CN" altLang="en-US">
                <a:solidFill>
                  <a:srgbClr val="FF0000"/>
                </a:solidFill>
              </a:rPr>
              <a:t>重点：</a:t>
            </a:r>
            <a:r>
              <a:rPr lang="zh-CN" altLang="en-US"/>
              <a:t>需专家论证的专项方案，有设计院出具设计方案，该增加的费用审计是否能认可</a:t>
            </a:r>
            <a:endParaRPr lang="zh-CN" altLang="en-US"/>
          </a:p>
          <a:p>
            <a:endParaRPr lang="zh-CN" altLang="en-US" dirty="0"/>
          </a:p>
          <a:p>
            <a:endParaRPr lang="zh-CN" altLang="en-US" dirty="0"/>
          </a:p>
        </p:txBody>
      </p:sp>
      <p:sp>
        <p:nvSpPr>
          <p:cNvPr id="3" name="灯片编号占位符 2"/>
          <p:cNvSpPr>
            <a:spLocks noGrp="1"/>
          </p:cNvSpPr>
          <p:nvPr>
            <p:ph type="sldNum" sz="quarter" idx="10"/>
          </p:nvPr>
        </p:nvSpPr>
        <p:spPr/>
        <p:txBody>
          <a:bodyPr/>
          <a:lstStyle/>
          <a:p>
            <a:fld id="{11BD2CA1-CEE1-4824-A1C9-4C3EDF56342D}" type="slidenum">
              <a:rPr lang="en-US" altLang="zh-CN" smtClean="0"/>
            </a:fld>
            <a:endParaRPr lang="en-US" altLang="zh-CN"/>
          </a:p>
        </p:txBody>
      </p:sp>
    </p:spTree>
  </p:cSld>
  <p:clrMapOvr>
    <a:masterClrMapping/>
  </p:clrMapOvr>
  <p:transition spd="slow"/>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solidFill>
                  <a:srgbClr val="FF0000"/>
                </a:solidFill>
              </a:rPr>
              <a:t>重点：</a:t>
            </a:r>
            <a:r>
              <a:rPr lang="zh-CN" altLang="en-US" dirty="0"/>
              <a:t>清单招标，高大支模，计量和计价，定额缺项，招标清单，没有描述，梁板标高或轴线位置，乙方按常规满膛架进行报价</a:t>
            </a:r>
            <a:endParaRPr lang="en-US" altLang="zh-CN" dirty="0"/>
          </a:p>
          <a:p>
            <a:r>
              <a:rPr lang="zh-CN" altLang="en-US" dirty="0"/>
              <a:t>实际施工，按专家论证专项方案施工，结算审计，不同意给高支模架费用</a:t>
            </a:r>
            <a:endParaRPr lang="zh-CN" altLang="en-US" dirty="0"/>
          </a:p>
          <a:p>
            <a:r>
              <a:rPr lang="zh-CN" altLang="en-US" dirty="0"/>
              <a:t>高支模，投标，没有自行考虑计取，视为已考虑在投标报价中</a:t>
            </a:r>
            <a:endParaRPr lang="en-US" altLang="zh-CN" dirty="0"/>
          </a:p>
          <a:p>
            <a:r>
              <a:rPr lang="zh-CN" altLang="en-US" dirty="0"/>
              <a:t>乙方认为，清单描述不清，定额缺项，高支模架没计费约定，乙方只从常规建筑，</a:t>
            </a:r>
            <a:r>
              <a:rPr lang="en-US" dirty="0"/>
              <a:t>8</a:t>
            </a:r>
            <a:r>
              <a:rPr lang="zh-CN" altLang="en-US" dirty="0"/>
              <a:t>米内支撑架报价</a:t>
            </a:r>
            <a:endParaRPr lang="en-US" altLang="zh-CN" dirty="0"/>
          </a:p>
          <a:p>
            <a:r>
              <a:rPr lang="zh-CN" altLang="en-US" dirty="0"/>
              <a:t>投标方案为满膛架，立杆间矩</a:t>
            </a:r>
            <a:r>
              <a:rPr lang="en-US" dirty="0"/>
              <a:t>1200</a:t>
            </a:r>
            <a:r>
              <a:rPr lang="zh-CN" altLang="en-US" dirty="0"/>
              <a:t>，专项方案立杆间矩</a:t>
            </a:r>
            <a:r>
              <a:rPr lang="en-US" dirty="0"/>
              <a:t>300-600</a:t>
            </a:r>
            <a:endParaRPr lang="en-US" dirty="0"/>
          </a:p>
          <a:p>
            <a:r>
              <a:rPr lang="zh-CN" altLang="en-US" dirty="0">
                <a:solidFill>
                  <a:srgbClr val="FF0000"/>
                </a:solidFill>
                <a:sym typeface="+mn-ea"/>
              </a:rPr>
              <a:t>重点：</a:t>
            </a:r>
            <a:r>
              <a:rPr lang="zh-CN" altLang="en-US">
                <a:sym typeface="+mn-ea"/>
              </a:rPr>
              <a:t>涉铁费用财政扣减，常委会</a:t>
            </a:r>
            <a:r>
              <a:rPr lang="en-US" altLang="zh-CN">
                <a:sym typeface="+mn-ea"/>
              </a:rPr>
              <a:t>1500</a:t>
            </a:r>
            <a:r>
              <a:rPr lang="zh-CN" altLang="en-US">
                <a:sym typeface="+mn-ea"/>
              </a:rPr>
              <a:t>，乙方账户付出去。</a:t>
            </a:r>
            <a:r>
              <a:rPr lang="zh-CN" altLang="en-US" sz="2800">
                <a:sym typeface="+mn-ea"/>
              </a:rPr>
              <a:t>常委会</a:t>
            </a:r>
            <a:r>
              <a:rPr lang="en-US" altLang="zh-CN" sz="2800">
                <a:sym typeface="+mn-ea"/>
              </a:rPr>
              <a:t>1900</a:t>
            </a:r>
            <a:r>
              <a:rPr lang="zh-CN" altLang="en-US" sz="2800">
                <a:sym typeface="+mn-ea"/>
              </a:rPr>
              <a:t>，财审</a:t>
            </a:r>
            <a:r>
              <a:rPr lang="en-US" altLang="zh-CN" sz="2800">
                <a:sym typeface="+mn-ea"/>
              </a:rPr>
              <a:t>1600</a:t>
            </a:r>
            <a:r>
              <a:rPr lang="zh-CN" altLang="en-US" sz="2800">
                <a:sym typeface="+mn-ea"/>
              </a:rPr>
              <a:t>，市政路，涵洞孔洞</a:t>
            </a:r>
            <a:endParaRPr lang="zh-CN" altLang="en-US" sz="2800">
              <a:sym typeface="+mn-ea"/>
            </a:endParaRPr>
          </a:p>
          <a:p>
            <a:endParaRPr lang="en-US" dirty="0"/>
          </a:p>
          <a:p>
            <a:endParaRPr lang="zh-CN" altLang="en-US" dirty="0"/>
          </a:p>
          <a:p>
            <a:endParaRPr lang="zh-CN" altLang="en-US" dirty="0"/>
          </a:p>
          <a:p>
            <a:endParaRPr lang="zh-CN" altLang="en-US" dirty="0"/>
          </a:p>
        </p:txBody>
      </p:sp>
      <p:sp>
        <p:nvSpPr>
          <p:cNvPr id="3" name="灯片编号占位符 2"/>
          <p:cNvSpPr>
            <a:spLocks noGrp="1"/>
          </p:cNvSpPr>
          <p:nvPr>
            <p:ph type="sldNum" sz="quarter" idx="10"/>
          </p:nvPr>
        </p:nvSpPr>
        <p:spPr/>
        <p:txBody>
          <a:bodyPr/>
          <a:lstStyle/>
          <a:p>
            <a:fld id="{11BD2CA1-CEE1-4824-A1C9-4C3EDF56342D}" type="slidenum">
              <a:rPr lang="en-US" altLang="zh-CN" smtClean="0"/>
            </a:fld>
            <a:endParaRPr lang="en-US" altLang="zh-CN"/>
          </a:p>
        </p:txBody>
      </p:sp>
    </p:spTree>
  </p:cSld>
  <p:clrMapOvr>
    <a:masterClrMapping/>
  </p:clrMapOvr>
  <p:transition spd="slow"/>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solidFill>
                  <a:srgbClr val="FF0000"/>
                </a:solidFill>
              </a:rPr>
              <a:t>重点：</a:t>
            </a:r>
            <a:r>
              <a:rPr lang="zh-CN" altLang="en-US" dirty="0"/>
              <a:t>市政项目，</a:t>
            </a:r>
            <a:r>
              <a:rPr lang="zh-CN" altLang="en-US" dirty="0">
                <a:solidFill>
                  <a:srgbClr val="00B050"/>
                </a:solidFill>
              </a:rPr>
              <a:t>验收合格</a:t>
            </a:r>
            <a:r>
              <a:rPr lang="zh-CN" altLang="en-US" dirty="0"/>
              <a:t>，施工图，路面基础</a:t>
            </a:r>
            <a:r>
              <a:rPr lang="en-US" dirty="0"/>
              <a:t>250 </a:t>
            </a:r>
            <a:r>
              <a:rPr lang="zh-CN" altLang="en-US" dirty="0"/>
              <a:t>厚砂垫层，隐蔽验收资料</a:t>
            </a:r>
            <a:r>
              <a:rPr lang="en-US" dirty="0"/>
              <a:t> 200 </a:t>
            </a:r>
            <a:r>
              <a:rPr lang="zh-CN" altLang="en-US" dirty="0"/>
              <a:t>厚，</a:t>
            </a:r>
            <a:r>
              <a:rPr lang="zh-CN" altLang="en-US" dirty="0">
                <a:sym typeface="+mn-ea"/>
              </a:rPr>
              <a:t>没有设计变更签证</a:t>
            </a:r>
            <a:r>
              <a:rPr lang="zh-CN" altLang="en-US" dirty="0"/>
              <a:t>。</a:t>
            </a:r>
            <a:endParaRPr lang="zh-CN" altLang="en-US" dirty="0"/>
          </a:p>
          <a:p>
            <a:r>
              <a:rPr lang="en-US" altLang="zh-CN" dirty="0"/>
              <a:t>1</a:t>
            </a:r>
            <a:r>
              <a:rPr lang="zh-CN" altLang="en-US" dirty="0"/>
              <a:t>）没有设计变更，工程不合格，不给计算费用</a:t>
            </a:r>
            <a:endParaRPr lang="zh-CN" altLang="en-US" dirty="0"/>
          </a:p>
          <a:p>
            <a:r>
              <a:rPr lang="en-US" altLang="zh-CN" dirty="0"/>
              <a:t>2</a:t>
            </a:r>
            <a:r>
              <a:rPr lang="zh-CN" altLang="en-US" dirty="0"/>
              <a:t>）按实际</a:t>
            </a:r>
            <a:r>
              <a:rPr lang="en-US" dirty="0"/>
              <a:t>200</a:t>
            </a:r>
            <a:r>
              <a:rPr lang="zh-CN" altLang="en-US" dirty="0"/>
              <a:t>厚垫层，据实计算</a:t>
            </a:r>
            <a:endParaRPr lang="zh-CN" altLang="en-US" dirty="0"/>
          </a:p>
          <a:p>
            <a:r>
              <a:rPr lang="zh-CN" altLang="en-US">
                <a:solidFill>
                  <a:srgbClr val="FF0000"/>
                </a:solidFill>
                <a:sym typeface="+mn-ea"/>
              </a:rPr>
              <a:t>《民法典》第</a:t>
            </a:r>
            <a:r>
              <a:rPr lang="en-US" altLang="zh-CN">
                <a:solidFill>
                  <a:srgbClr val="FF0000"/>
                </a:solidFill>
                <a:sym typeface="+mn-ea"/>
              </a:rPr>
              <a:t>781</a:t>
            </a:r>
            <a:r>
              <a:rPr lang="zh-CN" altLang="en-US">
                <a:solidFill>
                  <a:srgbClr val="FF0000"/>
                </a:solidFill>
                <a:sym typeface="+mn-ea"/>
              </a:rPr>
              <a:t>条</a:t>
            </a:r>
            <a:r>
              <a:rPr lang="zh-CN" altLang="en-US">
                <a:sym typeface="+mn-ea"/>
              </a:rPr>
              <a:t>　承揽人交付的工作成果不符合质量要求的，定作人可以合理选择请求承揽人承担修理、重作、</a:t>
            </a:r>
            <a:r>
              <a:rPr lang="zh-CN" altLang="en-US">
                <a:solidFill>
                  <a:srgbClr val="00B050"/>
                </a:solidFill>
                <a:sym typeface="+mn-ea"/>
              </a:rPr>
              <a:t>减少报酬</a:t>
            </a:r>
            <a:r>
              <a:rPr lang="zh-CN" altLang="en-US">
                <a:sym typeface="+mn-ea"/>
              </a:rPr>
              <a:t>、赔偿损失等违约责任。</a:t>
            </a:r>
            <a:endParaRPr lang="zh-CN" altLang="en-US"/>
          </a:p>
          <a:p>
            <a:r>
              <a:rPr lang="zh-CN" altLang="en-US">
                <a:solidFill>
                  <a:srgbClr val="FF0000"/>
                </a:solidFill>
                <a:sym typeface="+mn-ea"/>
              </a:rPr>
              <a:t>《建筑法》第</a:t>
            </a:r>
            <a:r>
              <a:rPr lang="en-US" altLang="zh-CN">
                <a:solidFill>
                  <a:srgbClr val="FF0000"/>
                </a:solidFill>
                <a:sym typeface="+mn-ea"/>
              </a:rPr>
              <a:t>58</a:t>
            </a:r>
            <a:r>
              <a:rPr lang="zh-CN" altLang="en-US">
                <a:solidFill>
                  <a:srgbClr val="FF0000"/>
                </a:solidFill>
                <a:sym typeface="+mn-ea"/>
              </a:rPr>
              <a:t>条</a:t>
            </a:r>
            <a:r>
              <a:rPr lang="zh-CN" altLang="en-US">
                <a:sym typeface="+mn-ea"/>
              </a:rPr>
              <a:t>　建筑施工企业对工程的施工质量负责。</a:t>
            </a:r>
            <a:endParaRPr lang="zh-CN" altLang="en-US"/>
          </a:p>
          <a:p>
            <a:r>
              <a:rPr lang="zh-CN" altLang="en-US">
                <a:sym typeface="+mn-ea"/>
              </a:rPr>
              <a:t>建筑施工企业必须按照工程</a:t>
            </a:r>
            <a:r>
              <a:rPr lang="zh-CN" altLang="en-US">
                <a:solidFill>
                  <a:srgbClr val="00B050"/>
                </a:solidFill>
                <a:sym typeface="+mn-ea"/>
              </a:rPr>
              <a:t>设计图纸</a:t>
            </a:r>
            <a:r>
              <a:rPr lang="zh-CN" altLang="en-US">
                <a:sym typeface="+mn-ea"/>
              </a:rPr>
              <a:t>和施工技术标准施工，不得偷工减料。工程设计的修改由原设计单位负责，建筑施工企业</a:t>
            </a:r>
            <a:r>
              <a:rPr lang="zh-CN" altLang="en-US">
                <a:solidFill>
                  <a:srgbClr val="00B050"/>
                </a:solidFill>
                <a:sym typeface="+mn-ea"/>
              </a:rPr>
              <a:t>不得擅自修改</a:t>
            </a:r>
            <a:r>
              <a:rPr lang="zh-CN" altLang="en-US">
                <a:sym typeface="+mn-ea"/>
              </a:rPr>
              <a:t>工程设计。</a:t>
            </a:r>
            <a:endParaRPr lang="zh-CN" altLang="en-US" dirty="0"/>
          </a:p>
        </p:txBody>
      </p:sp>
      <p:sp>
        <p:nvSpPr>
          <p:cNvPr id="3" name="灯片编号占位符 2"/>
          <p:cNvSpPr>
            <a:spLocks noGrp="1"/>
          </p:cNvSpPr>
          <p:nvPr>
            <p:ph type="sldNum" sz="quarter" idx="10"/>
          </p:nvPr>
        </p:nvSpPr>
        <p:spPr/>
        <p:txBody>
          <a:bodyPr/>
          <a:lstStyle/>
          <a:p>
            <a:fld id="{11BD2CA1-CEE1-4824-A1C9-4C3EDF56342D}" type="slidenum">
              <a:rPr lang="en-US" altLang="zh-CN" smtClean="0"/>
            </a:fld>
            <a:endParaRPr lang="en-US" altLang="zh-CN"/>
          </a:p>
        </p:txBody>
      </p:sp>
    </p:spTree>
  </p:cSld>
  <p:clrMapOvr>
    <a:masterClrMapping/>
  </p:clrMapOvr>
  <p:transition spd="slow"/>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dirty="0">
                <a:solidFill>
                  <a:srgbClr val="FF0000"/>
                </a:solidFill>
                <a:sym typeface="+mn-ea"/>
              </a:rPr>
              <a:t>重点：</a:t>
            </a:r>
            <a:r>
              <a:rPr lang="zh-CN" altLang="en-US">
                <a:sym typeface="+mn-ea"/>
              </a:rPr>
              <a:t>工程隐蔽资料中，</a:t>
            </a:r>
            <a:r>
              <a:rPr lang="en-US" altLang="zh-CN">
                <a:sym typeface="+mn-ea"/>
              </a:rPr>
              <a:t>“</a:t>
            </a:r>
            <a:r>
              <a:rPr lang="zh-CN" altLang="en-US">
                <a:sym typeface="+mn-ea"/>
              </a:rPr>
              <a:t>受力钢筋保护层厚度及措施</a:t>
            </a:r>
            <a:r>
              <a:rPr lang="en-US" altLang="zh-CN">
                <a:sym typeface="+mn-ea"/>
              </a:rPr>
              <a:t>”</a:t>
            </a:r>
            <a:r>
              <a:rPr lang="zh-CN" altLang="en-US">
                <a:sym typeface="+mn-ea"/>
              </a:rPr>
              <a:t>写的是</a:t>
            </a:r>
            <a:r>
              <a:rPr lang="en-US" altLang="zh-CN">
                <a:sym typeface="+mn-ea"/>
              </a:rPr>
              <a:t>“</a:t>
            </a:r>
            <a:r>
              <a:rPr lang="zh-CN" altLang="en-US">
                <a:sym typeface="+mn-ea"/>
              </a:rPr>
              <a:t>采用混凝土垫块控制</a:t>
            </a:r>
            <a:r>
              <a:rPr lang="en-US" altLang="zh-CN">
                <a:sym typeface="+mn-ea"/>
              </a:rPr>
              <a:t>”;</a:t>
            </a:r>
            <a:r>
              <a:rPr lang="zh-CN" altLang="en-US">
                <a:sym typeface="+mn-ea"/>
              </a:rPr>
              <a:t>审计认为应注明</a:t>
            </a:r>
            <a:r>
              <a:rPr lang="en-US" altLang="zh-CN">
                <a:sym typeface="+mn-ea"/>
              </a:rPr>
              <a:t>“</a:t>
            </a:r>
            <a:r>
              <a:rPr lang="zh-CN" altLang="en-US">
                <a:sym typeface="+mn-ea"/>
              </a:rPr>
              <a:t>底部采用同标号混凝土垫块控制，板与板之间采用铁马凳控制</a:t>
            </a:r>
            <a:r>
              <a:rPr lang="en-US" altLang="zh-CN">
                <a:sym typeface="+mn-ea"/>
              </a:rPr>
              <a:t>”</a:t>
            </a:r>
            <a:r>
              <a:rPr lang="zh-CN" altLang="en-US">
                <a:sym typeface="+mn-ea"/>
              </a:rPr>
              <a:t>，此处资料未注明马凳筋，由此审减工程马凳筋的工程量，施工单位已提供图纸及图纸会审和现场照片。目前审计仍不认可，请问这种情况怎么去沟通</a:t>
            </a:r>
            <a:r>
              <a:rPr lang="en-US" altLang="zh-CN">
                <a:sym typeface="+mn-ea"/>
              </a:rPr>
              <a:t>?</a:t>
            </a:r>
            <a:endParaRPr lang="en-US" altLang="zh-CN"/>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dirty="0">
                <a:solidFill>
                  <a:srgbClr val="FF0000"/>
                </a:solidFill>
                <a:sym typeface="+mn-ea"/>
              </a:rPr>
              <a:t>重点：</a:t>
            </a:r>
            <a:r>
              <a:rPr lang="zh-CN" altLang="en-US">
                <a:sym typeface="+mn-ea"/>
              </a:rPr>
              <a:t>某房建住宅施工合同结算审计过程中，审计单位凭经验怀疑施工单位在主楼地下室底板防水下的找平层未实施，让施工单位提供证据，施工单位未能提供相关影响资料，因此审计单位想扣减该项工程量。施工单位认为审计单位想扣减某项工程量应有充分证据，而不能凭经验怀疑，且本着“谁主张谁举证”的原则，审计单位有扣减的主张，应自行举证，而不是反过来需要对方(施工单位)提供证据。双方就上述事项产生结算争议。请问该事件应如何处理?</a:t>
            </a:r>
            <a:endParaRPr lang="zh-CN" altLang="en-US"/>
          </a:p>
          <a:p>
            <a:endParaRPr lang="zh-CN" altLang="en-US"/>
          </a:p>
        </p:txBody>
      </p:sp>
      <p:sp>
        <p:nvSpPr>
          <p:cNvPr id="3" name="灯片编号占位符 2"/>
          <p:cNvSpPr>
            <a:spLocks noGrp="1"/>
          </p:cNvSpPr>
          <p:nvPr>
            <p:ph type="sldNum" sz="quarter" idx="10"/>
          </p:nvPr>
        </p:nvSpPr>
        <p:spPr/>
        <p:txBody>
          <a:bodyPr/>
          <a:p>
            <a:fld id="{11BD2CA1-CEE1-4824-A1C9-4C3EDF56342D}" type="slidenum">
              <a:rPr lang="en-US" altLang="zh-CN"/>
            </a:fld>
            <a:endParaRPr lang="en-US" altLang="zh-CN"/>
          </a:p>
        </p:txBody>
      </p:sp>
    </p:spTree>
  </p:cSld>
  <p:clrMapOvr>
    <a:masterClrMapping/>
  </p:clrMapOvr>
  <p:transition spd="slow"/>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dirty="0">
                <a:solidFill>
                  <a:srgbClr val="FF0000"/>
                </a:solidFill>
                <a:sym typeface="+mn-ea"/>
              </a:rPr>
              <a:t>重点：</a:t>
            </a:r>
            <a:r>
              <a:rPr lang="zh-CN" altLang="en-US"/>
              <a:t>干挂石材，钢骨架，没单独列项，控制价列在石材外墙了，漏项</a:t>
            </a:r>
            <a:r>
              <a:rPr lang="zh-CN" altLang="en-US">
                <a:sym typeface="+mn-ea"/>
              </a:rPr>
              <a:t>（</a:t>
            </a:r>
            <a:r>
              <a:rPr lang="en-US" altLang="zh-CN">
                <a:sym typeface="+mn-ea"/>
              </a:rPr>
              <a:t>13</a:t>
            </a:r>
            <a:r>
              <a:rPr lang="zh-CN" altLang="en-US">
                <a:sym typeface="+mn-ea"/>
              </a:rPr>
              <a:t>单列，</a:t>
            </a:r>
            <a:r>
              <a:rPr lang="en-US" altLang="zh-CN">
                <a:sym typeface="+mn-ea"/>
              </a:rPr>
              <a:t>24</a:t>
            </a:r>
            <a:r>
              <a:rPr lang="zh-CN" altLang="en-US">
                <a:sym typeface="+mn-ea"/>
              </a:rPr>
              <a:t>含）</a:t>
            </a:r>
            <a:endParaRPr lang="zh-CN" altLang="en-US"/>
          </a:p>
          <a:p>
            <a:r>
              <a:rPr lang="zh-CN" altLang="en-US" dirty="0">
                <a:solidFill>
                  <a:srgbClr val="FF0000"/>
                </a:solidFill>
                <a:sym typeface="+mn-ea"/>
              </a:rPr>
              <a:t>重点：</a:t>
            </a:r>
            <a:r>
              <a:rPr lang="zh-CN" altLang="en-US"/>
              <a:t>总价合同，清单量重复，不能扣减</a:t>
            </a:r>
            <a:endParaRPr lang="zh-CN" altLang="en-US"/>
          </a:p>
          <a:p>
            <a:r>
              <a:rPr lang="zh-CN" altLang="en-US" dirty="0">
                <a:solidFill>
                  <a:srgbClr val="FF0000"/>
                </a:solidFill>
                <a:sym typeface="+mn-ea"/>
              </a:rPr>
              <a:t>重点：</a:t>
            </a:r>
            <a:r>
              <a:rPr lang="zh-CN" altLang="en-US"/>
              <a:t>单价合同，土方开挖，报价不能超过限价20%，现在超过了，不扣</a:t>
            </a:r>
            <a:endParaRPr lang="zh-CN" altLang="en-US"/>
          </a:p>
          <a:p>
            <a:r>
              <a:rPr lang="zh-CN" altLang="en-US" dirty="0">
                <a:solidFill>
                  <a:srgbClr val="FF0000"/>
                </a:solidFill>
                <a:sym typeface="+mn-ea"/>
              </a:rPr>
              <a:t>重点：</a:t>
            </a:r>
            <a:r>
              <a:rPr lang="zh-CN" altLang="en-US"/>
              <a:t>单价合同，运距自行考虑，报价5公里，实际26公里</a:t>
            </a:r>
            <a:endParaRPr lang="zh-CN" altLang="en-US"/>
          </a:p>
          <a:p>
            <a:r>
              <a:rPr lang="zh-CN" altLang="en-US" dirty="0">
                <a:solidFill>
                  <a:srgbClr val="FF0000"/>
                </a:solidFill>
                <a:sym typeface="+mn-ea"/>
              </a:rPr>
              <a:t>重点：</a:t>
            </a:r>
            <a:r>
              <a:rPr lang="zh-CN" altLang="en-US"/>
              <a:t>甲方延误开工，包干措施费，调材料价差</a:t>
            </a:r>
            <a:endParaRPr lang="zh-CN" altLang="en-US"/>
          </a:p>
          <a:p>
            <a:r>
              <a:rPr lang="zh-CN" altLang="en-US" dirty="0">
                <a:solidFill>
                  <a:srgbClr val="FF0000"/>
                </a:solidFill>
                <a:sym typeface="+mn-ea"/>
              </a:rPr>
              <a:t>重点：</a:t>
            </a:r>
            <a:r>
              <a:rPr lang="zh-CN" altLang="en-US"/>
              <a:t>招标清单，设备清单参数明确，投标设备没报价，结算不能算</a:t>
            </a:r>
            <a:endParaRPr lang="zh-CN" altLang="en-US"/>
          </a:p>
          <a:p>
            <a:r>
              <a:rPr lang="zh-CN" altLang="en-US" dirty="0">
                <a:solidFill>
                  <a:srgbClr val="FF0000"/>
                </a:solidFill>
                <a:sym typeface="+mn-ea"/>
              </a:rPr>
              <a:t>重点：</a:t>
            </a:r>
            <a:r>
              <a:rPr lang="zh-CN" altLang="en-US"/>
              <a:t>招标清单砂垫层30，完成20公分，质量符合要求，按实扣</a:t>
            </a:r>
            <a:endParaRPr lang="zh-CN" altLang="en-US"/>
          </a:p>
          <a:p>
            <a:endParaRPr lang="zh-CN" altLang="en-US"/>
          </a:p>
          <a:p>
            <a:endParaRPr lang="zh-CN" altLang="en-US"/>
          </a:p>
        </p:txBody>
      </p:sp>
      <p:sp>
        <p:nvSpPr>
          <p:cNvPr id="3" name="灯片编号占位符 2"/>
          <p:cNvSpPr>
            <a:spLocks noGrp="1"/>
          </p:cNvSpPr>
          <p:nvPr>
            <p:ph type="sldNum" sz="quarter" idx="10"/>
          </p:nvPr>
        </p:nvSpPr>
        <p:spPr/>
        <p:txBody>
          <a:bodyPr/>
          <a:p>
            <a:fld id="{C3C0D645-C9F2-43D6-B91D-3B3E8BBA47A5}" type="slidenum">
              <a:rPr lang="en-US" altLang="zh-CN"/>
            </a:fld>
            <a:endParaRPr lang="en-US" altLang="zh-CN"/>
          </a:p>
        </p:txBody>
      </p:sp>
    </p:spTree>
  </p:cSld>
  <p:clrMapOvr>
    <a:masterClrMapping/>
  </p:clrMapOvr>
  <p:transition spd="slow"/>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dirty="0">
                <a:solidFill>
                  <a:srgbClr val="FF0000"/>
                </a:solidFill>
                <a:sym typeface="+mn-ea"/>
              </a:rPr>
              <a:t>重点：</a:t>
            </a:r>
            <a:r>
              <a:rPr lang="zh-CN" altLang="en-US">
                <a:sym typeface="+mn-ea"/>
              </a:rPr>
              <a:t>计价规范要求单独列项，招标清单没单独列项，项目特征，清单编制说明，工作内容。</a:t>
            </a:r>
            <a:endParaRPr lang="zh-CN" altLang="en-US">
              <a:sym typeface="+mn-ea"/>
            </a:endParaRPr>
          </a:p>
          <a:p>
            <a:r>
              <a:rPr lang="zh-CN" altLang="en-US">
                <a:sym typeface="+mn-ea"/>
              </a:rPr>
              <a:t>计价规范余方弃置，单独列项。</a:t>
            </a:r>
            <a:r>
              <a:rPr lang="zh-CN" altLang="en-US">
                <a:sym typeface="+mn-ea"/>
              </a:rPr>
              <a:t>（</a:t>
            </a:r>
            <a:r>
              <a:rPr lang="en-US" altLang="zh-CN">
                <a:sym typeface="+mn-ea"/>
              </a:rPr>
              <a:t>13</a:t>
            </a:r>
            <a:r>
              <a:rPr lang="zh-CN" altLang="en-US">
                <a:sym typeface="+mn-ea"/>
              </a:rPr>
              <a:t>、</a:t>
            </a:r>
            <a:r>
              <a:rPr lang="en-US" altLang="zh-CN">
                <a:sym typeface="+mn-ea"/>
              </a:rPr>
              <a:t>24</a:t>
            </a:r>
            <a:r>
              <a:rPr lang="zh-CN" altLang="en-US">
                <a:sym typeface="+mn-ea"/>
              </a:rPr>
              <a:t>都单列）</a:t>
            </a:r>
            <a:endParaRPr lang="zh-CN" altLang="en-US">
              <a:sym typeface="+mn-ea"/>
            </a:endParaRPr>
          </a:p>
          <a:p>
            <a:r>
              <a:rPr lang="zh-CN" altLang="en-US">
                <a:sym typeface="+mn-ea"/>
              </a:rPr>
              <a:t>灌注桩，泥浆外运，场地硬化，单独列项。</a:t>
            </a:r>
            <a:r>
              <a:rPr lang="zh-CN" altLang="en-US">
                <a:sym typeface="+mn-ea"/>
              </a:rPr>
              <a:t>（</a:t>
            </a:r>
            <a:r>
              <a:rPr lang="en-US" altLang="zh-CN">
                <a:sym typeface="+mn-ea"/>
              </a:rPr>
              <a:t>13</a:t>
            </a:r>
            <a:r>
              <a:rPr lang="zh-CN" altLang="en-US">
                <a:sym typeface="+mn-ea"/>
              </a:rPr>
              <a:t>含，</a:t>
            </a:r>
            <a:r>
              <a:rPr lang="en-US" altLang="zh-CN">
                <a:sym typeface="+mn-ea"/>
              </a:rPr>
              <a:t>24</a:t>
            </a:r>
            <a:r>
              <a:rPr lang="zh-CN" altLang="en-US">
                <a:sym typeface="+mn-ea"/>
              </a:rPr>
              <a:t>单列）</a:t>
            </a:r>
            <a:endParaRPr lang="zh-CN" altLang="en-US">
              <a:sym typeface="+mn-ea"/>
            </a:endParaRPr>
          </a:p>
          <a:p>
            <a:r>
              <a:rPr lang="zh-CN" altLang="en-US" dirty="0">
                <a:solidFill>
                  <a:srgbClr val="FF0000"/>
                </a:solidFill>
                <a:sym typeface="+mn-ea"/>
              </a:rPr>
              <a:t>重点：</a:t>
            </a:r>
            <a:r>
              <a:rPr lang="zh-CN" altLang="en-US"/>
              <a:t>素土回填报低了，厚度变，调消耗量，变为灰土回填，可以组价调高</a:t>
            </a:r>
            <a:endParaRPr lang="zh-CN" altLang="en-US"/>
          </a:p>
          <a:p>
            <a:r>
              <a:rPr lang="zh-CN" altLang="en-US" dirty="0">
                <a:solidFill>
                  <a:srgbClr val="FF0000"/>
                </a:solidFill>
                <a:sym typeface="+mn-ea"/>
              </a:rPr>
              <a:t>重点：</a:t>
            </a:r>
            <a:r>
              <a:rPr lang="zh-CN" altLang="en-US"/>
              <a:t>灌注桩，控制价钢筋笼列在桩基清单了，计价规范钢筋笼单独列项，漏项</a:t>
            </a:r>
            <a:r>
              <a:rPr lang="zh-CN" altLang="en-US">
                <a:sym typeface="+mn-ea"/>
              </a:rPr>
              <a:t>（</a:t>
            </a:r>
            <a:r>
              <a:rPr lang="en-US" altLang="zh-CN">
                <a:sym typeface="+mn-ea"/>
              </a:rPr>
              <a:t>13</a:t>
            </a:r>
            <a:r>
              <a:rPr lang="zh-CN" altLang="en-US">
                <a:sym typeface="+mn-ea"/>
              </a:rPr>
              <a:t>、</a:t>
            </a:r>
            <a:r>
              <a:rPr lang="en-US" altLang="zh-CN">
                <a:sym typeface="+mn-ea"/>
              </a:rPr>
              <a:t>24</a:t>
            </a:r>
            <a:r>
              <a:rPr lang="zh-CN" altLang="en-US">
                <a:sym typeface="+mn-ea"/>
              </a:rPr>
              <a:t>都单列）</a:t>
            </a:r>
            <a:endParaRPr lang="zh-CN" altLang="en-US"/>
          </a:p>
          <a:p>
            <a:r>
              <a:rPr lang="zh-CN" altLang="en-US" dirty="0">
                <a:solidFill>
                  <a:srgbClr val="FF0000"/>
                </a:solidFill>
                <a:sym typeface="+mn-ea"/>
              </a:rPr>
              <a:t>重点：</a:t>
            </a:r>
            <a:r>
              <a:rPr lang="zh-CN" altLang="en-US">
                <a:sym typeface="+mn-ea"/>
              </a:rPr>
              <a:t>地面，石材，套垫层，项目特征没有垫层，现在变为，地砖，按地砖项目特征组价，不能只调材料价差，工艺变了，扣减石材清单项</a:t>
            </a:r>
            <a:endParaRPr lang="zh-CN" altLang="en-US">
              <a:sym typeface="+mn-ea"/>
            </a:endParaRPr>
          </a:p>
          <a:p>
            <a:r>
              <a:rPr lang="zh-CN" altLang="en-US" dirty="0">
                <a:solidFill>
                  <a:srgbClr val="FF0000"/>
                </a:solidFill>
                <a:sym typeface="+mn-ea"/>
              </a:rPr>
              <a:t>重点：</a:t>
            </a:r>
            <a:r>
              <a:rPr lang="zh-CN" altLang="en-US">
                <a:sym typeface="+mn-ea"/>
              </a:rPr>
              <a:t>项目特征，现拌砂浆，变为，预拌砂浆</a:t>
            </a:r>
            <a:endParaRPr lang="zh-CN" altLang="en-US"/>
          </a:p>
          <a:p>
            <a:endParaRPr lang="zh-CN" altLang="en-US"/>
          </a:p>
          <a:p>
            <a:endParaRPr lang="zh-CN" altLang="en-US"/>
          </a:p>
          <a:p>
            <a:endParaRPr lang="zh-CN" altLang="en-US"/>
          </a:p>
          <a:p>
            <a:endParaRPr lang="zh-CN" altLang="en-US"/>
          </a:p>
        </p:txBody>
      </p:sp>
      <p:sp>
        <p:nvSpPr>
          <p:cNvPr id="3" name="灯片编号占位符 2"/>
          <p:cNvSpPr>
            <a:spLocks noGrp="1"/>
          </p:cNvSpPr>
          <p:nvPr>
            <p:ph type="sldNum" sz="quarter" idx="10"/>
          </p:nvPr>
        </p:nvSpPr>
        <p:spPr/>
        <p:txBody>
          <a:bodyPr/>
          <a:p>
            <a:fld id="{C3C0D645-C9F2-43D6-B91D-3B3E8BBA47A5}" type="slidenum">
              <a:rPr lang="en-US" altLang="zh-CN"/>
            </a:fld>
            <a:endParaRPr lang="en-US" altLang="zh-CN"/>
          </a:p>
        </p:txBody>
      </p:sp>
    </p:spTree>
  </p:cSld>
  <p:clrMapOvr>
    <a:masterClrMapping/>
  </p:clrMapOvr>
  <p:transition spd="slow"/>
</p:sld>
</file>

<file path=ppt/tags/tag1.xml><?xml version="1.0" encoding="utf-8"?>
<p:tagLst xmlns:p="http://schemas.openxmlformats.org/presentationml/2006/main">
  <p:tag name="commondata" val="eyJoZGlkIjoiMTRjMjQxZDcwN2NlYTA1ODRmYmRjZTZmMGZmMmEyZmYifQ=="/>
</p:tagLst>
</file>

<file path=ppt/theme/theme1.xml><?xml version="1.0" encoding="utf-8"?>
<a:theme xmlns:a="http://schemas.openxmlformats.org/drawingml/2006/main" name="Studio">
  <a:themeElements>
    <a:clrScheme name="Studio 1">
      <a:dk1>
        <a:srgbClr val="000000"/>
      </a:dk1>
      <a:lt1>
        <a:srgbClr val="FFFFFF"/>
      </a:lt1>
      <a:dk2>
        <a:srgbClr val="336666"/>
      </a:dk2>
      <a:lt2>
        <a:srgbClr val="CCCC99"/>
      </a:lt2>
      <a:accent1>
        <a:srgbClr val="97CDCC"/>
      </a:accent1>
      <a:accent2>
        <a:srgbClr val="D6E0E0"/>
      </a:accent2>
      <a:accent3>
        <a:srgbClr val="FFFFFF"/>
      </a:accent3>
      <a:accent4>
        <a:srgbClr val="000000"/>
      </a:accent4>
      <a:accent5>
        <a:srgbClr val="C9E3E2"/>
      </a:accent5>
      <a:accent6>
        <a:srgbClr val="C2CBCB"/>
      </a:accent6>
      <a:hlink>
        <a:srgbClr val="99CC00"/>
      </a:hlink>
      <a:folHlink>
        <a:srgbClr val="336666"/>
      </a:folHlink>
    </a:clrScheme>
    <a:fontScheme name="Studio">
      <a:majorFont>
        <a:latin typeface="Arial Black"/>
        <a:ea typeface="楷体_GB2312"/>
        <a:cs typeface="楷体_GB2312"/>
      </a:majorFont>
      <a:minorFont>
        <a:latin typeface="Arial"/>
        <a:ea typeface="黑体"/>
        <a:cs typeface="楷体_GB2312"/>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spPr>
      <a:bodyPr vert="horz" wrap="square" lIns="91440" tIns="45720" rIns="91440" bIns="45720" numCol="1" anchor="t" anchorCtr="0" compatLnSpc="1"/>
      <a:lstStyle>
        <a:defPPr marL="0" marR="0" indent="0" algn="ctr" defTabSz="914400" rtl="0" eaLnBrk="0" fontAlgn="base" latinLnBrk="0" hangingPunct="0">
          <a:lnSpc>
            <a:spcPct val="100000"/>
          </a:lnSpc>
          <a:spcBef>
            <a:spcPct val="0"/>
          </a:spcBef>
          <a:spcAft>
            <a:spcPct val="0"/>
          </a:spcAft>
          <a:buClrTx/>
          <a:buSzTx/>
          <a:buFontTx/>
          <a:buNone/>
          <a:defRPr kumimoji="0" lang="zh-CN" altLang="en-US" sz="18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spPr>
      <a:bodyPr vert="horz" wrap="square" lIns="91440" tIns="45720" rIns="91440" bIns="45720" numCol="1" anchor="t" anchorCtr="0" compatLnSpc="1"/>
      <a:lstStyle>
        <a:defPPr marL="0" marR="0" indent="0" algn="ctr" defTabSz="914400" rtl="0" eaLnBrk="0" fontAlgn="base" latinLnBrk="0" hangingPunct="0">
          <a:lnSpc>
            <a:spcPct val="100000"/>
          </a:lnSpc>
          <a:spcBef>
            <a:spcPct val="0"/>
          </a:spcBef>
          <a:spcAft>
            <a:spcPct val="0"/>
          </a:spcAft>
          <a:buClrTx/>
          <a:buSzTx/>
          <a:buFontTx/>
          <a:buNone/>
          <a:defRPr kumimoji="0" lang="zh-CN" altLang="en-US" sz="1800" b="1" i="0" u="none" strike="noStrike" cap="none" normalizeH="0" baseline="0" smtClean="0">
            <a:ln>
              <a:noFill/>
            </a:ln>
            <a:solidFill>
              <a:srgbClr val="0000CC"/>
            </a:solidFill>
            <a:effectLst/>
            <a:latin typeface="Arial" panose="020B0604020202020204" pitchFamily="34" charset="0"/>
            <a:ea typeface="宋体" panose="02010600030101010101" pitchFamily="2" charset="-122"/>
          </a:defRPr>
        </a:defPPr>
      </a:lstStyle>
    </a:lnDef>
  </a:objectDefaults>
  <a:extraClrSchemeLst>
    <a:extraClrScheme>
      <a:clrScheme name="Studio 1">
        <a:dk1>
          <a:srgbClr val="000000"/>
        </a:dk1>
        <a:lt1>
          <a:srgbClr val="FFFFFF"/>
        </a:lt1>
        <a:dk2>
          <a:srgbClr val="336666"/>
        </a:dk2>
        <a:lt2>
          <a:srgbClr val="CCCC99"/>
        </a:lt2>
        <a:accent1>
          <a:srgbClr val="97CDCC"/>
        </a:accent1>
        <a:accent2>
          <a:srgbClr val="D6E0E0"/>
        </a:accent2>
        <a:accent3>
          <a:srgbClr val="FFFFFF"/>
        </a:accent3>
        <a:accent4>
          <a:srgbClr val="000000"/>
        </a:accent4>
        <a:accent5>
          <a:srgbClr val="C9E3E2"/>
        </a:accent5>
        <a:accent6>
          <a:srgbClr val="C2CBCB"/>
        </a:accent6>
        <a:hlink>
          <a:srgbClr val="99CC00"/>
        </a:hlink>
        <a:folHlink>
          <a:srgbClr val="336666"/>
        </a:folHlink>
      </a:clrScheme>
      <a:clrMap bg1="lt1" tx1="dk1" bg2="lt2" tx2="dk2" accent1="accent1" accent2="accent2" accent3="accent3" accent4="accent4" accent5="accent5" accent6="accent6" hlink="hlink" folHlink="folHlink"/>
    </a:extraClrScheme>
    <a:extraClrScheme>
      <a:clrScheme name="Studio 2">
        <a:dk1>
          <a:srgbClr val="000000"/>
        </a:dk1>
        <a:lt1>
          <a:srgbClr val="FFFFFF"/>
        </a:lt1>
        <a:dk2>
          <a:srgbClr val="3732A0"/>
        </a:dk2>
        <a:lt2>
          <a:srgbClr val="666699"/>
        </a:lt2>
        <a:accent1>
          <a:srgbClr val="CCCCFF"/>
        </a:accent1>
        <a:accent2>
          <a:srgbClr val="009999"/>
        </a:accent2>
        <a:accent3>
          <a:srgbClr val="FFFFFF"/>
        </a:accent3>
        <a:accent4>
          <a:srgbClr val="000000"/>
        </a:accent4>
        <a:accent5>
          <a:srgbClr val="E2E2FF"/>
        </a:accent5>
        <a:accent6>
          <a:srgbClr val="008A8A"/>
        </a:accent6>
        <a:hlink>
          <a:srgbClr val="3366CC"/>
        </a:hlink>
        <a:folHlink>
          <a:srgbClr val="9094B8"/>
        </a:folHlink>
      </a:clrScheme>
      <a:clrMap bg1="lt1" tx1="dk1" bg2="lt2" tx2="dk2" accent1="accent1" accent2="accent2" accent3="accent3" accent4="accent4" accent5="accent5" accent6="accent6" hlink="hlink" folHlink="folHlink"/>
    </a:extraClrScheme>
    <a:extraClrScheme>
      <a:clrScheme name="Studio 3">
        <a:dk1>
          <a:srgbClr val="000000"/>
        </a:dk1>
        <a:lt1>
          <a:srgbClr val="FFFFFF"/>
        </a:lt1>
        <a:dk2>
          <a:srgbClr val="CD0505"/>
        </a:dk2>
        <a:lt2>
          <a:srgbClr val="5F5F5F"/>
        </a:lt2>
        <a:accent1>
          <a:srgbClr val="D2D5DE"/>
        </a:accent1>
        <a:accent2>
          <a:srgbClr val="D55757"/>
        </a:accent2>
        <a:accent3>
          <a:srgbClr val="FFFFFF"/>
        </a:accent3>
        <a:accent4>
          <a:srgbClr val="000000"/>
        </a:accent4>
        <a:accent5>
          <a:srgbClr val="E5E7EC"/>
        </a:accent5>
        <a:accent6>
          <a:srgbClr val="C14E4E"/>
        </a:accent6>
        <a:hlink>
          <a:srgbClr val="F42D1E"/>
        </a:hlink>
        <a:folHlink>
          <a:srgbClr val="7C849E"/>
        </a:folHlink>
      </a:clrScheme>
      <a:clrMap bg1="lt1" tx1="dk1" bg2="lt2" tx2="dk2" accent1="accent1" accent2="accent2" accent3="accent3" accent4="accent4" accent5="accent5" accent6="accent6" hlink="hlink" folHlink="folHlink"/>
    </a:extraClrScheme>
    <a:extraClrScheme>
      <a:clrScheme name="Studio 4">
        <a:dk1>
          <a:srgbClr val="000000"/>
        </a:dk1>
        <a:lt1>
          <a:srgbClr val="FFFFFF"/>
        </a:lt1>
        <a:dk2>
          <a:srgbClr val="551A07"/>
        </a:dk2>
        <a:lt2>
          <a:srgbClr val="CC3300"/>
        </a:lt2>
        <a:accent1>
          <a:srgbClr val="F4B400"/>
        </a:accent1>
        <a:accent2>
          <a:srgbClr val="993300"/>
        </a:accent2>
        <a:accent3>
          <a:srgbClr val="FFFFFF"/>
        </a:accent3>
        <a:accent4>
          <a:srgbClr val="000000"/>
        </a:accent4>
        <a:accent5>
          <a:srgbClr val="F8D6AA"/>
        </a:accent5>
        <a:accent6>
          <a:srgbClr val="8A2D00"/>
        </a:accent6>
        <a:hlink>
          <a:srgbClr val="FF3300"/>
        </a:hlink>
        <a:folHlink>
          <a:srgbClr val="666699"/>
        </a:folHlink>
      </a:clrScheme>
      <a:clrMap bg1="lt1" tx1="dk1" bg2="lt2" tx2="dk2" accent1="accent1" accent2="accent2" accent3="accent3" accent4="accent4" accent5="accent5" accent6="accent6" hlink="hlink" folHlink="folHlink"/>
    </a:extraClrScheme>
    <a:extraClrScheme>
      <a:clrScheme name="Studio 5">
        <a:dk1>
          <a:srgbClr val="000000"/>
        </a:dk1>
        <a:lt1>
          <a:srgbClr val="FFFFFF"/>
        </a:lt1>
        <a:dk2>
          <a:srgbClr val="FF0000"/>
        </a:dk2>
        <a:lt2>
          <a:srgbClr val="FFCC00"/>
        </a:lt2>
        <a:accent1>
          <a:srgbClr val="66CCFF"/>
        </a:accent1>
        <a:accent2>
          <a:srgbClr val="009900"/>
        </a:accent2>
        <a:accent3>
          <a:srgbClr val="FFFFFF"/>
        </a:accent3>
        <a:accent4>
          <a:srgbClr val="000000"/>
        </a:accent4>
        <a:accent5>
          <a:srgbClr val="B8E2FF"/>
        </a:accent5>
        <a:accent6>
          <a:srgbClr val="008A00"/>
        </a:accent6>
        <a:hlink>
          <a:srgbClr val="FF3300"/>
        </a:hlink>
        <a:folHlink>
          <a:srgbClr val="6600FF"/>
        </a:folHlink>
      </a:clrScheme>
      <a:clrMap bg1="lt1" tx1="dk1" bg2="lt2" tx2="dk2" accent1="accent1" accent2="accent2" accent3="accent3" accent4="accent4" accent5="accent5" accent6="accent6" hlink="hlink" folHlink="folHlink"/>
    </a:extraClrScheme>
    <a:extraClrScheme>
      <a:clrScheme name="Studio 6">
        <a:dk1>
          <a:srgbClr val="666633"/>
        </a:dk1>
        <a:lt1>
          <a:srgbClr val="FFFFFF"/>
        </a:lt1>
        <a:dk2>
          <a:srgbClr val="000000"/>
        </a:dk2>
        <a:lt2>
          <a:srgbClr val="CC3300"/>
        </a:lt2>
        <a:accent1>
          <a:srgbClr val="808000"/>
        </a:accent1>
        <a:accent2>
          <a:srgbClr val="FF9900"/>
        </a:accent2>
        <a:accent3>
          <a:srgbClr val="AAAAAA"/>
        </a:accent3>
        <a:accent4>
          <a:srgbClr val="DADADA"/>
        </a:accent4>
        <a:accent5>
          <a:srgbClr val="C0C0AA"/>
        </a:accent5>
        <a:accent6>
          <a:srgbClr val="E78A00"/>
        </a:accent6>
        <a:hlink>
          <a:srgbClr val="CC6600"/>
        </a:hlink>
        <a:folHlink>
          <a:srgbClr val="434B1F"/>
        </a:folHlink>
      </a:clrScheme>
      <a:clrMap bg1="dk2" tx1="lt1" bg2="dk1" tx2="lt2" accent1="accent1" accent2="accent2" accent3="accent3" accent4="accent4" accent5="accent5" accent6="accent6" hlink="hlink" folHlink="folHlink"/>
    </a:extraClrScheme>
    <a:extraClrScheme>
      <a:clrScheme name="Studio 7">
        <a:dk1>
          <a:srgbClr val="766997"/>
        </a:dk1>
        <a:lt1>
          <a:srgbClr val="FFFFFF"/>
        </a:lt1>
        <a:dk2>
          <a:srgbClr val="530901"/>
        </a:dk2>
        <a:lt2>
          <a:srgbClr val="FFFFFF"/>
        </a:lt2>
        <a:accent1>
          <a:srgbClr val="FF3300"/>
        </a:accent1>
        <a:accent2>
          <a:srgbClr val="CC6600"/>
        </a:accent2>
        <a:accent3>
          <a:srgbClr val="B3AAAA"/>
        </a:accent3>
        <a:accent4>
          <a:srgbClr val="DADADA"/>
        </a:accent4>
        <a:accent5>
          <a:srgbClr val="FFADAA"/>
        </a:accent5>
        <a:accent6>
          <a:srgbClr val="B95C00"/>
        </a:accent6>
        <a:hlink>
          <a:srgbClr val="FF9900"/>
        </a:hlink>
        <a:folHlink>
          <a:srgbClr val="993300"/>
        </a:folHlink>
      </a:clrScheme>
      <a:clrMap bg1="dk2" tx1="lt1" bg2="dk1" tx2="lt2" accent1="accent1" accent2="accent2" accent3="accent3" accent4="accent4" accent5="accent5" accent6="accent6" hlink="hlink" folHlink="folHlink"/>
    </a:extraClrScheme>
    <a:extraClrScheme>
      <a:clrScheme name="Studio 8">
        <a:dk1>
          <a:srgbClr val="666699"/>
        </a:dk1>
        <a:lt1>
          <a:srgbClr val="FFFFFF"/>
        </a:lt1>
        <a:dk2>
          <a:srgbClr val="4C004C"/>
        </a:dk2>
        <a:lt2>
          <a:srgbClr val="FFFFFF"/>
        </a:lt2>
        <a:accent1>
          <a:srgbClr val="0099CC"/>
        </a:accent1>
        <a:accent2>
          <a:srgbClr val="993366"/>
        </a:accent2>
        <a:accent3>
          <a:srgbClr val="B2AAB2"/>
        </a:accent3>
        <a:accent4>
          <a:srgbClr val="DADADA"/>
        </a:accent4>
        <a:accent5>
          <a:srgbClr val="AACAE2"/>
        </a:accent5>
        <a:accent6>
          <a:srgbClr val="8A2D5C"/>
        </a:accent6>
        <a:hlink>
          <a:srgbClr val="99CC00"/>
        </a:hlink>
        <a:folHlink>
          <a:srgbClr val="006699"/>
        </a:folHlink>
      </a:clrScheme>
      <a:clrMap bg1="dk2" tx1="lt1" bg2="dk1" tx2="lt2" accent1="accent1" accent2="accent2" accent3="accent3" accent4="accent4" accent5="accent5" accent6="accent6" hlink="hlink" folHlink="folHlink"/>
    </a:extraClrScheme>
    <a:extraClrScheme>
      <a:clrScheme name="Studio 9">
        <a:dk1>
          <a:srgbClr val="565682"/>
        </a:dk1>
        <a:lt1>
          <a:srgbClr val="FFFFFF"/>
        </a:lt1>
        <a:dk2>
          <a:srgbClr val="1E1551"/>
        </a:dk2>
        <a:lt2>
          <a:srgbClr val="CCFFFF"/>
        </a:lt2>
        <a:accent1>
          <a:srgbClr val="33CCCC"/>
        </a:accent1>
        <a:accent2>
          <a:srgbClr val="009999"/>
        </a:accent2>
        <a:accent3>
          <a:srgbClr val="ABAAB3"/>
        </a:accent3>
        <a:accent4>
          <a:srgbClr val="DADADA"/>
        </a:accent4>
        <a:accent5>
          <a:srgbClr val="ADE2E2"/>
        </a:accent5>
        <a:accent6>
          <a:srgbClr val="008A8A"/>
        </a:accent6>
        <a:hlink>
          <a:srgbClr val="FF9900"/>
        </a:hlink>
        <a:folHlink>
          <a:srgbClr val="005986"/>
        </a:folHlink>
      </a:clrScheme>
      <a:clrMap bg1="dk2" tx1="lt1" bg2="dk1" tx2="lt2" accent1="accent1" accent2="accent2" accent3="accent3" accent4="accent4" accent5="accent5" accent6="accent6" hlink="hlink" folHlink="folHlink"/>
    </a:extraClrScheme>
    <a:extraClrScheme>
      <a:clrScheme name="Studio 10">
        <a:dk1>
          <a:srgbClr val="CCCC99"/>
        </a:dk1>
        <a:lt1>
          <a:srgbClr val="FFFFFF"/>
        </a:lt1>
        <a:dk2>
          <a:srgbClr val="2E5D5C"/>
        </a:dk2>
        <a:lt2>
          <a:srgbClr val="FFFFFF"/>
        </a:lt2>
        <a:accent1>
          <a:srgbClr val="0099CC"/>
        </a:accent1>
        <a:accent2>
          <a:srgbClr val="D6E0E0"/>
        </a:accent2>
        <a:accent3>
          <a:srgbClr val="ADB6B5"/>
        </a:accent3>
        <a:accent4>
          <a:srgbClr val="DADADA"/>
        </a:accent4>
        <a:accent5>
          <a:srgbClr val="AACAE2"/>
        </a:accent5>
        <a:accent6>
          <a:srgbClr val="C2CBCB"/>
        </a:accent6>
        <a:hlink>
          <a:srgbClr val="CCCC99"/>
        </a:hlink>
        <a:folHlink>
          <a:srgbClr val="428A8C"/>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工程项目预收账款财税处理大调整2017.8.2</Template>
  <TotalTime>0</TotalTime>
  <Words>56899</Words>
  <Application>WPS 演示</Application>
  <PresentationFormat>全屏显示(4:3)</PresentationFormat>
  <Paragraphs>2013</Paragraphs>
  <Slides>253</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253</vt:i4>
      </vt:variant>
    </vt:vector>
  </HeadingPairs>
  <TitlesOfParts>
    <vt:vector size="263" baseType="lpstr">
      <vt:lpstr>Arial</vt:lpstr>
      <vt:lpstr>宋体</vt:lpstr>
      <vt:lpstr>Wingdings</vt:lpstr>
      <vt:lpstr>黑体</vt:lpstr>
      <vt:lpstr>Arial Black</vt:lpstr>
      <vt:lpstr>楷体_GB2312</vt:lpstr>
      <vt:lpstr>新宋体</vt:lpstr>
      <vt:lpstr>微软雅黑</vt:lpstr>
      <vt:lpstr>Arial Unicode MS</vt:lpstr>
      <vt:lpstr>Studio</vt:lpstr>
      <vt:lpstr>《建设工程工程量清单计价标准》（GB/T50500-2024）深入解析、《工程量计算标准》深入解读以及建设项目计价纠纷、造价合同管控与结算审计实务疑难点解析培训</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ll</dc:creator>
  <cp:lastModifiedBy>安晨 </cp:lastModifiedBy>
  <cp:revision>245</cp:revision>
  <cp:lastPrinted>2022-07-12T15:08:00Z</cp:lastPrinted>
  <dcterms:created xsi:type="dcterms:W3CDTF">2017-08-10T04:01:00Z</dcterms:created>
  <dcterms:modified xsi:type="dcterms:W3CDTF">2025-03-20T01:10:06Z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0CF96043CCB7401CBD45CE48877ED5DA_13</vt:lpwstr>
  </property>
  <property fmtid="{D5CDD505-2E9C-101B-9397-08002B2CF9AE}" pid="4" name="KSOProductBuildVer">
    <vt:lpwstr>2052-12.1.0.20305</vt:lpwstr>
  </property>
</Properties>
</file>